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F19DC-947A-4E7E-B4EF-2B6DBC89E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14886-BFEF-4AD8-BF4E-EB346F1AF7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0701-B8E1-4FBB-BAA2-BB7F1C8795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05378-A41D-4FF7-BFD4-694A4489B4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CC942-D6DA-46B5-8153-D4AF326404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64943-BC4C-4554-B784-0886C8608C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3CAE2-8E81-41F0-BB26-5EDBA06DB4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307EB-6942-4A52-AE5B-4A3A2A8EA2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C8379-2F94-431F-B24B-90B206299B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18BD1-CB38-4A9B-8B32-335F8F2350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61FD5-1BC2-4446-ADCF-4FEC097A86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1A77BE-FA40-47E6-8ED3-1D4C101CCED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66850"/>
          </a:xfrm>
        </p:spPr>
        <p:txBody>
          <a:bodyPr/>
          <a:lstStyle/>
          <a:p>
            <a:r>
              <a:rPr lang="ru-RU"/>
              <a:t>ХАРАКТЕРИСТИКА ОТРЯДА ЩУКООБРАЗНЫЕ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886200"/>
            <a:ext cx="8820150" cy="1990725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ru-RU" sz="2000"/>
          </a:p>
          <a:p>
            <a:pPr algn="l">
              <a:lnSpc>
                <a:spcPct val="80000"/>
              </a:lnSpc>
            </a:pPr>
            <a:r>
              <a:rPr lang="ru-RU" sz="2000"/>
              <a:t>ПЛАН ЛЕКЦИИ:</a:t>
            </a:r>
          </a:p>
          <a:p>
            <a:pPr algn="l">
              <a:lnSpc>
                <a:spcPct val="80000"/>
              </a:lnSpc>
            </a:pPr>
            <a:r>
              <a:rPr lang="ru-RU" sz="2000" b="1"/>
              <a:t>1. Общая характеристика отряда щукообразные</a:t>
            </a:r>
          </a:p>
          <a:p>
            <a:pPr algn="l">
              <a:lnSpc>
                <a:spcPct val="80000"/>
              </a:lnSpc>
            </a:pPr>
            <a:r>
              <a:rPr lang="ru-RU" sz="2000" b="1"/>
              <a:t>2. Семейство щуковые. </a:t>
            </a:r>
          </a:p>
          <a:p>
            <a:pPr algn="l">
              <a:lnSpc>
                <a:spcPct val="80000"/>
              </a:lnSpc>
            </a:pPr>
            <a:r>
              <a:rPr lang="ru-RU" sz="2000" b="1"/>
              <a:t>3. Семейство умбровые.</a:t>
            </a:r>
          </a:p>
          <a:p>
            <a:pPr algn="l">
              <a:lnSpc>
                <a:spcPct val="80000"/>
              </a:lnSpc>
            </a:pPr>
            <a:r>
              <a:rPr lang="ru-RU" sz="2000"/>
              <a:t> </a:t>
            </a:r>
          </a:p>
          <a:p>
            <a:pPr algn="l">
              <a:lnSpc>
                <a:spcPct val="80000"/>
              </a:lnSpc>
            </a:pPr>
            <a:endParaRPr lang="ru-RU" sz="200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88913"/>
            <a:ext cx="5003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604250" cy="576262"/>
          </a:xfrm>
        </p:spPr>
        <p:txBody>
          <a:bodyPr/>
          <a:lstStyle/>
          <a:p>
            <a:r>
              <a:rPr lang="ru-RU" sz="4000" b="1"/>
              <a:t>У́мбровые</a:t>
            </a:r>
            <a:r>
              <a:rPr lang="ru-RU" sz="4000"/>
              <a:t> (лат. Umbridae) 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924175"/>
            <a:ext cx="4546600" cy="1081088"/>
          </a:xfrm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5288" y="1341438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Род Умбры включает в себя 3 вида:</a:t>
            </a:r>
          </a:p>
          <a:p>
            <a:r>
              <a:rPr lang="ru-RU"/>
              <a:t>Европейская евдошка (Umbra krameri),</a:t>
            </a:r>
          </a:p>
          <a:p>
            <a:r>
              <a:rPr lang="ru-RU"/>
              <a:t>Американская евдошка (Umbra limi),</a:t>
            </a:r>
          </a:p>
          <a:p>
            <a:r>
              <a:rPr lang="ru-RU"/>
              <a:t>Карликовая умбра (Umbra pygmaea).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68313" y="4076700"/>
            <a:ext cx="41036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Американская евдошка (Umbra limi)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341438"/>
            <a:ext cx="35290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076825" y="3500438"/>
            <a:ext cx="37433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Новумбра (лат. Novumbra hubbsi)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581525"/>
            <a:ext cx="36718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859338" y="6381750"/>
            <a:ext cx="360045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Dallia pectoralis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Литература: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60363">
              <a:lnSpc>
                <a:spcPct val="90000"/>
              </a:lnSpc>
              <a:buFontTx/>
              <a:buNone/>
            </a:pPr>
            <a:r>
              <a:rPr lang="ru-RU" sz="1600"/>
              <a:t>Временные биотехнические нормативы по разведению молоди ценных промысловых видов рыб. – М.: Гидропромиздат, 2002. – 114 с. </a:t>
            </a:r>
          </a:p>
          <a:p>
            <a:pPr marL="0" indent="360363">
              <a:lnSpc>
                <a:spcPct val="90000"/>
              </a:lnSpc>
              <a:buFontTx/>
              <a:buNone/>
            </a:pPr>
            <a:r>
              <a:rPr lang="ru-RU" sz="1600"/>
              <a:t>Методические рекомендации по искусственному воспроизводству щуки / сост. Л. К. Самохвалова. –  Калининград</a:t>
            </a:r>
            <a:r>
              <a:rPr lang="en-US" sz="1600"/>
              <a:t>: </a:t>
            </a:r>
            <a:r>
              <a:rPr lang="ru-RU" sz="1600"/>
              <a:t>АтлантНИИРО. – 1987. – 33 с. </a:t>
            </a:r>
          </a:p>
          <a:p>
            <a:pPr marL="0" indent="360363">
              <a:lnSpc>
                <a:spcPct val="90000"/>
              </a:lnSpc>
              <a:buFontTx/>
              <a:buNone/>
            </a:pPr>
            <a:r>
              <a:rPr lang="ru-RU" sz="1600"/>
              <a:t>Привезенцев, Ю. А. Рыбоводство : учеб. пособие / Ю. А. Привезенцев, В.А. Власов. – М.: Изд-во МИР, 2007. – 456 с.</a:t>
            </a:r>
          </a:p>
          <a:p>
            <a:pPr marL="0" indent="360363">
              <a:lnSpc>
                <a:spcPct val="90000"/>
              </a:lnSpc>
              <a:buFontTx/>
              <a:buNone/>
            </a:pPr>
            <a:r>
              <a:rPr lang="ru-RU" sz="1800"/>
              <a:t>Электронный ресурс: https://ru.wikipedia.org/wiki/Щукообразные</a:t>
            </a:r>
          </a:p>
          <a:p>
            <a:pPr marL="0" indent="360363">
              <a:lnSpc>
                <a:spcPct val="90000"/>
              </a:lnSpc>
              <a:buFontTx/>
              <a:buNone/>
            </a:pPr>
            <a:r>
              <a:rPr lang="ru-RU" sz="1800"/>
              <a:t>Рыбоводно-биологические параметры подращивания личинки         семейств щуковые (</a:t>
            </a:r>
            <a:r>
              <a:rPr lang="en-US" sz="1800" i="1"/>
              <a:t>Esocidae</a:t>
            </a:r>
            <a:r>
              <a:rPr lang="ru-RU" sz="1800"/>
              <a:t>), сомовые (</a:t>
            </a:r>
            <a:r>
              <a:rPr lang="en-US" sz="1800" i="1"/>
              <a:t>Siluridae</a:t>
            </a:r>
            <a:r>
              <a:rPr lang="ru-RU" sz="1800"/>
              <a:t>) с использованием  отечественных комбикормов: дисс…канд. наук: 06.04.01 / Усов М.М.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3240087" cy="215900"/>
          </a:xfrm>
        </p:spPr>
        <p:txBody>
          <a:bodyPr/>
          <a:lstStyle/>
          <a:p>
            <a:r>
              <a:rPr lang="ru-RU" sz="2000" b="1" i="1">
                <a:latin typeface="Times New Roman" pitchFamily="18" charset="0"/>
              </a:rPr>
              <a:t>СИСТЕМАТИКА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411413" y="765175"/>
            <a:ext cx="417671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ТИП - Хордовые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411413" y="1196975"/>
            <a:ext cx="417671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ПОДТИП – Черепные (позвоночные)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411413" y="1557338"/>
            <a:ext cx="417671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Надкласс - рыбы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547813" y="1916113"/>
            <a:ext cx="309721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ГРАНДКЛАСС</a:t>
            </a:r>
            <a:r>
              <a:rPr lang="ru-RU"/>
              <a:t> - Костные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539750" y="2276475"/>
            <a:ext cx="2447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148263" y="1844675"/>
            <a:ext cx="7191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565400"/>
            <a:ext cx="22320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КЛАСС</a:t>
            </a:r>
            <a:r>
              <a:rPr lang="ru-RU"/>
              <a:t> - Лучеперые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219700" y="2492375"/>
            <a:ext cx="18351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КЛАСС</a:t>
            </a:r>
            <a:r>
              <a:rPr lang="ru-RU"/>
              <a:t> – </a:t>
            </a:r>
          </a:p>
          <a:p>
            <a:pPr algn="ctr"/>
            <a:r>
              <a:rPr lang="ru-RU"/>
              <a:t>Хрящевые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0" y="2924175"/>
            <a:ext cx="12239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979613" y="2924175"/>
            <a:ext cx="792162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3284538"/>
            <a:ext cx="241141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Подкласс</a:t>
            </a:r>
            <a:r>
              <a:rPr lang="ru-RU"/>
              <a:t> - Костистые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484438" y="3644900"/>
            <a:ext cx="20875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Подкласс – </a:t>
            </a:r>
          </a:p>
          <a:p>
            <a:pPr algn="ctr"/>
            <a:r>
              <a:rPr lang="ru-RU" sz="1400"/>
              <a:t>Хрящевые ганоиды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5364163" y="2997200"/>
            <a:ext cx="12239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6659563" y="2997200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643438" y="3789363"/>
            <a:ext cx="26638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Подкласс</a:t>
            </a:r>
            <a:r>
              <a:rPr lang="ru-RU"/>
              <a:t> – </a:t>
            </a:r>
          </a:p>
          <a:p>
            <a:pPr algn="ctr"/>
            <a:r>
              <a:rPr lang="ru-RU"/>
              <a:t>Пластиножаберные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7380288" y="3429000"/>
            <a:ext cx="17637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Подкласс</a:t>
            </a:r>
            <a:r>
              <a:rPr lang="ru-RU"/>
              <a:t> – </a:t>
            </a:r>
          </a:p>
          <a:p>
            <a:pPr algn="ctr"/>
            <a:r>
              <a:rPr lang="ru-RU"/>
              <a:t>Цельноголовые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971550" y="36449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4221163"/>
            <a:ext cx="2411413" cy="187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Отряды:</a:t>
            </a:r>
          </a:p>
          <a:p>
            <a:r>
              <a:rPr lang="ru-RU"/>
              <a:t>Окунеобразные</a:t>
            </a:r>
          </a:p>
          <a:p>
            <a:r>
              <a:rPr lang="ru-RU"/>
              <a:t>Лососеобразные</a:t>
            </a:r>
          </a:p>
          <a:p>
            <a:r>
              <a:rPr lang="ru-RU"/>
              <a:t>Карпообразные</a:t>
            </a:r>
          </a:p>
          <a:p>
            <a:r>
              <a:rPr lang="ru-RU"/>
              <a:t>Щукообразные </a:t>
            </a:r>
            <a:endParaRPr lang="en-US"/>
          </a:p>
          <a:p>
            <a:r>
              <a:rPr lang="ru-RU"/>
              <a:t>Панцерникообразные</a:t>
            </a:r>
          </a:p>
          <a:p>
            <a:r>
              <a:rPr lang="ru-RU"/>
              <a:t>и другие…..всего 34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3419475" y="42211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339975" y="4437063"/>
            <a:ext cx="24479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Отряды:</a:t>
            </a:r>
          </a:p>
          <a:p>
            <a:r>
              <a:rPr lang="ru-RU"/>
              <a:t>Осетрообразные</a:t>
            </a:r>
          </a:p>
          <a:p>
            <a:r>
              <a:rPr lang="ru-RU"/>
              <a:t>Многоперообразные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4859338" y="4724400"/>
            <a:ext cx="13684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Надотряды:</a:t>
            </a:r>
          </a:p>
          <a:p>
            <a:pPr algn="ctr"/>
            <a:r>
              <a:rPr lang="ru-RU"/>
              <a:t>- Акулы</a:t>
            </a:r>
          </a:p>
          <a:p>
            <a:pPr algn="ctr"/>
            <a:r>
              <a:rPr lang="ru-RU"/>
              <a:t>-Скаты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6588125" y="4652963"/>
            <a:ext cx="255587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Отряд</a:t>
            </a:r>
            <a:r>
              <a:rPr lang="ru-RU"/>
              <a:t> - Химерообразные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5508625" y="44370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8316913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2987675" y="2276475"/>
            <a:ext cx="7921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2555875" y="2492375"/>
            <a:ext cx="23764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Класс - Лопастепёрые рыбы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2771775" y="3068638"/>
            <a:ext cx="25193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Отряды:</a:t>
            </a:r>
          </a:p>
          <a:p>
            <a:pPr algn="ctr"/>
            <a:r>
              <a:rPr lang="ru-RU" sz="1200"/>
              <a:t>Двоякодышащие и кистеперые</a:t>
            </a:r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3563938" y="2997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6588125" y="1341438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7199313" y="1989138"/>
            <a:ext cx="194468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Класс – </a:t>
            </a:r>
          </a:p>
          <a:p>
            <a:pPr algn="ctr"/>
            <a:r>
              <a:rPr lang="ru-RU" sz="1600"/>
              <a:t>круглоротые</a:t>
            </a:r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 flipH="1">
            <a:off x="8027988" y="249237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7380288" y="2708275"/>
            <a:ext cx="15843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Подклассы:</a:t>
            </a:r>
          </a:p>
          <a:p>
            <a:pPr algn="ctr"/>
            <a:r>
              <a:rPr lang="ru-RU" sz="1200"/>
              <a:t>- миксиновые</a:t>
            </a:r>
          </a:p>
          <a:p>
            <a:pPr algn="ctr"/>
            <a:r>
              <a:rPr lang="ru-RU" sz="1200"/>
              <a:t>- миноговые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2411413" y="333375"/>
            <a:ext cx="417671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/>
              <a:t>ЦАРСТВО</a:t>
            </a:r>
            <a:r>
              <a:rPr lang="ru-RU"/>
              <a:t> - Животные</a:t>
            </a:r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H="1">
            <a:off x="1979613" y="170021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339975" y="260350"/>
            <a:ext cx="504031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Отряд щукообразные (Esociformes )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1979613" y="692150"/>
            <a:ext cx="27368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23850" y="1341438"/>
            <a:ext cx="38163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Семейство щуковые (Esocidae )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716463" y="692150"/>
            <a:ext cx="24479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076825" y="1341438"/>
            <a:ext cx="38877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Семейство умбровые (Umbridae )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95288" y="2276475"/>
            <a:ext cx="4248150" cy="187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Американская щука (Esox americanus)</a:t>
            </a:r>
          </a:p>
          <a:p>
            <a:r>
              <a:rPr lang="ru-RU"/>
              <a:t>Обыкновенная щука (Esox lucius)</a:t>
            </a:r>
          </a:p>
          <a:p>
            <a:r>
              <a:rPr lang="ru-RU"/>
              <a:t>Щука-маскинонг (Esox masquinongy)</a:t>
            </a:r>
          </a:p>
          <a:p>
            <a:r>
              <a:rPr lang="ru-RU"/>
              <a:t>Чёрная щука (Esox niger)</a:t>
            </a:r>
          </a:p>
          <a:p>
            <a:r>
              <a:rPr lang="ru-RU"/>
              <a:t>Амурская щука (Esox reichertii)</a:t>
            </a:r>
          </a:p>
          <a:p>
            <a:r>
              <a:rPr lang="ru-RU"/>
              <a:t>† Esox kronneri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076825" y="2276475"/>
            <a:ext cx="38163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Род Умбры (Umbra),</a:t>
            </a:r>
          </a:p>
          <a:p>
            <a:r>
              <a:rPr lang="ru-RU"/>
              <a:t>род Новумбра (Novumbra),</a:t>
            </a:r>
          </a:p>
          <a:p>
            <a:r>
              <a:rPr lang="ru-RU"/>
              <a:t>род Даллии (Dallia).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91063" cy="1844675"/>
          </a:xfrm>
          <a:noFill/>
          <a:ln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916113"/>
            <a:ext cx="38877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Американская щука, </a:t>
            </a:r>
          </a:p>
          <a:p>
            <a:pPr algn="ctr"/>
            <a:r>
              <a:rPr lang="ru-RU" sz="1400"/>
              <a:t>или краснопёрая щука (лат. Esox americanus)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844675"/>
            <a:ext cx="50403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787900" y="3357563"/>
            <a:ext cx="396081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Щука-маскинонг </a:t>
            </a:r>
          </a:p>
          <a:p>
            <a:pPr algn="ctr"/>
            <a:r>
              <a:rPr lang="ru-RU" sz="1400"/>
              <a:t>(лат. Esox masquinongy)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175"/>
            <a:ext cx="4572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39750" y="4797425"/>
            <a:ext cx="374491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Чёрная или полосатая щука </a:t>
            </a:r>
          </a:p>
          <a:p>
            <a:pPr algn="ctr"/>
            <a:r>
              <a:rPr lang="ru-RU" sz="1400"/>
              <a:t>(лат. Esox niger)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933825"/>
            <a:ext cx="41767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932363" y="6237288"/>
            <a:ext cx="396081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Амурская щука (лат. Esox reicherti)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4716463" cy="1439863"/>
          </a:xfrm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0" indent="442913">
              <a:lnSpc>
                <a:spcPct val="80000"/>
              </a:lnSpc>
              <a:buFontTx/>
              <a:buNone/>
            </a:pPr>
            <a:r>
              <a:rPr lang="ru-RU" sz="2000" i="1"/>
              <a:t>Американская щука, или краснопёрая щука (лат. Esox americanus)</a:t>
            </a:r>
            <a:r>
              <a:rPr lang="ru-RU" sz="2000"/>
              <a:t> — рыба семейства щуковых. Распространена только в восточной части Северной Америки. </a:t>
            </a:r>
          </a:p>
          <a:p>
            <a:pPr marL="0" indent="442913">
              <a:lnSpc>
                <a:spcPct val="80000"/>
              </a:lnSpc>
              <a:buFontTx/>
              <a:buNone/>
            </a:pPr>
            <a:r>
              <a:rPr lang="ru-RU" sz="2000"/>
              <a:t>Различают два подвида: северную краснопёрую щуку (лат. Еsox americanus americanus, англ. redfin pickerel) и южную, или травяную (лат. Еsox americanus vermiculatus), живущую в бассейне Миссисипи и других рек Мексиканского залива.</a:t>
            </a:r>
          </a:p>
          <a:p>
            <a:pPr marL="0" indent="442913">
              <a:lnSpc>
                <a:spcPct val="80000"/>
              </a:lnSpc>
              <a:buFontTx/>
              <a:buNone/>
            </a:pPr>
            <a:r>
              <a:rPr lang="ru-RU" sz="2000"/>
              <a:t>2 подвида очень похожи, но у травяной щуки нет оранжево-красной окраски плавников. Предпочитает старицы, запруженные участки рек с сильно развитой растительностью. Внешне она отличается более коротким рылом, небольшими размерами, до 30-45 см. Половой зрелости достигают при длине 13-15 см, в возрасте 2-3 года. Достигают длины 40 см и веса до 1 кг. Продолжительность жизни не более 10 лет.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60350"/>
            <a:ext cx="35290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68313" y="1700213"/>
            <a:ext cx="403225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>
                <a:latin typeface="Times New Roman" pitchFamily="18" charset="0"/>
              </a:rPr>
              <a:t>Esox americanus americanus (красноперая)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716463" y="1773238"/>
            <a:ext cx="44275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Esox americanus vermiculatus (травяная).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0"/>
            <a:ext cx="6119813" cy="1655763"/>
          </a:xfr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 marL="0" indent="442913">
              <a:lnSpc>
                <a:spcPct val="80000"/>
              </a:lnSpc>
              <a:buFontTx/>
              <a:buNone/>
            </a:pPr>
            <a:r>
              <a:rPr lang="ru-RU" sz="2000" i="1"/>
              <a:t>Щука-маскинонг (лат. Esox masquinongy)</a:t>
            </a:r>
            <a:r>
              <a:rPr lang="ru-RU" sz="2000"/>
              <a:t> — большая, сравнительно редкая пресноводная рыба семейства щуковых. Самый крупный представитель семейства. Водится в Северной Америке. Название маскеллундж происходит от Оджибвейского слова maashkinoozhe, что означает «уродливая щука», образованное путём видоизменения французского названия этого вида masque allongé («удлинённая маска»).</a:t>
            </a:r>
          </a:p>
          <a:p>
            <a:pPr marL="0" indent="442913">
              <a:lnSpc>
                <a:spcPct val="80000"/>
              </a:lnSpc>
              <a:buFontTx/>
              <a:buNone/>
            </a:pPr>
            <a:r>
              <a:rPr lang="ru-RU" sz="2000"/>
              <a:t>Предпочитает озёра, озёроподобные расширения и заливы рек. Переходят на хищное питание в первый год жизни, при длине около 5 см, отличаются быстрым темпом роста. Достигают значительных размеров - 1,8 м и массы 32 кг; продолжительность жизни - до 30 лет. Цвет рыбы серебристый, коричневый или зелёный с тёмными вертикальными полосами по бокам, которые могут распадаться на пятна.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63713" y="1700213"/>
            <a:ext cx="575945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Щука-маскинонг (лат. Esox masquinongy)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333375"/>
            <a:ext cx="6769100" cy="1871663"/>
          </a:xfrm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pPr marL="0" indent="360363">
              <a:lnSpc>
                <a:spcPct val="80000"/>
              </a:lnSpc>
              <a:buFontTx/>
              <a:buNone/>
            </a:pPr>
            <a:r>
              <a:rPr lang="ru-RU" sz="1800"/>
              <a:t>Чёрная щука, или полосатая щука (лат. Esox niger) — североамериканская рыба семейства щуковых. Имеет характерную полосатую картину на боках, напоминает видом северную щуку. Имеет несколько меньшие размеры, чем другие щуки, в её питании большое значение имеют беспозвоночные. Достигает 60 см в длину и веса около 2 кг, рекордный экземпляр весил более 4 кг.</a:t>
            </a:r>
          </a:p>
          <a:p>
            <a:pPr marL="0" indent="360363">
              <a:lnSpc>
                <a:spcPct val="80000"/>
              </a:lnSpc>
              <a:buFontTx/>
              <a:buNone/>
            </a:pPr>
            <a:r>
              <a:rPr lang="ru-RU" sz="1800"/>
              <a:t>Встречается чаще в озёрах и в запруженных участках рек.</a:t>
            </a:r>
          </a:p>
          <a:p>
            <a:pPr marL="0" indent="360363">
              <a:lnSpc>
                <a:spcPct val="80000"/>
              </a:lnSpc>
              <a:buFontTx/>
              <a:buNone/>
            </a:pPr>
            <a:r>
              <a:rPr lang="ru-RU" sz="1800"/>
              <a:t>Её ареал расположен вдоль восточного побережья Северной Америки от южной Канады до Флориды, и к западу до Техаса. На Атлантическом побережье, в штате Мэн. Рыба обитает в пресных водах из долины Миссисипи в южной части штата Висконсин. Кроме того, часто можно обнаружить в озере Мичиган и в нижней части Великих озёр.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08175" y="2349500"/>
            <a:ext cx="568801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Чёрная щука, или полосатая щука (лат. Esox niger)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2159000"/>
          </a:xfrm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835150" y="6308725"/>
            <a:ext cx="554355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Щука, или обыкновенная щука (лат. Esox lucius)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0"/>
            <a:ext cx="4356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5038"/>
            <a:ext cx="42116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404813"/>
            <a:ext cx="5638800" cy="1871662"/>
          </a:xfrm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442913">
              <a:lnSpc>
                <a:spcPct val="80000"/>
              </a:lnSpc>
              <a:buFontTx/>
              <a:buNone/>
            </a:pPr>
            <a:r>
              <a:rPr lang="ru-RU" sz="1800"/>
              <a:t>В водоемах соседней России встречается еще один представитель семейства щуковых – амурская щука (</a:t>
            </a:r>
            <a:r>
              <a:rPr lang="ru-RU" sz="1800" i="1"/>
              <a:t>Еsох reicherti Dyboweki</a:t>
            </a:r>
            <a:r>
              <a:rPr lang="ru-RU" sz="1800"/>
              <a:t>). </a:t>
            </a:r>
            <a:r>
              <a:rPr lang="ru-RU" sz="1800" b="1" i="1"/>
              <a:t>Амурская щука (лат. Esox reicherti)</a:t>
            </a:r>
            <a:r>
              <a:rPr lang="ru-RU" sz="1800"/>
              <a:t> - рыба семейства щуковых. Встречается только в бассейне Амура и на Сахалине.</a:t>
            </a:r>
          </a:p>
          <a:p>
            <a:pPr marL="0" indent="442913">
              <a:lnSpc>
                <a:spcPct val="80000"/>
              </a:lnSpc>
              <a:buFontTx/>
              <a:buNone/>
            </a:pPr>
            <a:r>
              <a:rPr lang="ru-RU" sz="1800"/>
              <a:t>Отличается от обыкновенной более мелкой чешуёй и тем, что голова более полно покрыта чешуей. Окраска молодой щуки, до 30-35 см, живущей в прибрежной зоне, напоминает окраску обыкновенной, а у взрослых окраска иная. На боках тела и голове яркие чёрные и бурые пятна, такие же пятна имеются и на анальном, хвостовом и спинном плавниках. Амурская щука достигает меньших размеров, нежели обыкновенная. Достигает длины 110 см, массы 16 кг и возраста 14 лет. </a:t>
            </a:r>
          </a:p>
          <a:p>
            <a:pPr marL="0" indent="442913">
              <a:lnSpc>
                <a:spcPct val="80000"/>
              </a:lnSpc>
              <a:buFontTx/>
              <a:buNone/>
            </a:pPr>
            <a:r>
              <a:rPr lang="ru-RU" sz="1800"/>
              <a:t>Время нереста сильно колеблется и связано с временем заливания наземной растительности. Щука - одна из основных промысловых рыб бассейна Амура.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55875" y="2420938"/>
            <a:ext cx="43211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Аму́рская щу́ка (лат. Esox reicherti)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954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Оформление по умолчанию</vt:lpstr>
      <vt:lpstr>ХАРАКТЕРИСТИКА ОТРЯДА ЩУКООБРАЗНЫЕ</vt:lpstr>
      <vt:lpstr>СИСТЕМАТИКА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У́мбровые (лат. Umbridae)  </vt:lpstr>
      <vt:lpstr>Литература: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</dc:creator>
  <cp:lastModifiedBy>КАФЕДРА</cp:lastModifiedBy>
  <cp:revision>6</cp:revision>
  <dcterms:created xsi:type="dcterms:W3CDTF">2015-03-17T13:30:39Z</dcterms:created>
  <dcterms:modified xsi:type="dcterms:W3CDTF">2016-03-02T07:12:46Z</dcterms:modified>
</cp:coreProperties>
</file>