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84" r:id="rId2"/>
    <p:sldMasterId id="2147483832" r:id="rId3"/>
    <p:sldMasterId id="2147483844" r:id="rId4"/>
  </p:sldMasterIdLst>
  <p:notesMasterIdLst>
    <p:notesMasterId r:id="rId36"/>
  </p:notesMasterIdLst>
  <p:sldIdLst>
    <p:sldId id="260" r:id="rId5"/>
    <p:sldId id="317" r:id="rId6"/>
    <p:sldId id="327" r:id="rId7"/>
    <p:sldId id="328" r:id="rId8"/>
    <p:sldId id="331" r:id="rId9"/>
    <p:sldId id="332" r:id="rId10"/>
    <p:sldId id="340" r:id="rId11"/>
    <p:sldId id="335" r:id="rId12"/>
    <p:sldId id="337" r:id="rId13"/>
    <p:sldId id="353" r:id="rId14"/>
    <p:sldId id="360" r:id="rId15"/>
    <p:sldId id="361" r:id="rId16"/>
    <p:sldId id="362" r:id="rId17"/>
    <p:sldId id="363" r:id="rId18"/>
    <p:sldId id="339" r:id="rId19"/>
    <p:sldId id="338" r:id="rId20"/>
    <p:sldId id="313" r:id="rId21"/>
    <p:sldId id="352" r:id="rId22"/>
    <p:sldId id="321" r:id="rId23"/>
    <p:sldId id="305" r:id="rId24"/>
    <p:sldId id="322" r:id="rId25"/>
    <p:sldId id="355" r:id="rId26"/>
    <p:sldId id="323" r:id="rId27"/>
    <p:sldId id="348" r:id="rId28"/>
    <p:sldId id="346" r:id="rId29"/>
    <p:sldId id="342" r:id="rId30"/>
    <p:sldId id="349" r:id="rId31"/>
    <p:sldId id="356" r:id="rId32"/>
    <p:sldId id="358" r:id="rId33"/>
    <p:sldId id="350" r:id="rId34"/>
    <p:sldId id="359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29" autoAdjust="0"/>
    <p:restoredTop sz="94660"/>
  </p:normalViewPr>
  <p:slideViewPr>
    <p:cSldViewPr>
      <p:cViewPr>
        <p:scale>
          <a:sx n="75" d="100"/>
          <a:sy n="75" d="100"/>
        </p:scale>
        <p:origin x="-1212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42;&#1050;\F\&#1044;&#1080;&#1089;&#1089;&#1077;&#1088;%20&#1076;&#1086;&#1082;\Alles%20kaput\&#1042;&#1057;&#1045;%20&#1082;&#1086;&#1085;&#1077;&#1094;\&#1050;&#1086;&#1085;&#1077;&#1094;%202\&#1050;&#1086;&#1085;&#1077;&#1094;%203\&#1050;&#1086;&#1085;&#1077;&#1094;%204\&#1050;&#1086;&#1085;&#1077;&#1094;%205\&#1050;&#1086;&#1085;&#1077;&#1094;%206\&#1042;&#1057;&#1045;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42;&#1050;\F\&#1044;&#1080;&#1089;&#1089;&#1077;&#1088;%20&#1076;&#1086;&#1082;\Els_Elsx\&#1063;&#1091;&#1078;&#1077;&#1088;&#1086;&#1076;&#1085;&#1099;&#1077;%20&#1060;&#105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8900289932904895E-2"/>
          <c:y val="6.072444598011198E-2"/>
          <c:w val="0.87825624128754276"/>
          <c:h val="0.60691764701041462"/>
        </c:manualLayout>
      </c:layout>
      <c:barChart>
        <c:barDir val="col"/>
        <c:grouping val="percentStacked"/>
        <c:ser>
          <c:idx val="0"/>
          <c:order val="0"/>
          <c:tx>
            <c:strRef>
              <c:f>Лист1!$B$55</c:f>
              <c:strCache>
                <c:ptCount val="1"/>
                <c:pt idx="0">
                  <c:v>Аборигены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Lbls>
            <c:dLbl>
              <c:idx val="11"/>
              <c:delete val="1"/>
            </c:dLbl>
            <c:txPr>
              <a:bodyPr/>
              <a:lstStyle/>
              <a:p>
                <a:pPr>
                  <a:defRPr sz="110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Лист1!$A$56:$A$67</c:f>
              <c:strCache>
                <c:ptCount val="12"/>
                <c:pt idx="0">
                  <c:v>Осетрообразные</c:v>
                </c:pt>
                <c:pt idx="1">
                  <c:v>Угреобразные</c:v>
                </c:pt>
                <c:pt idx="2">
                  <c:v>Щукообразные </c:v>
                </c:pt>
                <c:pt idx="3">
                  <c:v>Корюшкообразные  </c:v>
                </c:pt>
                <c:pt idx="4">
                  <c:v>Трескообразные </c:v>
                </c:pt>
                <c:pt idx="5">
                  <c:v>Cкорпенообразные </c:v>
                </c:pt>
                <c:pt idx="6">
                  <c:v>Лососеобразные </c:v>
                </c:pt>
                <c:pt idx="7">
                  <c:v>Карпообразные </c:v>
                </c:pt>
                <c:pt idx="8">
                  <c:v>Колюшкообразные </c:v>
                </c:pt>
                <c:pt idx="9">
                  <c:v>Окунеобразные </c:v>
                </c:pt>
                <c:pt idx="10">
                  <c:v>Сомообразные </c:v>
                </c:pt>
                <c:pt idx="11">
                  <c:v>Сельдеобразные </c:v>
                </c:pt>
              </c:strCache>
            </c:strRef>
          </c:cat>
          <c:val>
            <c:numRef>
              <c:f>Лист1!$B$56:$B$67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5</c:v>
                </c:pt>
                <c:pt idx="7">
                  <c:v>28</c:v>
                </c:pt>
                <c:pt idx="8">
                  <c:v>2</c:v>
                </c:pt>
                <c:pt idx="9">
                  <c:v>5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Лист1!$C$55</c:f>
              <c:strCache>
                <c:ptCount val="1"/>
                <c:pt idx="0">
                  <c:v>Чужеродные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1100" baseline="0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Лист1!$A$56:$A$67</c:f>
              <c:strCache>
                <c:ptCount val="12"/>
                <c:pt idx="0">
                  <c:v>Осетрообразные</c:v>
                </c:pt>
                <c:pt idx="1">
                  <c:v>Угреобразные</c:v>
                </c:pt>
                <c:pt idx="2">
                  <c:v>Щукообразные </c:v>
                </c:pt>
                <c:pt idx="3">
                  <c:v>Корюшкообразные  </c:v>
                </c:pt>
                <c:pt idx="4">
                  <c:v>Трескообразные </c:v>
                </c:pt>
                <c:pt idx="5">
                  <c:v>Cкорпенообразные </c:v>
                </c:pt>
                <c:pt idx="6">
                  <c:v>Лососеобразные </c:v>
                </c:pt>
                <c:pt idx="7">
                  <c:v>Карпообразные </c:v>
                </c:pt>
                <c:pt idx="8">
                  <c:v>Колюшкообразные </c:v>
                </c:pt>
                <c:pt idx="9">
                  <c:v>Окунеобразные </c:v>
                </c:pt>
                <c:pt idx="10">
                  <c:v>Сомообразные </c:v>
                </c:pt>
                <c:pt idx="11">
                  <c:v>Сельдеобразные </c:v>
                </c:pt>
              </c:strCache>
            </c:strRef>
          </c:cat>
          <c:val>
            <c:numRef>
              <c:f>Лист1!$C$56:$C$67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2</c:v>
                </c:pt>
                <c:pt idx="9">
                  <c:v>6</c:v>
                </c:pt>
                <c:pt idx="10">
                  <c:v>2</c:v>
                </c:pt>
                <c:pt idx="11">
                  <c:v>1</c:v>
                </c:pt>
              </c:numCache>
            </c:numRef>
          </c:val>
        </c:ser>
        <c:dLbls>
          <c:showVal val="1"/>
        </c:dLbls>
        <c:gapWidth val="75"/>
        <c:overlap val="100"/>
        <c:axId val="60367616"/>
        <c:axId val="60369920"/>
      </c:barChart>
      <c:catAx>
        <c:axId val="60367616"/>
        <c:scaling>
          <c:orientation val="minMax"/>
        </c:scaling>
        <c:axPos val="b"/>
        <c:majorTickMark val="none"/>
        <c:tickLblPos val="nextTo"/>
        <c:crossAx val="60369920"/>
        <c:crosses val="autoZero"/>
        <c:auto val="1"/>
        <c:lblAlgn val="ctr"/>
        <c:lblOffset val="100"/>
      </c:catAx>
      <c:valAx>
        <c:axId val="60369920"/>
        <c:scaling>
          <c:orientation val="minMax"/>
        </c:scaling>
        <c:axPos val="l"/>
        <c:majorGridlines/>
        <c:numFmt formatCode="0%" sourceLinked="1"/>
        <c:tickLblPos val="nextTo"/>
        <c:crossAx val="60367616"/>
        <c:crosses val="autoZero"/>
        <c:crossBetween val="between"/>
        <c:majorUnit val="0.1"/>
      </c:valAx>
    </c:plotArea>
    <c:legend>
      <c:legendPos val="t"/>
      <c:layout>
        <c:manualLayout>
          <c:xMode val="edge"/>
          <c:yMode val="edge"/>
          <c:x val="0.28340701035050331"/>
          <c:y val="0.92576210667950565"/>
          <c:w val="0.5424400855056335"/>
          <c:h val="6.8716897719232631E-2"/>
        </c:manualLayout>
      </c:layout>
      <c:spPr>
        <a:solidFill>
          <a:schemeClr val="bg1"/>
        </a:solidFill>
        <a:ln>
          <a:noFill/>
        </a:ln>
      </c:spPr>
    </c:legend>
    <c:plotVisOnly val="1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baseline="0">
          <a:latin typeface="Comic Sans MS" pitchFamily="66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8725372935980748E-2"/>
          <c:y val="4.6251131652021812E-2"/>
          <c:w val="0.88806787600917259"/>
          <c:h val="0.66155795907734349"/>
        </c:manualLayout>
      </c:layout>
      <c:barChart>
        <c:barDir val="col"/>
        <c:grouping val="percentStacked"/>
        <c:ser>
          <c:idx val="0"/>
          <c:order val="0"/>
          <c:tx>
            <c:strRef>
              <c:f>Лист1!$B$116</c:f>
              <c:strCache>
                <c:ptCount val="1"/>
                <c:pt idx="0">
                  <c:v>аборигены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Lbls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Лист1!$A$117:$A$136</c:f>
              <c:strCache>
                <c:ptCount val="20"/>
                <c:pt idx="0">
                  <c:v>Осетровые </c:v>
                </c:pt>
                <c:pt idx="1">
                  <c:v>Угревые </c:v>
                </c:pt>
                <c:pt idx="2">
                  <c:v>Вьюновые </c:v>
                </c:pt>
                <c:pt idx="3">
                  <c:v>Балиторовые</c:v>
                </c:pt>
                <c:pt idx="4">
                  <c:v>Обыкновенные сомы </c:v>
                </c:pt>
                <c:pt idx="5">
                  <c:v>Щуковые </c:v>
                </c:pt>
                <c:pt idx="6">
                  <c:v>Корюшковые </c:v>
                </c:pt>
                <c:pt idx="7">
                  <c:v>Сиговые </c:v>
                </c:pt>
                <c:pt idx="8">
                  <c:v>Хариусовые </c:v>
                </c:pt>
                <c:pt idx="9">
                  <c:v>Налимовые </c:v>
                </c:pt>
                <c:pt idx="10">
                  <c:v>Рогатковые </c:v>
                </c:pt>
                <c:pt idx="11">
                  <c:v>Окуневые </c:v>
                </c:pt>
                <c:pt idx="12">
                  <c:v>Карповые </c:v>
                </c:pt>
                <c:pt idx="13">
                  <c:v>Лососевые </c:v>
                </c:pt>
                <c:pt idx="14">
                  <c:v>Колюшковые </c:v>
                </c:pt>
                <c:pt idx="15">
                  <c:v>Сельдевые </c:v>
                </c:pt>
                <c:pt idx="16">
                  <c:v>Икталуровые </c:v>
                </c:pt>
                <c:pt idx="17">
                  <c:v>Игловые </c:v>
                </c:pt>
                <c:pt idx="18">
                  <c:v>Головешковые </c:v>
                </c:pt>
                <c:pt idx="19">
                  <c:v>Бычковые</c:v>
                </c:pt>
              </c:strCache>
            </c:strRef>
          </c:cat>
          <c:val>
            <c:numRef>
              <c:f>Лист1!$B$117:$B$136</c:f>
              <c:numCache>
                <c:formatCode>General</c:formatCode>
                <c:ptCount val="20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5</c:v>
                </c:pt>
                <c:pt idx="12">
                  <c:v>24</c:v>
                </c:pt>
                <c:pt idx="13">
                  <c:v>2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Лист1!$C$116</c:f>
              <c:strCache>
                <c:ptCount val="1"/>
                <c:pt idx="0">
                  <c:v>чужеродные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txPr>
              <a:bodyPr/>
              <a:lstStyle/>
              <a:p>
                <a:pPr>
                  <a:defRPr sz="1200" baseline="0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Лист1!$A$117:$A$136</c:f>
              <c:strCache>
                <c:ptCount val="20"/>
                <c:pt idx="0">
                  <c:v>Осетровые </c:v>
                </c:pt>
                <c:pt idx="1">
                  <c:v>Угревые </c:v>
                </c:pt>
                <c:pt idx="2">
                  <c:v>Вьюновые </c:v>
                </c:pt>
                <c:pt idx="3">
                  <c:v>Балиторовые</c:v>
                </c:pt>
                <c:pt idx="4">
                  <c:v>Обыкновенные сомы </c:v>
                </c:pt>
                <c:pt idx="5">
                  <c:v>Щуковые </c:v>
                </c:pt>
                <c:pt idx="6">
                  <c:v>Корюшковые </c:v>
                </c:pt>
                <c:pt idx="7">
                  <c:v>Сиговые </c:v>
                </c:pt>
                <c:pt idx="8">
                  <c:v>Хариусовые </c:v>
                </c:pt>
                <c:pt idx="9">
                  <c:v>Налимовые </c:v>
                </c:pt>
                <c:pt idx="10">
                  <c:v>Рогатковые </c:v>
                </c:pt>
                <c:pt idx="11">
                  <c:v>Окуневые </c:v>
                </c:pt>
                <c:pt idx="12">
                  <c:v>Карповые </c:v>
                </c:pt>
                <c:pt idx="13">
                  <c:v>Лососевые </c:v>
                </c:pt>
                <c:pt idx="14">
                  <c:v>Колюшковые </c:v>
                </c:pt>
                <c:pt idx="15">
                  <c:v>Сельдевые </c:v>
                </c:pt>
                <c:pt idx="16">
                  <c:v>Икталуровые </c:v>
                </c:pt>
                <c:pt idx="17">
                  <c:v>Игловые </c:v>
                </c:pt>
                <c:pt idx="18">
                  <c:v>Головешковые </c:v>
                </c:pt>
                <c:pt idx="19">
                  <c:v>Бычковые</c:v>
                </c:pt>
              </c:strCache>
            </c:strRef>
          </c:cat>
          <c:val>
            <c:numRef>
              <c:f>Лист1!$C$117:$C$136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6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5</c:v>
                </c:pt>
              </c:numCache>
            </c:numRef>
          </c:val>
        </c:ser>
        <c:dLbls>
          <c:showVal val="1"/>
        </c:dLbls>
        <c:gapWidth val="38"/>
        <c:overlap val="100"/>
        <c:axId val="61541760"/>
        <c:axId val="61547648"/>
      </c:barChart>
      <c:catAx>
        <c:axId val="6154176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61547648"/>
        <c:crosses val="autoZero"/>
        <c:auto val="1"/>
        <c:lblAlgn val="ctr"/>
        <c:lblOffset val="100"/>
      </c:catAx>
      <c:valAx>
        <c:axId val="61547648"/>
        <c:scaling>
          <c:orientation val="minMax"/>
        </c:scaling>
        <c:axPos val="l"/>
        <c:numFmt formatCode="0%" sourceLinked="1"/>
        <c:maj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615417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897843406926894"/>
          <c:y val="0.9133254829923112"/>
          <c:w val="0.38316073346347934"/>
          <c:h val="6.4706578496109182E-2"/>
        </c:manualLayout>
      </c:layout>
      <c:txPr>
        <a:bodyPr/>
        <a:lstStyle/>
        <a:p>
          <a:pPr>
            <a:defRPr sz="1200" baseline="0"/>
          </a:pPr>
          <a:endParaRPr lang="ru-RU"/>
        </a:p>
      </c:txPr>
    </c:legend>
    <c:plotVisOnly val="1"/>
  </c:chart>
  <c:spPr>
    <a:solidFill>
      <a:schemeClr val="bg1"/>
    </a:solidFill>
  </c:spPr>
  <c:txPr>
    <a:bodyPr/>
    <a:lstStyle/>
    <a:p>
      <a:pPr>
        <a:defRPr baseline="0">
          <a:latin typeface="Comic Sans MS" pitchFamily="66" charset="0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D816430-1C5F-43B4-B6AC-6691EDD2E445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C2E55C-F098-4F8A-8AF7-429F26735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D14E1C-5BB9-414D-9F81-C8DC3FDFA8EC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87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81B9F4-1662-4FFD-8D6F-1905660F92A9}" type="slidenum">
              <a:rPr lang="ru-RU" smtClean="0">
                <a:latin typeface="Arial" pitchFamily="34" charset="0"/>
              </a:rPr>
              <a:pPr/>
              <a:t>11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A44017-79C5-4943-85E9-766A686ACDFC}" type="slidenum">
              <a:rPr lang="ru-RU" smtClean="0">
                <a:latin typeface="Arial" pitchFamily="34" charset="0"/>
              </a:rPr>
              <a:pPr/>
              <a:t>12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780AB1-5065-46B0-BA25-02B220FD4C3A}" type="slidenum">
              <a:rPr lang="ru-RU" smtClean="0">
                <a:latin typeface="Arial" pitchFamily="34" charset="0"/>
              </a:rPr>
              <a:pPr/>
              <a:t>13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62807A-D445-47A4-8643-A8E33791A738}" type="slidenum">
              <a:rPr lang="ru-RU" smtClean="0">
                <a:latin typeface="Arial" pitchFamily="34" charset="0"/>
              </a:rPr>
              <a:pPr/>
              <a:t>14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37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0CF42-D75D-40B4-B9A8-88DAB696E12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C2E55C-F098-4F8A-8AF7-429F26735FAD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67B7-B11A-44E7-BEC8-E1780C15CCD2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297C8-1F2B-4CFE-AE78-4B2358217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08713-59E0-45D2-8AB7-362CA896C67B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9260-35C3-4759-A6B0-6A8CEC3E7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8782D-C53F-4136-993E-61F9465C5846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A73DC-7768-48EA-AFAC-FF84C98E3C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1E666-C1B4-4492-8877-CF42D4E20CDA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E1315-6766-4843-8886-001E7139C3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476A1-8F29-417E-997B-2B6A13980E8B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18886-9A6F-4AC0-AF64-457D05750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BF8F9-74C8-43A5-9431-D2685B27DAE3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20C6F-29F8-4298-9639-3431E84C9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0894D-E032-45CF-80A2-A54421F9AD32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9DA22-862F-43EA-85B0-5368384D8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C61AD-2E3C-46BB-AFCC-17F865756523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F1575-5AC2-4C2E-8CF1-2E0179545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A72ED-632E-41D6-93C5-C7804F0E8F1D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1C7AC-FEDF-4234-99DC-2C0334259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56F3-79F6-4F8E-B8F4-A58B113A4561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F333F-372F-4006-A5D5-F116B81BB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6A8B4-19DE-4C4A-85D6-FCB7E085E7E9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CB15A-41AD-4DA4-8A97-D37EDC657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8BBD9-4770-4519-AF35-CE747544608A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4931E-4FD0-4208-8AA5-06C4F385D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E31C9-4E7E-4EA1-9D78-E9CBFBB383FB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D23BE-B87B-409D-B115-73F054BE5F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BE2AA-913A-479F-8250-8D5488000679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A07DE-C7DB-45A4-99FA-9C646DF7B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061A9-A5A6-4FE0-A932-CBE93CD12C49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F7212-8E61-4712-B0E0-B3648E8F7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E7639-7389-4F12-9DCF-3AF678BD8F69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AC0D5-6C07-4E9F-985D-B6ACDF0F36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EE2A6-5254-4175-A912-6A4098FF6021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2AE13-DEFD-43FB-B527-A045DC53C2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F91A6-88ED-4CA8-A04A-9A42A0FC0B48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A0309-9869-477A-8022-EA797BDC8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06E36-5BB2-434C-B764-8AA64A4F69C1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B5B2-8718-43FF-9B48-91CBDF458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AEFDE-BB78-4A64-AE3D-068FC1038EE5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D6BE1-C802-4246-8D87-8B424DAB2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5CB94-2996-456C-B023-A80A764D5BEE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E6D96-EE5F-4B7B-8844-252EA314F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0F357-3041-480C-AAEE-8EA556DC686C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C041-2275-4BA6-ACF8-E2D1D6F0C7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E8FB7-2576-4286-9E05-58D8517E2802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43C06-26FF-4D8A-ABB7-F9B5FF7D7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7C481-DE46-4190-8FBF-EB0A8B84147C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6BE21-5B02-4B6C-B85B-8A7790AF6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B4B84-63C1-4309-A96D-3C0133D7252F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694A-45E9-4648-8615-031EE55CED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7A9E4-3A6E-4700-B576-39B05623DC3C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7C482-0984-4110-A4A9-B42CF1887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EEA83-0046-4DE4-8843-914172825A2A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3CF9-FBDD-4C18-B4D6-3F2579698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D1323-4BAB-4250-B3CE-AC13799FFD38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0498-F278-42FE-9431-F9001F6CB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0AB00-7CE9-4D97-B1E4-1AD5C4652956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6CB70-1B13-405D-BF57-D66B1A760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B3E51-7ECD-42CE-987F-952E621C464C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687C8-20F7-465E-BBCF-787056330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490DD-0F37-451F-BAD3-A60C6B23DBD2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69727-CE5F-477B-9098-BB1EA29DB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AC18C-7CFA-4B5A-A625-B00271DEB179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4F50-276E-418B-B054-6CC7041F6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572A-0B46-476F-94DD-4BD535A30AE8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C8454-BA47-4997-B33F-14603EC79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85F64-E1C9-4DB9-B376-4C48A1A35316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5F73-3144-4085-8367-5B601585E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E5D6A-9F48-4C12-A2AB-51DA0F1DDE55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89B0-D73E-4D61-9226-1F301043F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EB59E-C8EB-4250-BADD-A0C681079C59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9ECE5-D22A-4B3F-805A-2088F3782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64C4F-B12D-418E-B765-8AC54C6C6E6E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54E3D-851E-4F38-8EE7-4035C6D2F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2F877-FC61-4C5B-AEC9-FFE6B51F052D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11DF0-0625-4B72-9B90-A20D7BDF7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E6D90-5CBC-411A-8A86-AB698BBEC258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837B9-C005-4A3A-ABB0-331737FAB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E85A6-967C-4D40-ACDA-C10C569615E4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D5EF6-EBD5-4747-B366-167072010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2DB49-9F17-410F-BCC1-36EBD2FC940B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BC8C6-3B92-4B64-BCCC-51901A88C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039B1-410D-435B-AC2A-5973AA945161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84775-E867-4598-ACA6-4D834998B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9F4F-C79D-469E-A65B-951471757403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7DD5-55AC-412D-83F6-E3EDAC03D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CEBCE-DC60-464B-8805-12E04F03A8EC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A9674-57FE-4A37-B843-7C14788B5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70936F-6F68-43D8-B04C-D09C5EEE13D2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7D94FD-031E-4B0D-97ED-A198A98E0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63" r:id="rId2"/>
    <p:sldLayoutId id="2147483890" r:id="rId3"/>
    <p:sldLayoutId id="2147483862" r:id="rId4"/>
    <p:sldLayoutId id="2147483861" r:id="rId5"/>
    <p:sldLayoutId id="2147483860" r:id="rId6"/>
    <p:sldLayoutId id="2147483859" r:id="rId7"/>
    <p:sldLayoutId id="2147483858" r:id="rId8"/>
    <p:sldLayoutId id="2147483891" r:id="rId9"/>
    <p:sldLayoutId id="2147483857" r:id="rId10"/>
    <p:sldLayoutId id="214748385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413" y="1828800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CA9EF0-CE34-4100-A77C-51B84D828624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25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0ED9F7-2C22-48B7-B48F-4971D89E7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3" r:id="rId2"/>
    <p:sldLayoutId id="2147483872" r:id="rId3"/>
    <p:sldLayoutId id="2147483871" r:id="rId4"/>
    <p:sldLayoutId id="2147483870" r:id="rId5"/>
    <p:sldLayoutId id="2147483869" r:id="rId6"/>
    <p:sldLayoutId id="2147483868" r:id="rId7"/>
    <p:sldLayoutId id="2147483867" r:id="rId8"/>
    <p:sldLayoutId id="2147483866" r:id="rId9"/>
    <p:sldLayoutId id="2147483865" r:id="rId10"/>
    <p:sldLayoutId id="2147483864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413" y="1828800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B52294-E923-40FA-96E6-6CE9925B6AF7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25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C5FBC9-804C-4818-B2E5-0A78A8EF8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4" r:id="rId2"/>
    <p:sldLayoutId id="2147483883" r:id="rId3"/>
    <p:sldLayoutId id="2147483882" r:id="rId4"/>
    <p:sldLayoutId id="2147483881" r:id="rId5"/>
    <p:sldLayoutId id="2147483880" r:id="rId6"/>
    <p:sldLayoutId id="2147483879" r:id="rId7"/>
    <p:sldLayoutId id="2147483878" r:id="rId8"/>
    <p:sldLayoutId id="2147483877" r:id="rId9"/>
    <p:sldLayoutId id="2147483876" r:id="rId10"/>
    <p:sldLayoutId id="2147483875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789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85667E-6C0A-4FA3-A0B8-D4BEF87495FB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89E16B-C076-476E-8A25-EB56AC368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88" r:id="rId4"/>
    <p:sldLayoutId id="2147483895" r:id="rId5"/>
    <p:sldLayoutId id="2147483887" r:id="rId6"/>
    <p:sldLayoutId id="2147483896" r:id="rId7"/>
    <p:sldLayoutId id="2147483897" r:id="rId8"/>
    <p:sldLayoutId id="2147483898" r:id="rId9"/>
    <p:sldLayoutId id="2147483886" r:id="rId10"/>
    <p:sldLayoutId id="214748389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Прямоугольник 1"/>
          <p:cNvSpPr>
            <a:spLocks noChangeArrowheads="1"/>
          </p:cNvSpPr>
          <p:nvPr/>
        </p:nvSpPr>
        <p:spPr bwMode="auto">
          <a:xfrm>
            <a:off x="0" y="2349500"/>
            <a:ext cx="89281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Лекция № 3 ДИНАМИКА   </a:t>
            </a:r>
            <a:r>
              <a:rPr lang="ru-RU" sz="2000" dirty="0">
                <a:latin typeface="Comic Sans MS" pitchFamily="66" charset="0"/>
              </a:rPr>
              <a:t>ВИДОВОГО   СОСТАВА  РЫБ   </a:t>
            </a:r>
            <a:r>
              <a:rPr lang="ru-RU" sz="2000" dirty="0" smtClean="0">
                <a:latin typeface="Comic Sans MS" pitchFamily="66" charset="0"/>
              </a:rPr>
              <a:t>БЕЛАРУСИ</a:t>
            </a:r>
          </a:p>
          <a:p>
            <a:endParaRPr lang="ru-RU" sz="2000" dirty="0" smtClean="0">
              <a:latin typeface="Comic Sans MS" pitchFamily="66" charset="0"/>
            </a:endParaRPr>
          </a:p>
          <a:p>
            <a:r>
              <a:rPr lang="ru-RU" sz="2000" dirty="0" smtClean="0">
                <a:latin typeface="Comic Sans MS" pitchFamily="66" charset="0"/>
              </a:rPr>
              <a:t>План лекции: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Comic Sans MS" pitchFamily="66" charset="0"/>
              </a:rPr>
              <a:t>Обозреваемый   исторический   период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Comic Sans MS" pitchFamily="66" charset="0"/>
              </a:rPr>
              <a:t>Динамика появления чужеродных видов рыб в составе ихтиофауны Беларуси</a:t>
            </a:r>
          </a:p>
          <a:p>
            <a:pPr marL="457200" indent="-457200">
              <a:buFontTx/>
              <a:buAutoNum type="arabicPeriod"/>
            </a:pPr>
            <a:r>
              <a:rPr lang="ru-RU" sz="2000" dirty="0" smtClean="0">
                <a:latin typeface="Comic Sans MS" pitchFamily="66" charset="0"/>
              </a:rPr>
              <a:t>Появление новых видов рыб в Беларуси</a:t>
            </a:r>
            <a:endParaRPr lang="ru-RU" sz="2000" dirty="0" smtClean="0">
              <a:latin typeface="Trebuchet MS" pitchFamily="34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Comic Sans MS" pitchFamily="66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Trebuchet MS" pitchFamily="34" charset="0"/>
            </a:endParaRPr>
          </a:p>
          <a:p>
            <a:r>
              <a:rPr lang="ru-RU" sz="2000" dirty="0" smtClean="0">
                <a:latin typeface="Comic Sans MS" pitchFamily="66" charset="0"/>
              </a:rPr>
              <a:t>  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51202" name="Прямоугольник 2"/>
          <p:cNvSpPr>
            <a:spLocks noChangeArrowheads="1"/>
          </p:cNvSpPr>
          <p:nvPr/>
        </p:nvSpPr>
        <p:spPr bwMode="auto">
          <a:xfrm>
            <a:off x="539552" y="5013176"/>
            <a:ext cx="83534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 smtClean="0">
                <a:latin typeface="Comic Sans MS" pitchFamily="66" charset="0"/>
              </a:rPr>
              <a:t>Автор:</a:t>
            </a:r>
          </a:p>
          <a:p>
            <a:r>
              <a:rPr lang="ru-RU" sz="1600" dirty="0" err="1" smtClean="0">
                <a:latin typeface="Comic Sans MS" pitchFamily="66" charset="0"/>
              </a:rPr>
              <a:t>Ризевский</a:t>
            </a:r>
            <a:r>
              <a:rPr lang="ru-RU" sz="1600" dirty="0" smtClean="0">
                <a:latin typeface="Comic Sans MS" pitchFamily="66" charset="0"/>
              </a:rPr>
              <a:t> </a:t>
            </a:r>
            <a:r>
              <a:rPr lang="ru-RU" sz="1600" dirty="0">
                <a:latin typeface="Comic Sans MS" pitchFamily="66" charset="0"/>
              </a:rPr>
              <a:t>В. К.    – Научно-практический центр НАН Беларуси по биоресурсам</a:t>
            </a:r>
          </a:p>
        </p:txBody>
      </p:sp>
      <p:pic>
        <p:nvPicPr>
          <p:cNvPr id="5120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188913"/>
            <a:ext cx="1582738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5"/>
          <p:cNvSpPr txBox="1">
            <a:spLocks noChangeArrowheads="1"/>
          </p:cNvSpPr>
          <p:nvPr/>
        </p:nvSpPr>
        <p:spPr bwMode="auto">
          <a:xfrm>
            <a:off x="179388" y="188913"/>
            <a:ext cx="734536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Таблица 4 - </a:t>
            </a:r>
            <a:r>
              <a:rPr lang="ru-RU" dirty="0">
                <a:latin typeface="Comic Sans MS" pitchFamily="66" charset="0"/>
              </a:rPr>
              <a:t>Динамика появления чужеродных видов рыб в составе ихтиофауны Беларуси</a:t>
            </a:r>
            <a:endParaRPr lang="ru-RU" dirty="0">
              <a:latin typeface="Trebuchet MS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388" y="908050"/>
          <a:ext cx="7358062" cy="5662812"/>
        </p:xfrm>
        <a:graphic>
          <a:graphicData uri="http://schemas.openxmlformats.org/drawingml/2006/table">
            <a:tbl>
              <a:tblPr/>
              <a:tblGrid>
                <a:gridCol w="352425"/>
                <a:gridCol w="2119312"/>
                <a:gridCol w="1404938"/>
                <a:gridCol w="1227137"/>
                <a:gridCol w="2254250"/>
              </a:tblGrid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Вид рыбы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Семейство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Время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обнаружения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Источник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информации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Пуголовка звездчатая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Бычковые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Rizevsky et al., 2013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Игла-рыба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Игловые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2008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Ризевский и др.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2011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Колюшка малая южная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Колюшковые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2008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Ризевский и др.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2009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Бычок-цуцик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Бычковые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2007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Rizevsky et al.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2007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Бычок-гонец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Бычковые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1990-ые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Гулюгин, Куницкий, 1999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Бычок-кругляк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Бычковые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1990-ые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Гулюгин, Куницкий, 1999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Чебачок амурский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1990-ые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Куницкий, Плюта, 1999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Тюлька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Сельдевые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1980-ые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Semenchenko et al.,  2009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Сомик канальный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Икталуровые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1979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Шумак, Мищенко, 1989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Ротан-головешка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Головешковые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1970-ые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Ризевский и др.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2009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Толстолобик белый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1971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Жуков, 1988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Толстолобик пестрый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1971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Жуков, 1988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Амур белый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1971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Жуков, 1988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Форель радужная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Лососевые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1956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Боровик, 1969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Бычок-песочник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Бычковые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1936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Воронцов, 1937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Сомик американский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Икталуровые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начало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XX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Макушок, 51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D3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Карась серебряный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?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Корева, 1861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Сазан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Карповые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?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Ризевский, Зубей,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</a:tbl>
          </a:graphicData>
        </a:graphic>
      </p:graphicFrame>
      <p:sp>
        <p:nvSpPr>
          <p:cNvPr id="61564" name="TextBox 14"/>
          <p:cNvSpPr txBox="1">
            <a:spLocks noChangeArrowheads="1"/>
          </p:cNvSpPr>
          <p:nvPr/>
        </p:nvSpPr>
        <p:spPr bwMode="auto">
          <a:xfrm>
            <a:off x="7667625" y="5229225"/>
            <a:ext cx="1081088" cy="138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r>
              <a:rPr lang="ru-RU" sz="1400">
                <a:latin typeface="Comic Sans MS" pitchFamily="66" charset="0"/>
              </a:rPr>
              <a:t>Примерно</a:t>
            </a:r>
          </a:p>
          <a:p>
            <a:pPr algn="ctr"/>
            <a:r>
              <a:rPr lang="ru-RU" sz="1400">
                <a:latin typeface="Comic Sans MS" pitchFamily="66" charset="0"/>
              </a:rPr>
              <a:t>500 лет</a:t>
            </a: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</p:txBody>
      </p:sp>
      <p:sp>
        <p:nvSpPr>
          <p:cNvPr id="61565" name="TextBox 18"/>
          <p:cNvSpPr txBox="1">
            <a:spLocks noChangeArrowheads="1"/>
          </p:cNvSpPr>
          <p:nvPr/>
        </p:nvSpPr>
        <p:spPr bwMode="auto">
          <a:xfrm>
            <a:off x="7667625" y="1401763"/>
            <a:ext cx="1081088" cy="3756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r>
              <a:rPr lang="ru-RU" sz="1400">
                <a:latin typeface="Comic Sans MS" pitchFamily="66" charset="0"/>
              </a:rPr>
              <a:t>Примерно</a:t>
            </a:r>
          </a:p>
          <a:p>
            <a:pPr algn="ctr"/>
            <a:r>
              <a:rPr lang="ru-RU" sz="1400">
                <a:latin typeface="Comic Sans MS" pitchFamily="66" charset="0"/>
              </a:rPr>
              <a:t>50 лет</a:t>
            </a: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8172450" y="1557338"/>
            <a:ext cx="0" cy="15843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8172450" y="3644900"/>
            <a:ext cx="0" cy="143986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8172450" y="5373688"/>
            <a:ext cx="0" cy="28733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8172450" y="6165850"/>
            <a:ext cx="0" cy="3587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70" name="TextBox 9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10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717550" y="5780088"/>
            <a:ext cx="67754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Max длина : 800 cm </a:t>
            </a:r>
          </a:p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наибольший вес (опубликованные данные): 3.2 t; </a:t>
            </a:r>
          </a:p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наибольший возраст (опубликованны данные): 118 лет</a:t>
            </a:r>
            <a:endParaRPr lang="ru-RU" altLang="ru-RU" sz="1600">
              <a:latin typeface="Comic Sans MS" pitchFamily="66" charset="0"/>
            </a:endParaRP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2195513" y="230188"/>
            <a:ext cx="20891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mic Sans MS" pitchFamily="66" charset="0"/>
              </a:rPr>
              <a:t>Белуга</a:t>
            </a:r>
          </a:p>
        </p:txBody>
      </p:sp>
      <p:sp>
        <p:nvSpPr>
          <p:cNvPr id="74757" name="TextBox 4"/>
          <p:cNvSpPr txBox="1">
            <a:spLocks noChangeArrowheads="1"/>
          </p:cNvSpPr>
          <p:nvPr/>
        </p:nvSpPr>
        <p:spPr bwMode="auto">
          <a:xfrm>
            <a:off x="4932040" y="260648"/>
            <a:ext cx="12954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omic Sans MS" pitchFamily="66" charset="0"/>
              </a:rPr>
              <a:t>ИСЧЕЗЛИ</a:t>
            </a:r>
          </a:p>
        </p:txBody>
      </p:sp>
      <p:pic>
        <p:nvPicPr>
          <p:cNvPr id="8194" name="Picture 2" descr="http://egeteka.ru/upload/medialibrary/051/051c18da7d473ef8991166176eecd1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6919685" cy="4608512"/>
          </a:xfrm>
          <a:prstGeom prst="rect">
            <a:avLst/>
          </a:prstGeom>
          <a:noFill/>
        </p:spPr>
      </p:pic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&amp;Kcy;&amp;acy;&amp;rcy;&amp;tcy;&amp;icy;&amp;ncy;&amp;kcy;&amp;icy; &amp;pcy;&amp;ocy; &amp;zcy;&amp;acy;&amp;pcy;&amp;rcy;&amp;ocy;&amp;scy;&amp;ucy; &amp;kcy;&amp;acy;&amp;rcy;&amp;tcy;&amp;icy;&amp;ncy;&amp;kcy;&amp;icy; &amp;ocy;&amp;scy;&amp;iecy;&amp;tcy;&amp;rcy; &amp;rcy;&amp;ucy;&amp;scy;&amp;scy;&amp;kcy;&amp;icy;&amp;j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631654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539750" y="5589588"/>
            <a:ext cx="67611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Max длина : 236 см</a:t>
            </a:r>
          </a:p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наибольший вес (опубликованные данные): 115.0 kg; </a:t>
            </a:r>
          </a:p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наибольший возраст (опубликованные данные): 46 лет</a:t>
            </a:r>
            <a:endParaRPr lang="ru-RU" altLang="ru-RU" sz="1600">
              <a:latin typeface="Comic Sans MS" pitchFamily="66" charset="0"/>
            </a:endParaRPr>
          </a:p>
        </p:txBody>
      </p:sp>
      <p:sp>
        <p:nvSpPr>
          <p:cNvPr id="75780" name="TextBox 2"/>
          <p:cNvSpPr txBox="1">
            <a:spLocks noChangeArrowheads="1"/>
          </p:cNvSpPr>
          <p:nvPr/>
        </p:nvSpPr>
        <p:spPr bwMode="auto">
          <a:xfrm>
            <a:off x="2411413" y="692150"/>
            <a:ext cx="2808287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mic Sans MS" pitchFamily="66" charset="0"/>
              </a:rPr>
              <a:t>Осетр русский</a:t>
            </a:r>
          </a:p>
        </p:txBody>
      </p:sp>
      <p:sp>
        <p:nvSpPr>
          <p:cNvPr id="75781" name="TextBox 4"/>
          <p:cNvSpPr txBox="1">
            <a:spLocks noChangeArrowheads="1"/>
          </p:cNvSpPr>
          <p:nvPr/>
        </p:nvSpPr>
        <p:spPr bwMode="auto">
          <a:xfrm>
            <a:off x="6228184" y="188640"/>
            <a:ext cx="1296987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omic Sans MS" pitchFamily="66" charset="0"/>
              </a:rPr>
              <a:t>ИСЧЕЗЛИ</a:t>
            </a: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1285875"/>
            <a:ext cx="5351463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876300" y="5445125"/>
            <a:ext cx="56165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Max длина : 600 cm</a:t>
            </a:r>
          </a:p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наибольший вес (опубликованные данные): 400.0 kg; </a:t>
            </a:r>
          </a:p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наибольший возраст (опубликованны данные): 100 лет</a:t>
            </a:r>
            <a:endParaRPr lang="ru-RU" altLang="ru-RU" sz="1600">
              <a:latin typeface="Comic Sans MS" pitchFamily="66" charset="0"/>
            </a:endParaRPr>
          </a:p>
        </p:txBody>
      </p:sp>
      <p:sp>
        <p:nvSpPr>
          <p:cNvPr id="76804" name="TextBox 4"/>
          <p:cNvSpPr txBox="1">
            <a:spLocks noChangeArrowheads="1"/>
          </p:cNvSpPr>
          <p:nvPr/>
        </p:nvSpPr>
        <p:spPr bwMode="auto">
          <a:xfrm>
            <a:off x="1331913" y="620713"/>
            <a:ext cx="3527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mic Sans MS" pitchFamily="66" charset="0"/>
              </a:rPr>
              <a:t>Осетр балтийский</a:t>
            </a:r>
          </a:p>
        </p:txBody>
      </p:sp>
      <p:sp>
        <p:nvSpPr>
          <p:cNvPr id="76805" name="TextBox 5"/>
          <p:cNvSpPr txBox="1">
            <a:spLocks noChangeArrowheads="1"/>
          </p:cNvSpPr>
          <p:nvPr/>
        </p:nvSpPr>
        <p:spPr bwMode="auto">
          <a:xfrm>
            <a:off x="5580112" y="322809"/>
            <a:ext cx="12954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omic Sans MS" pitchFamily="66" charset="0"/>
              </a:rPr>
              <a:t>ИСЧЕЗЛИ</a:t>
            </a: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&amp;Kcy;&amp;acy;&amp;rcy;&amp;tcy;&amp;icy;&amp;ncy;&amp;kcy;&amp;icy; &amp;pcy;&amp;ocy; &amp;zcy;&amp;acy;&amp;pcy;&amp;rcy;&amp;ocy;&amp;scy;&amp;ucy; &amp;kcy;&amp;acy;&amp;rcy;&amp;tcy;&amp;icy;&amp;ncy;&amp;kcy;&amp;icy; &amp;vcy;&amp;ycy;&amp;rcy;&amp;iecy;&amp;zcy;&amp;ucy;&amp;b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557338"/>
            <a:ext cx="71628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042988" y="628650"/>
            <a:ext cx="19446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2800">
                <a:latin typeface="Comic Sans MS" pitchFamily="66" charset="0"/>
                <a:cs typeface="Times New Roman" pitchFamily="18" charset="0"/>
              </a:rPr>
              <a:t>Вырезуб</a:t>
            </a:r>
            <a:endParaRPr lang="ru-RU" altLang="ru-RU" sz="2800">
              <a:latin typeface="Comic Sans MS" pitchFamily="66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684213" y="5084763"/>
            <a:ext cx="54721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Max длина : 70.0 cm </a:t>
            </a:r>
          </a:p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наибольший вес (опубликованные данные): 8.0 kg. </a:t>
            </a:r>
          </a:p>
          <a:p>
            <a:pPr eaLnBrk="0" hangingPunct="0"/>
            <a:r>
              <a:rPr lang="ru-RU" altLang="ru-RU" sz="1600">
                <a:latin typeface="Comic Sans MS" pitchFamily="66" charset="0"/>
                <a:cs typeface="Times New Roman" pitchFamily="18" charset="0"/>
              </a:rPr>
              <a:t>наибольший возраст (опубликованны данные): 12 лет</a:t>
            </a:r>
            <a:endParaRPr lang="ru-RU" altLang="ru-RU" sz="1600">
              <a:latin typeface="Comic Sans MS" pitchFamily="66" charset="0"/>
            </a:endParaRPr>
          </a:p>
        </p:txBody>
      </p:sp>
      <p:sp>
        <p:nvSpPr>
          <p:cNvPr id="77829" name="TextBox 3"/>
          <p:cNvSpPr txBox="1">
            <a:spLocks noChangeArrowheads="1"/>
          </p:cNvSpPr>
          <p:nvPr/>
        </p:nvSpPr>
        <p:spPr bwMode="auto">
          <a:xfrm>
            <a:off x="5508104" y="260648"/>
            <a:ext cx="12954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ИСЧЕЗЛИ</a:t>
            </a: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4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0" y="4298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62466" name="Rectangle 3"/>
          <p:cNvSpPr>
            <a:spLocks noChangeArrowheads="1"/>
          </p:cNvSpPr>
          <p:nvPr/>
        </p:nvSpPr>
        <p:spPr bwMode="auto">
          <a:xfrm>
            <a:off x="0" y="6988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4384675" y="5949950"/>
            <a:ext cx="4537075" cy="6461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latin typeface="Comic Sans MS" pitchFamily="66" charset="0"/>
              </a:rPr>
              <a:t>Места находок ископаемых остатков севрюги в бассейне р. Днепр</a:t>
            </a:r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4356100" y="5445125"/>
            <a:ext cx="4608513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2469" name="Picture 9" descr="севрюга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1800" y="1557338"/>
            <a:ext cx="3729038" cy="4964112"/>
          </a:xfrm>
          <a:ln w="28575">
            <a:solidFill>
              <a:srgbClr val="800000"/>
            </a:solidFill>
          </a:ln>
        </p:spPr>
      </p:pic>
      <p:graphicFrame>
        <p:nvGraphicFramePr>
          <p:cNvPr id="183443" name="Group 147"/>
          <p:cNvGraphicFramePr>
            <a:graphicFrameLocks noGrp="1"/>
          </p:cNvGraphicFramePr>
          <p:nvPr>
            <p:ph sz="half" idx="4294967295"/>
          </p:nvPr>
        </p:nvGraphicFramePr>
        <p:xfrm>
          <a:off x="4284663" y="1052513"/>
          <a:ext cx="4577397" cy="2926080"/>
        </p:xfrm>
        <a:graphic>
          <a:graphicData uri="http://schemas.openxmlformats.org/drawingml/2006/table">
            <a:tbl>
              <a:tblPr/>
              <a:tblGrid>
                <a:gridCol w="1343342"/>
                <a:gridCol w="897255"/>
                <a:gridCol w="1063625"/>
                <a:gridCol w="1273175"/>
              </a:tblGrid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Расположение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памятника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Река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Датировка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памятника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Автор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Свислочский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Замок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Березина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XII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XIV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наши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данные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Туровское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Городище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ТГ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Припять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XVI в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наши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данные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Смоленск  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Днепр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XIII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в.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Соколов,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Цепкин, 1969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Мстиславль  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Друть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XIII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в.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Соколов,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Цепкин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 1969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Липинское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Городище  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Сейм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XIII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в.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Лебедев, 1960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2512" name="Text Box 78"/>
          <p:cNvSpPr txBox="1">
            <a:spLocks noChangeArrowheads="1"/>
          </p:cNvSpPr>
          <p:nvPr/>
        </p:nvSpPr>
        <p:spPr bwMode="auto">
          <a:xfrm>
            <a:off x="4356100" y="4149725"/>
            <a:ext cx="3671888" cy="984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1400">
                <a:latin typeface="Comic Sans MS" pitchFamily="66" charset="0"/>
              </a:rPr>
              <a:t>И.Н. Фалиев (1895)  в списке рыб среднего Днепра отмечает севрюгу, указывая, что встречается она только до Киева  </a:t>
            </a:r>
            <a:r>
              <a:rPr lang="ru-RU" sz="1600">
                <a:latin typeface="Comic Sans MS" pitchFamily="66" charset="0"/>
              </a:rPr>
              <a:t>(8)</a:t>
            </a:r>
          </a:p>
        </p:txBody>
      </p:sp>
      <p:sp>
        <p:nvSpPr>
          <p:cNvPr id="62513" name="Line 87"/>
          <p:cNvSpPr>
            <a:spLocks noChangeShapeType="1"/>
          </p:cNvSpPr>
          <p:nvPr/>
        </p:nvSpPr>
        <p:spPr bwMode="auto">
          <a:xfrm flipH="1">
            <a:off x="1979613" y="4292600"/>
            <a:ext cx="2376487" cy="3603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2514" name="Line 88"/>
          <p:cNvSpPr>
            <a:spLocks noChangeShapeType="1"/>
          </p:cNvSpPr>
          <p:nvPr/>
        </p:nvSpPr>
        <p:spPr bwMode="auto">
          <a:xfrm flipH="1">
            <a:off x="2411413" y="2852738"/>
            <a:ext cx="1873250" cy="5762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2515" name="Line 89"/>
          <p:cNvSpPr>
            <a:spLocks noChangeShapeType="1"/>
          </p:cNvSpPr>
          <p:nvPr/>
        </p:nvSpPr>
        <p:spPr bwMode="auto">
          <a:xfrm flipH="1">
            <a:off x="1908175" y="3284538"/>
            <a:ext cx="2376488" cy="3603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2516" name="Text Box 92"/>
          <p:cNvSpPr txBox="1">
            <a:spLocks noChangeArrowheads="1"/>
          </p:cNvSpPr>
          <p:nvPr/>
        </p:nvSpPr>
        <p:spPr bwMode="auto">
          <a:xfrm>
            <a:off x="4283968" y="116632"/>
            <a:ext cx="4032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latin typeface="Comic Sans MS" pitchFamily="66" charset="0"/>
              </a:rPr>
              <a:t>Таблица 2</a:t>
            </a:r>
            <a:r>
              <a:rPr lang="en-US" sz="1600" dirty="0">
                <a:latin typeface="Comic Sans MS" pitchFamily="66" charset="0"/>
              </a:rPr>
              <a:t>- </a:t>
            </a:r>
            <a:r>
              <a:rPr lang="ru-RU" dirty="0">
                <a:latin typeface="Comic Sans MS" pitchFamily="66" charset="0"/>
              </a:rPr>
              <a:t>Места находок ископаемых остатков севрюги в бассейне р. Днепр</a:t>
            </a:r>
          </a:p>
        </p:txBody>
      </p:sp>
      <p:sp>
        <p:nvSpPr>
          <p:cNvPr id="62517" name="Line 135"/>
          <p:cNvSpPr>
            <a:spLocks noChangeShapeType="1"/>
          </p:cNvSpPr>
          <p:nvPr/>
        </p:nvSpPr>
        <p:spPr bwMode="auto">
          <a:xfrm flipH="1">
            <a:off x="2987675" y="3789363"/>
            <a:ext cx="1296988" cy="431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2518" name="Text Box 136"/>
          <p:cNvSpPr txBox="1">
            <a:spLocks noChangeArrowheads="1"/>
          </p:cNvSpPr>
          <p:nvPr/>
        </p:nvSpPr>
        <p:spPr bwMode="auto">
          <a:xfrm>
            <a:off x="1258888" y="3357563"/>
            <a:ext cx="433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rgbClr val="FF3300"/>
                </a:solidFill>
                <a:latin typeface="Comic Sans MS" pitchFamily="66" charset="0"/>
              </a:rPr>
              <a:t>СЗ</a:t>
            </a:r>
          </a:p>
        </p:txBody>
      </p:sp>
      <p:sp>
        <p:nvSpPr>
          <p:cNvPr id="62519" name="Text Box 137"/>
          <p:cNvSpPr txBox="1">
            <a:spLocks noChangeArrowheads="1"/>
          </p:cNvSpPr>
          <p:nvPr/>
        </p:nvSpPr>
        <p:spPr bwMode="auto">
          <a:xfrm>
            <a:off x="1116013" y="3789363"/>
            <a:ext cx="43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rgbClr val="FF3300"/>
                </a:solidFill>
                <a:latin typeface="Comic Sans MS" pitchFamily="66" charset="0"/>
              </a:rPr>
              <a:t>ТГ</a:t>
            </a:r>
          </a:p>
        </p:txBody>
      </p:sp>
      <p:pic>
        <p:nvPicPr>
          <p:cNvPr id="62520" name="Picture 2" descr="http://rybalka.ru/sites/default/files/11.10/fish/main/33667-13678.jpg?13193942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33375"/>
            <a:ext cx="3678237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521" name="TextBox 17"/>
          <p:cNvSpPr txBox="1">
            <a:spLocks noChangeArrowheads="1"/>
          </p:cNvSpPr>
          <p:nvPr/>
        </p:nvSpPr>
        <p:spPr bwMode="auto">
          <a:xfrm>
            <a:off x="7812088" y="116632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5"/>
          <p:cNvSpPr txBox="1">
            <a:spLocks noChangeArrowheads="1"/>
          </p:cNvSpPr>
          <p:nvPr/>
        </p:nvSpPr>
        <p:spPr bwMode="auto">
          <a:xfrm>
            <a:off x="251520" y="2924175"/>
            <a:ext cx="864096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Таблица 3 - </a:t>
            </a:r>
            <a:r>
              <a:rPr lang="ru-RU" dirty="0">
                <a:latin typeface="Comic Sans MS" pitchFamily="66" charset="0"/>
              </a:rPr>
              <a:t>Динамика исчезновения аборигенных видов рыб из состава ихтиофауны Беларуси</a:t>
            </a:r>
            <a:endParaRPr lang="ru-RU" dirty="0">
              <a:latin typeface="Trebuchet MS" pitchFamily="34" charset="0"/>
            </a:endParaRPr>
          </a:p>
        </p:txBody>
      </p:sp>
      <p:graphicFrame>
        <p:nvGraphicFramePr>
          <p:cNvPr id="63557" name="Group 69"/>
          <p:cNvGraphicFramePr>
            <a:graphicFrameLocks noGrp="1"/>
          </p:cNvGraphicFramePr>
          <p:nvPr/>
        </p:nvGraphicFramePr>
        <p:xfrm>
          <a:off x="251520" y="3663210"/>
          <a:ext cx="8616633" cy="2502094"/>
        </p:xfrm>
        <a:graphic>
          <a:graphicData uri="http://schemas.openxmlformats.org/drawingml/2006/table">
            <a:tbl>
              <a:tblPr/>
              <a:tblGrid>
                <a:gridCol w="3653473"/>
                <a:gridCol w="1130935"/>
                <a:gridCol w="1633538"/>
                <a:gridCol w="2198687"/>
              </a:tblGrid>
              <a:tr h="48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Вид рыбы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Семейство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Дата последней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поимки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Источник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информации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р. Днепр (начало строительства первой плотины – 1927 г.)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Севрюга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</a:rPr>
                        <a:t>Acipenser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</a:rPr>
                        <a:t>stellatus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Осетровые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XVI в.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Ризевский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Зубей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 2007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Белуга </a:t>
                      </a:r>
                      <a:r>
                        <a:rPr kumimoji="0" lang="en-US" sz="14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Huso</a:t>
                      </a:r>
                      <a:r>
                        <a:rPr kumimoji="0" lang="en-US" sz="14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huso</a:t>
                      </a:r>
                      <a:r>
                        <a:rPr kumimoji="0" lang="en-US" sz="14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endParaRPr kumimoji="0" lang="ru-RU" sz="14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Осетровые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1907 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Костюченко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 1962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Русский осетр </a:t>
                      </a:r>
                      <a:r>
                        <a:rPr kumimoji="0" lang="en-US" sz="14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Acipenser</a:t>
                      </a:r>
                      <a:r>
                        <a:rPr kumimoji="0" lang="en-US" sz="14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gueldenstaedtii</a:t>
                      </a:r>
                      <a:r>
                        <a:rPr kumimoji="0" lang="en-US" sz="14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endParaRPr kumimoji="0" lang="ru-RU" sz="14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Осетровые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1927 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Костюченко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 1962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Вырезуб </a:t>
                      </a:r>
                      <a:r>
                        <a:rPr kumimoji="0" lang="en-US" sz="14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Rutilus</a:t>
                      </a:r>
                      <a:r>
                        <a:rPr kumimoji="0" lang="en-US" sz="14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frisii</a:t>
                      </a:r>
                      <a:r>
                        <a:rPr kumimoji="0" lang="en-US" sz="14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endParaRPr kumimoji="0" lang="ru-RU" sz="14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1927 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Костюченко, 1962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р. Неман (начало строительства плотины – 1955 г.)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Атлантический осетр </a:t>
                      </a:r>
                      <a:r>
                        <a:rPr kumimoji="0" lang="en-US" sz="14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Acipenser</a:t>
                      </a:r>
                      <a:r>
                        <a:rPr kumimoji="0" lang="en-US" sz="14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sturio</a:t>
                      </a:r>
                      <a:r>
                        <a:rPr kumimoji="0" lang="en-US" sz="14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endParaRPr kumimoji="0" lang="ru-RU" sz="14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Осетровые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1952 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Жуков, 1965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3537" name="Picture 2" descr="http://www.ljplus.ru/img4/p/o/poterjalso/0_359cf_7b259f90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34575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39" name="TextBox 6"/>
          <p:cNvSpPr txBox="1">
            <a:spLocks noChangeArrowheads="1"/>
          </p:cNvSpPr>
          <p:nvPr/>
        </p:nvSpPr>
        <p:spPr bwMode="auto">
          <a:xfrm>
            <a:off x="3960117" y="548680"/>
            <a:ext cx="4932363" cy="2308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>
                <a:latin typeface="Comic Sans MS" pitchFamily="66" charset="0"/>
              </a:rPr>
              <a:t>Всего за обозреваемый исторический период  в составе фауны рыб Беларуси было отмечено </a:t>
            </a:r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77 видов рыб</a:t>
            </a:r>
            <a:r>
              <a:rPr lang="ru-RU" sz="1600">
                <a:latin typeface="Comic Sans MS" pitchFamily="66" charset="0"/>
              </a:rPr>
              <a:t>: </a:t>
            </a:r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65</a:t>
            </a:r>
            <a:r>
              <a:rPr lang="ru-RU" sz="1600">
                <a:latin typeface="Comic Sans MS" pitchFamily="66" charset="0"/>
              </a:rPr>
              <a:t> видов встречаются в настоящее время (18 из которых неаборигены), </a:t>
            </a:r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5</a:t>
            </a:r>
            <a:r>
              <a:rPr lang="ru-RU" sz="1600">
                <a:latin typeface="Comic Sans MS" pitchFamily="66" charset="0"/>
              </a:rPr>
              <a:t> проходных аборигенных видов исчезли из состава ихтиофауны, и </a:t>
            </a:r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7 </a:t>
            </a:r>
            <a:r>
              <a:rPr lang="ru-RU" sz="1600">
                <a:latin typeface="Comic Sans MS" pitchFamily="66" charset="0"/>
              </a:rPr>
              <a:t>видов, санкционированно вселяемых в водоемы Беларуси, не натурализовались и в настоящее время не встречаются.</a:t>
            </a:r>
          </a:p>
        </p:txBody>
      </p:sp>
      <p:sp>
        <p:nvSpPr>
          <p:cNvPr id="63540" name="TextBox 7"/>
          <p:cNvSpPr txBox="1">
            <a:spLocks noChangeArrowheads="1"/>
          </p:cNvSpPr>
          <p:nvPr/>
        </p:nvSpPr>
        <p:spPr bwMode="auto">
          <a:xfrm>
            <a:off x="1043608" y="6237312"/>
            <a:ext cx="68421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omic Sans MS" pitchFamily="66" charset="0"/>
              </a:rPr>
              <a:t>Исчезли представители 2-х семейств: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Карповые</a:t>
            </a:r>
            <a:r>
              <a:rPr lang="ru-RU" sz="1600" dirty="0">
                <a:latin typeface="Comic Sans MS" pitchFamily="66" charset="0"/>
              </a:rPr>
              <a:t> и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Осетровые</a:t>
            </a:r>
            <a:endParaRPr lang="ru-RU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3541" name="TextBox 8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16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Диаграмма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5903913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extBox 8"/>
          <p:cNvSpPr txBox="1">
            <a:spLocks noChangeArrowheads="1"/>
          </p:cNvSpPr>
          <p:nvPr/>
        </p:nvSpPr>
        <p:spPr bwMode="auto">
          <a:xfrm>
            <a:off x="250825" y="5300663"/>
            <a:ext cx="5976938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Рисунок 1 </a:t>
            </a:r>
            <a:r>
              <a:rPr lang="ru-RU" sz="1600" dirty="0">
                <a:latin typeface="Comic Sans MS" pitchFamily="66" charset="0"/>
              </a:rPr>
              <a:t>- </a:t>
            </a:r>
            <a:r>
              <a:rPr lang="ru-RU" dirty="0">
                <a:latin typeface="Comic Sans MS" pitchFamily="66" charset="0"/>
              </a:rPr>
              <a:t>Количество исчезнувших аборигенных и отмечаемых в настоящее время в водоемах Беларуси неаборигенных видов рыб в разные временные периоды.</a:t>
            </a:r>
          </a:p>
        </p:txBody>
      </p:sp>
      <p:sp>
        <p:nvSpPr>
          <p:cNvPr id="64515" name="Прямоугольник 5"/>
          <p:cNvSpPr>
            <a:spLocks noChangeArrowheads="1"/>
          </p:cNvSpPr>
          <p:nvPr/>
        </p:nvSpPr>
        <p:spPr bwMode="auto">
          <a:xfrm>
            <a:off x="6516688" y="874713"/>
            <a:ext cx="2376487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mic Sans MS" pitchFamily="66" charset="0"/>
              </a:rPr>
              <a:t>Наиболее бурная динамика видового состава фауны рыб Беларуси произошла за последние 50 лет. За этот период количество видов рыб в водоемах страны увеличилось на 25 %.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572000" y="765175"/>
            <a:ext cx="0" cy="32400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13"/>
          <p:cNvSpPr txBox="1">
            <a:spLocks noChangeArrowheads="1"/>
          </p:cNvSpPr>
          <p:nvPr/>
        </p:nvSpPr>
        <p:spPr bwMode="auto">
          <a:xfrm>
            <a:off x="2771775" y="1196975"/>
            <a:ext cx="1152525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mic Sans MS" pitchFamily="66" charset="0"/>
              </a:rPr>
              <a:t>+5 видов</a:t>
            </a:r>
          </a:p>
          <a:p>
            <a:r>
              <a:rPr lang="ru-RU" sz="1600">
                <a:latin typeface="Comic Sans MS" pitchFamily="66" charset="0"/>
              </a:rPr>
              <a:t>- 5 видов</a:t>
            </a:r>
          </a:p>
        </p:txBody>
      </p:sp>
      <p:sp>
        <p:nvSpPr>
          <p:cNvPr id="64518" name="TextBox 14"/>
          <p:cNvSpPr txBox="1">
            <a:spLocks noChangeArrowheads="1"/>
          </p:cNvSpPr>
          <p:nvPr/>
        </p:nvSpPr>
        <p:spPr bwMode="auto">
          <a:xfrm>
            <a:off x="5292725" y="836613"/>
            <a:ext cx="792163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mic Sans MS" pitchFamily="66" charset="0"/>
              </a:rPr>
              <a:t>+13 видов</a:t>
            </a:r>
          </a:p>
        </p:txBody>
      </p:sp>
      <p:sp>
        <p:nvSpPr>
          <p:cNvPr id="64519" name="Прямоугольник 15"/>
          <p:cNvSpPr>
            <a:spLocks noChangeArrowheads="1"/>
          </p:cNvSpPr>
          <p:nvPr/>
        </p:nvSpPr>
        <p:spPr bwMode="auto">
          <a:xfrm>
            <a:off x="6588125" y="4581525"/>
            <a:ext cx="23764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mic Sans MS" pitchFamily="66" charset="0"/>
              </a:rPr>
              <a:t>Появление неаборигенных видов рыб в естественных водоемах Беларуси пока не повлекло за собой исчезновения аборигенных видов</a:t>
            </a:r>
          </a:p>
        </p:txBody>
      </p:sp>
      <p:sp>
        <p:nvSpPr>
          <p:cNvPr id="64520" name="TextBox 9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7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8"/>
          <p:cNvSpPr txBox="1">
            <a:spLocks noChangeArrowheads="1"/>
          </p:cNvSpPr>
          <p:nvPr/>
        </p:nvSpPr>
        <p:spPr bwMode="auto">
          <a:xfrm>
            <a:off x="539750" y="4868863"/>
            <a:ext cx="5040313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Рисунок  2 </a:t>
            </a:r>
            <a:r>
              <a:rPr lang="ru-RU" sz="1600" dirty="0">
                <a:latin typeface="Comic Sans MS" pitchFamily="66" charset="0"/>
              </a:rPr>
              <a:t>- </a:t>
            </a:r>
            <a:r>
              <a:rPr lang="ru-RU" dirty="0">
                <a:latin typeface="Comic Sans MS" pitchFamily="66" charset="0"/>
              </a:rPr>
              <a:t>Доля (% количества) водоемов с различным соотношением карася золотого и карася серебряного в контрольных уловах рыбы промысловыми орудиями лова из водоемов, ранее населенных карасем золотым</a:t>
            </a:r>
          </a:p>
        </p:txBody>
      </p:sp>
      <p:sp>
        <p:nvSpPr>
          <p:cNvPr id="65538" name="Прямоугольник 5"/>
          <p:cNvSpPr>
            <a:spLocks noChangeArrowheads="1"/>
          </p:cNvSpPr>
          <p:nvPr/>
        </p:nvSpPr>
        <p:spPr bwMode="auto">
          <a:xfrm>
            <a:off x="5867400" y="549275"/>
            <a:ext cx="3168650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omic Sans MS" pitchFamily="66" charset="0"/>
              </a:rPr>
              <a:t>Из 30 проанализированных нами водоемов, где ранее обитал золотой карась, более чем в половине (53 %) в контрольных уловах отмечен только карась серебряный; еще в ¼ всех водоемов серебряный карась преобладал над золотым. </a:t>
            </a:r>
          </a:p>
          <a:p>
            <a:endParaRPr lang="ru-RU" sz="1600" dirty="0">
              <a:latin typeface="Comic Sans MS" pitchFamily="66" charset="0"/>
            </a:endParaRPr>
          </a:p>
          <a:p>
            <a:r>
              <a:rPr lang="ru-RU" sz="1600" dirty="0">
                <a:latin typeface="Comic Sans MS" pitchFamily="66" charset="0"/>
              </a:rPr>
              <a:t>Только в ¼ всех исследованных водоемов золотой карась преобладал в уловах над серебряным, или был единственным видом карася. </a:t>
            </a:r>
          </a:p>
        </p:txBody>
      </p:sp>
      <p:pic>
        <p:nvPicPr>
          <p:cNvPr id="65539" name="Диаграмма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341438"/>
            <a:ext cx="51117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Рисунок 4" descr="Описание: E:\Свое\Свое\Opredelit\картинки\Карповые\Караси\зо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725144"/>
            <a:ext cx="3190039" cy="186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Box 6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8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4644008" y="6304002"/>
            <a:ext cx="1871737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Comic Sans MS" pitchFamily="66" charset="0"/>
              </a:rPr>
              <a:t>Карась золотой</a:t>
            </a:r>
            <a:endParaRPr lang="ru-RU" sz="1600" dirty="0">
              <a:latin typeface="Comic Sans MS" pitchFamily="66" charset="0"/>
              <a:cs typeface="Times New Roman" pitchFamily="18" charset="0"/>
            </a:endParaRPr>
          </a:p>
          <a:p>
            <a:pPr algn="r"/>
            <a:r>
              <a:rPr lang="en-US" sz="1400" i="1" dirty="0" err="1" smtClean="0">
                <a:latin typeface="Comic Sans MS" pitchFamily="66" charset="0"/>
              </a:rPr>
              <a:t>Carassius</a:t>
            </a:r>
            <a:r>
              <a:rPr lang="en-US" sz="1400" i="1" dirty="0" smtClean="0">
                <a:latin typeface="Comic Sans MS" pitchFamily="66" charset="0"/>
              </a:rPr>
              <a:t> </a:t>
            </a:r>
            <a:r>
              <a:rPr lang="en-US" sz="1400" i="1" dirty="0" err="1" smtClean="0">
                <a:latin typeface="Comic Sans MS" pitchFamily="66" charset="0"/>
              </a:rPr>
              <a:t>carassius</a:t>
            </a:r>
            <a:endParaRPr lang="ru-RU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3"/>
          <p:cNvSpPr txBox="1">
            <a:spLocks noChangeArrowheads="1"/>
          </p:cNvSpPr>
          <p:nvPr/>
        </p:nvSpPr>
        <p:spPr bwMode="auto">
          <a:xfrm>
            <a:off x="251520" y="692696"/>
            <a:ext cx="45720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omic Sans MS" pitchFamily="66" charset="0"/>
              </a:rPr>
              <a:t>Таксономический статус появившихся неаборигенных видов более разнообразен. </a:t>
            </a:r>
          </a:p>
        </p:txBody>
      </p:sp>
      <p:sp>
        <p:nvSpPr>
          <p:cNvPr id="66562" name="TextBox 4"/>
          <p:cNvSpPr txBox="1">
            <a:spLocks noChangeArrowheads="1"/>
          </p:cNvSpPr>
          <p:nvPr/>
        </p:nvSpPr>
        <p:spPr bwMode="auto">
          <a:xfrm>
            <a:off x="3708400" y="1557338"/>
            <a:ext cx="4572000" cy="4278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mic Sans MS" pitchFamily="66" charset="0"/>
              </a:rPr>
              <a:t>За обозреваемый исторический период состав современной фауны рыб Беларуси пополнился представителями </a:t>
            </a:r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6 отрядов </a:t>
            </a:r>
            <a:r>
              <a:rPr lang="ru-RU" sz="1600">
                <a:latin typeface="Comic Sans MS" pitchFamily="66" charset="0"/>
              </a:rPr>
              <a:t>(Clupeiformes, </a:t>
            </a:r>
            <a:r>
              <a:rPr lang="en-US" sz="1600">
                <a:latin typeface="Comic Sans MS" pitchFamily="66" charset="0"/>
              </a:rPr>
              <a:t>Cypriniformes</a:t>
            </a:r>
            <a:r>
              <a:rPr lang="ru-RU" sz="1600">
                <a:latin typeface="Comic Sans MS" pitchFamily="66" charset="0"/>
              </a:rPr>
              <a:t>, Siluriformes, Salmoniformes, </a:t>
            </a:r>
            <a:r>
              <a:rPr lang="en-US" sz="1600">
                <a:latin typeface="Comic Sans MS" pitchFamily="66" charset="0"/>
              </a:rPr>
              <a:t>Gasterosteiformes</a:t>
            </a:r>
            <a:r>
              <a:rPr lang="ru-RU" sz="1600">
                <a:latin typeface="Comic Sans MS" pitchFamily="66" charset="0"/>
              </a:rPr>
              <a:t>, Perciformes), </a:t>
            </a:r>
          </a:p>
          <a:p>
            <a:endParaRPr lang="ru-RU" sz="1600">
              <a:latin typeface="Comic Sans MS" pitchFamily="66" charset="0"/>
            </a:endParaRPr>
          </a:p>
          <a:p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8 семейств </a:t>
            </a:r>
            <a:r>
              <a:rPr lang="ru-RU" sz="1600">
                <a:latin typeface="Comic Sans MS" pitchFamily="66" charset="0"/>
              </a:rPr>
              <a:t>(Clupeidae, </a:t>
            </a:r>
            <a:r>
              <a:rPr lang="en-US" sz="1600">
                <a:latin typeface="Comic Sans MS" pitchFamily="66" charset="0"/>
              </a:rPr>
              <a:t>Cyprinidae</a:t>
            </a:r>
            <a:r>
              <a:rPr lang="ru-RU" sz="1600">
                <a:latin typeface="Comic Sans MS" pitchFamily="66" charset="0"/>
              </a:rPr>
              <a:t>, Ictaluridae, </a:t>
            </a:r>
            <a:r>
              <a:rPr lang="en-US" sz="1600">
                <a:latin typeface="Comic Sans MS" pitchFamily="66" charset="0"/>
              </a:rPr>
              <a:t>Salmonidae</a:t>
            </a:r>
            <a:r>
              <a:rPr lang="ru-RU" sz="1600">
                <a:latin typeface="Comic Sans MS" pitchFamily="66" charset="0"/>
              </a:rPr>
              <a:t>, </a:t>
            </a:r>
            <a:r>
              <a:rPr lang="en-US" sz="1600">
                <a:latin typeface="Comic Sans MS" pitchFamily="66" charset="0"/>
              </a:rPr>
              <a:t>Gasterosteidae</a:t>
            </a:r>
            <a:r>
              <a:rPr lang="ru-RU" sz="1600">
                <a:latin typeface="Comic Sans MS" pitchFamily="66" charset="0"/>
              </a:rPr>
              <a:t>, Syngnathidae, Odontobutidae, </a:t>
            </a:r>
            <a:r>
              <a:rPr lang="en-US" sz="1600">
                <a:latin typeface="Comic Sans MS" pitchFamily="66" charset="0"/>
              </a:rPr>
              <a:t>Gobiidae</a:t>
            </a:r>
            <a:r>
              <a:rPr lang="ru-RU" sz="1600">
                <a:latin typeface="Comic Sans MS" pitchFamily="66" charset="0"/>
              </a:rPr>
              <a:t>) и </a:t>
            </a:r>
          </a:p>
          <a:p>
            <a:endParaRPr lang="ru-RU" sz="1600">
              <a:latin typeface="Comic Sans MS" pitchFamily="66" charset="0"/>
            </a:endParaRPr>
          </a:p>
          <a:p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16-ти родов </a:t>
            </a:r>
            <a:r>
              <a:rPr lang="ru-RU" sz="1600">
                <a:latin typeface="Comic Sans MS" pitchFamily="66" charset="0"/>
              </a:rPr>
              <a:t>(</a:t>
            </a:r>
            <a:r>
              <a:rPr lang="en-US" sz="1600" i="1">
                <a:latin typeface="Comic Sans MS" pitchFamily="66" charset="0"/>
              </a:rPr>
              <a:t>Clupionella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Ctenopharyngodon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Carassius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Cyprinus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Pseudorasbora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Aristichthys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Hypophthalmichthys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Ameiurus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Ictalurus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Parasalmo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Pungitius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Syngnathus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Perccottus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Benthophilus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Neogobius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Proterorhinus</a:t>
            </a:r>
            <a:r>
              <a:rPr lang="ru-RU" sz="1600">
                <a:latin typeface="Comic Sans MS" pitchFamily="66" charset="0"/>
              </a:rPr>
              <a:t>). </a:t>
            </a:r>
          </a:p>
        </p:txBody>
      </p:sp>
      <p:pic>
        <p:nvPicPr>
          <p:cNvPr id="6" name="Picture 2" descr="D:\е\Свое\Свое\Opredelit\картинки\Бычки\пуголовка\пуголовка\2011_11_17\Пуголовка Жары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2952750" cy="1952625"/>
          </a:xfrm>
          <a:prstGeom prst="rect">
            <a:avLst/>
          </a:prstGeom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8" name="char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988" y="3694113"/>
            <a:ext cx="2143125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5" name="TextBox 6"/>
          <p:cNvSpPr txBox="1">
            <a:spLocks noChangeArrowheads="1"/>
          </p:cNvSpPr>
          <p:nvPr/>
        </p:nvSpPr>
        <p:spPr bwMode="auto">
          <a:xfrm>
            <a:off x="3708400" y="1628775"/>
            <a:ext cx="4572000" cy="5016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mic Sans MS" pitchFamily="66" charset="0"/>
              </a:rPr>
              <a:t>За обозреваемый исторический период состав современной фауны рыб Беларуси пополнился представителями </a:t>
            </a:r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6 отрядов </a:t>
            </a:r>
            <a:r>
              <a:rPr lang="ru-RU" sz="1600">
                <a:latin typeface="Comic Sans MS" pitchFamily="66" charset="0"/>
              </a:rPr>
              <a:t>(Clupeiformes, </a:t>
            </a:r>
            <a:r>
              <a:rPr lang="en-US" sz="1600">
                <a:latin typeface="Comic Sans MS" pitchFamily="66" charset="0"/>
              </a:rPr>
              <a:t>Cypriniformes</a:t>
            </a:r>
            <a:r>
              <a:rPr lang="ru-RU" sz="1600">
                <a:latin typeface="Comic Sans MS" pitchFamily="66" charset="0"/>
              </a:rPr>
              <a:t>, Siluriformes, Salmoniformes, </a:t>
            </a:r>
            <a:r>
              <a:rPr lang="en-US" sz="1600">
                <a:latin typeface="Comic Sans MS" pitchFamily="66" charset="0"/>
              </a:rPr>
              <a:t>Gasterosteiformes</a:t>
            </a:r>
            <a:r>
              <a:rPr lang="ru-RU" sz="1600">
                <a:latin typeface="Comic Sans MS" pitchFamily="66" charset="0"/>
              </a:rPr>
              <a:t>, Perciformes), </a:t>
            </a:r>
          </a:p>
          <a:p>
            <a:endParaRPr lang="ru-RU" sz="1600">
              <a:latin typeface="Comic Sans MS" pitchFamily="66" charset="0"/>
            </a:endParaRPr>
          </a:p>
          <a:p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8 семейств </a:t>
            </a:r>
            <a:r>
              <a:rPr lang="ru-RU" sz="1600">
                <a:latin typeface="Comic Sans MS" pitchFamily="66" charset="0"/>
              </a:rPr>
              <a:t>(Clupeidae, </a:t>
            </a:r>
            <a:r>
              <a:rPr lang="en-US" sz="1600">
                <a:latin typeface="Comic Sans MS" pitchFamily="66" charset="0"/>
              </a:rPr>
              <a:t>Cyprinidae</a:t>
            </a:r>
            <a:r>
              <a:rPr lang="ru-RU" sz="1600">
                <a:latin typeface="Comic Sans MS" pitchFamily="66" charset="0"/>
              </a:rPr>
              <a:t>, Ictaluridae, </a:t>
            </a:r>
            <a:r>
              <a:rPr lang="en-US" sz="1600">
                <a:latin typeface="Comic Sans MS" pitchFamily="66" charset="0"/>
              </a:rPr>
              <a:t>Salmonidae</a:t>
            </a:r>
            <a:r>
              <a:rPr lang="ru-RU" sz="1600">
                <a:latin typeface="Comic Sans MS" pitchFamily="66" charset="0"/>
              </a:rPr>
              <a:t>, </a:t>
            </a:r>
            <a:r>
              <a:rPr lang="en-US" sz="1600">
                <a:latin typeface="Comic Sans MS" pitchFamily="66" charset="0"/>
              </a:rPr>
              <a:t>Gasterosteidae</a:t>
            </a:r>
            <a:r>
              <a:rPr lang="ru-RU" sz="1600">
                <a:latin typeface="Comic Sans MS" pitchFamily="66" charset="0"/>
              </a:rPr>
              <a:t>, Syngnathidae, Odontobutidae, </a:t>
            </a:r>
            <a:r>
              <a:rPr lang="en-US" sz="1600">
                <a:latin typeface="Comic Sans MS" pitchFamily="66" charset="0"/>
              </a:rPr>
              <a:t>Gobiidae</a:t>
            </a:r>
            <a:r>
              <a:rPr lang="ru-RU" sz="1600">
                <a:latin typeface="Comic Sans MS" pitchFamily="66" charset="0"/>
              </a:rPr>
              <a:t>) и </a:t>
            </a:r>
          </a:p>
          <a:p>
            <a:endParaRPr lang="ru-RU" sz="1600">
              <a:latin typeface="Comic Sans MS" pitchFamily="66" charset="0"/>
            </a:endParaRPr>
          </a:p>
          <a:p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16-ти родов </a:t>
            </a:r>
            <a:r>
              <a:rPr lang="ru-RU" sz="1600">
                <a:latin typeface="Comic Sans MS" pitchFamily="66" charset="0"/>
              </a:rPr>
              <a:t>(</a:t>
            </a:r>
            <a:r>
              <a:rPr lang="en-US" sz="1600" i="1">
                <a:latin typeface="Comic Sans MS" pitchFamily="66" charset="0"/>
              </a:rPr>
              <a:t>Clupionella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Ctenopharyngodon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Carassius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Cyprinus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Pseudorasbora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Aristichthys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Hypophthalmichthys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Ameiurus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Ictalurus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Parasalmo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Pungitius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Syngnathus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Perccottus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Benthophilus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Neogobius</a:t>
            </a:r>
            <a:r>
              <a:rPr lang="ru-RU" sz="1600" i="1">
                <a:latin typeface="Comic Sans MS" pitchFamily="66" charset="0"/>
              </a:rPr>
              <a:t>, </a:t>
            </a:r>
            <a:r>
              <a:rPr lang="en-US" sz="1600" i="1">
                <a:latin typeface="Comic Sans MS" pitchFamily="66" charset="0"/>
              </a:rPr>
              <a:t>Proterorhinus</a:t>
            </a:r>
            <a:r>
              <a:rPr lang="ru-RU" sz="1600">
                <a:latin typeface="Comic Sans MS" pitchFamily="66" charset="0"/>
              </a:rPr>
              <a:t>). </a:t>
            </a:r>
          </a:p>
          <a:p>
            <a:endParaRPr lang="ru-RU" sz="1600">
              <a:latin typeface="Comic Sans MS" pitchFamily="66" charset="0"/>
            </a:endParaRPr>
          </a:p>
          <a:p>
            <a:endParaRPr lang="ru-RU" sz="1600">
              <a:latin typeface="Comic Sans MS" pitchFamily="66" charset="0"/>
            </a:endParaRPr>
          </a:p>
          <a:p>
            <a:r>
              <a:rPr lang="ru-RU" sz="1600">
                <a:solidFill>
                  <a:srgbClr val="FF0000"/>
                </a:solidFill>
                <a:latin typeface="Comic Sans MS" pitchFamily="66" charset="0"/>
              </a:rPr>
              <a:t>18 видов</a:t>
            </a:r>
          </a:p>
        </p:txBody>
      </p:sp>
      <p:sp>
        <p:nvSpPr>
          <p:cNvPr id="66566" name="TextBox 8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9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004048" y="332656"/>
            <a:ext cx="273630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omic Sans MS" pitchFamily="66" charset="0"/>
              </a:rPr>
              <a:t>Исчезло 5 видов  рыб из 2-х семейств: осетровые и карповые</a:t>
            </a:r>
            <a:endParaRPr lang="ru-RU" sz="1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Прямоугольник 1"/>
          <p:cNvSpPr>
            <a:spLocks noChangeArrowheads="1"/>
          </p:cNvSpPr>
          <p:nvPr/>
        </p:nvSpPr>
        <p:spPr bwMode="auto">
          <a:xfrm>
            <a:off x="323850" y="1052513"/>
            <a:ext cx="828040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mic Sans MS" pitchFamily="66" charset="0"/>
              </a:rPr>
              <a:t>В качестве первоначального временного рубежа выбран </a:t>
            </a:r>
            <a:r>
              <a:rPr lang="ru-RU">
                <a:solidFill>
                  <a:srgbClr val="FF0000"/>
                </a:solidFill>
                <a:latin typeface="Comic Sans MS" pitchFamily="66" charset="0"/>
              </a:rPr>
              <a:t>XIV в. до н.э., </a:t>
            </a:r>
            <a:r>
              <a:rPr lang="ru-RU">
                <a:latin typeface="Comic Sans MS" pitchFamily="66" charset="0"/>
              </a:rPr>
              <a:t>что обусловлено наиболее ранней датировкой археологического памятника, в котором нами был определен видовой состав рыб по субфоссильным остаткам</a:t>
            </a:r>
          </a:p>
        </p:txBody>
      </p:sp>
      <p:pic>
        <p:nvPicPr>
          <p:cNvPr id="4098" name="Picture 2" descr="torf2607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420938"/>
            <a:ext cx="4154487" cy="276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7" name="Прямоугольник 4"/>
          <p:cNvSpPr>
            <a:spLocks noChangeArrowheads="1"/>
          </p:cNvSpPr>
          <p:nvPr/>
        </p:nvSpPr>
        <p:spPr bwMode="auto">
          <a:xfrm>
            <a:off x="107950" y="4868863"/>
            <a:ext cx="46085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mic Sans MS" pitchFamily="66" charset="0"/>
              </a:rPr>
              <a:t>Это археологический памятник </a:t>
            </a:r>
          </a:p>
          <a:p>
            <a:r>
              <a:rPr lang="ru-RU">
                <a:latin typeface="Comic Sans MS" pitchFamily="66" charset="0"/>
              </a:rPr>
              <a:t>«Осовец 2», расположенный на берегу р. Кривинка (левый приток р. Зап. Двина) возле дер. Осовец (Бешенковичский р-н, Витебская обл.).</a:t>
            </a:r>
          </a:p>
        </p:txBody>
      </p:sp>
      <p:pic>
        <p:nvPicPr>
          <p:cNvPr id="7" name="Picture 2" descr="http://www.belta.by/uploads/lotus/news/000022_8CB79FC1471880C94325816900557DC8_46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565400"/>
            <a:ext cx="2913063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9" name="Прямоугольник 7"/>
          <p:cNvSpPr>
            <a:spLocks noChangeArrowheads="1"/>
          </p:cNvSpPr>
          <p:nvPr/>
        </p:nvSpPr>
        <p:spPr bwMode="auto">
          <a:xfrm>
            <a:off x="323850" y="476250"/>
            <a:ext cx="777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ОБОЗРЕВАЕМЫЙ   ИСТОРИЧЕСКИЙ   ПЕРИОД</a:t>
            </a:r>
            <a:endParaRPr lang="ru-RU" dirty="0">
              <a:latin typeface="Trebuchet MS" pitchFamily="34" charset="0"/>
            </a:endParaRPr>
          </a:p>
        </p:txBody>
      </p:sp>
      <p:sp>
        <p:nvSpPr>
          <p:cNvPr id="52230" name="TextBox 8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2231" name="Прямоугольник 9"/>
          <p:cNvSpPr>
            <a:spLocks noChangeArrowheads="1"/>
          </p:cNvSpPr>
          <p:nvPr/>
        </p:nvSpPr>
        <p:spPr bwMode="auto">
          <a:xfrm>
            <a:off x="5003800" y="5534025"/>
            <a:ext cx="4032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Comic Sans MS" pitchFamily="66" charset="0"/>
              </a:rPr>
              <a:t>Всего исследован 21 археологический памятник. Выявлено 33 вида рыб, в т.ч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. 4 вида, которые в настоящее время в водоемах Беларуси не отмечаются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467544" y="404664"/>
          <a:ext cx="568863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586" name="TextBox 6"/>
          <p:cNvSpPr txBox="1">
            <a:spLocks noChangeArrowheads="1"/>
          </p:cNvSpPr>
          <p:nvPr/>
        </p:nvSpPr>
        <p:spPr bwMode="auto">
          <a:xfrm>
            <a:off x="323850" y="4652963"/>
            <a:ext cx="84963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omic Sans MS" pitchFamily="66" charset="0"/>
              </a:rPr>
              <a:t>Из 12 отрядов, представляющих современную фауну рыб Беларуси, ровно половина (6) имеют в своем составе представителей неаборигенной фауны. </a:t>
            </a:r>
          </a:p>
          <a:p>
            <a:endParaRPr lang="ru-RU" sz="1600" dirty="0">
              <a:latin typeface="Comic Sans MS" pitchFamily="66" charset="0"/>
            </a:endParaRPr>
          </a:p>
          <a:p>
            <a:r>
              <a:rPr lang="ru-RU" sz="1600" dirty="0">
                <a:latin typeface="Comic Sans MS" pitchFamily="66" charset="0"/>
              </a:rPr>
              <a:t>По 6 неаборигенных видов представлено в отрядах Карпообразные и Окунеобразные, а отряд Сельдеобразные, состоящий из одного вида (тюлька), на 100 % является неаборигенным.</a:t>
            </a:r>
          </a:p>
        </p:txBody>
      </p:sp>
      <p:sp>
        <p:nvSpPr>
          <p:cNvPr id="67587" name="TextBox 7"/>
          <p:cNvSpPr txBox="1">
            <a:spLocks noChangeArrowheads="1"/>
          </p:cNvSpPr>
          <p:nvPr/>
        </p:nvSpPr>
        <p:spPr bwMode="auto">
          <a:xfrm>
            <a:off x="6300192" y="1772816"/>
            <a:ext cx="2447925" cy="25853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Рисунок 3 </a:t>
            </a:r>
            <a:r>
              <a:rPr lang="ru-RU" sz="1600" dirty="0">
                <a:latin typeface="Comic Sans MS" pitchFamily="66" charset="0"/>
              </a:rPr>
              <a:t>- </a:t>
            </a:r>
            <a:r>
              <a:rPr lang="ru-RU" dirty="0">
                <a:latin typeface="Comic Sans MS" pitchFamily="66" charset="0"/>
              </a:rPr>
              <a:t>Общее количество видов рыб и соотношение количества аборигенных и чужеродных видов рыб по  отрядам современной фауны Беларуси</a:t>
            </a:r>
          </a:p>
        </p:txBody>
      </p:sp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20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323528" y="332656"/>
          <a:ext cx="626469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8610" name="TextBox 6"/>
          <p:cNvSpPr txBox="1">
            <a:spLocks noChangeArrowheads="1"/>
          </p:cNvSpPr>
          <p:nvPr/>
        </p:nvSpPr>
        <p:spPr bwMode="auto">
          <a:xfrm>
            <a:off x="6732240" y="1484784"/>
            <a:ext cx="2197100" cy="31393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Рисунок 4 </a:t>
            </a:r>
            <a:r>
              <a:rPr lang="ru-RU" sz="1600" dirty="0">
                <a:latin typeface="Comic Sans MS" pitchFamily="66" charset="0"/>
              </a:rPr>
              <a:t>- </a:t>
            </a:r>
            <a:r>
              <a:rPr lang="ru-RU" dirty="0">
                <a:latin typeface="Comic Sans MS" pitchFamily="66" charset="0"/>
              </a:rPr>
              <a:t>Общее количество </a:t>
            </a:r>
          </a:p>
          <a:p>
            <a:r>
              <a:rPr lang="ru-RU" dirty="0">
                <a:latin typeface="Comic Sans MS" pitchFamily="66" charset="0"/>
              </a:rPr>
              <a:t>видов рыб и </a:t>
            </a:r>
          </a:p>
          <a:p>
            <a:r>
              <a:rPr lang="ru-RU" dirty="0">
                <a:latin typeface="Comic Sans MS" pitchFamily="66" charset="0"/>
              </a:rPr>
              <a:t>соотношение количества аборигенных и чужеродных </a:t>
            </a:r>
          </a:p>
          <a:p>
            <a:r>
              <a:rPr lang="ru-RU" dirty="0">
                <a:latin typeface="Comic Sans MS" pitchFamily="66" charset="0"/>
              </a:rPr>
              <a:t>видов рыб по</a:t>
            </a:r>
          </a:p>
          <a:p>
            <a:r>
              <a:rPr lang="ru-RU" dirty="0">
                <a:latin typeface="Comic Sans MS" pitchFamily="66" charset="0"/>
              </a:rPr>
              <a:t>семействам современной фауны Беларуси</a:t>
            </a:r>
          </a:p>
        </p:txBody>
      </p:sp>
      <p:sp>
        <p:nvSpPr>
          <p:cNvPr id="68611" name="TextBox 7"/>
          <p:cNvSpPr txBox="1">
            <a:spLocks noChangeArrowheads="1"/>
          </p:cNvSpPr>
          <p:nvPr/>
        </p:nvSpPr>
        <p:spPr bwMode="auto">
          <a:xfrm>
            <a:off x="251520" y="4797152"/>
            <a:ext cx="8640763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omic Sans MS" pitchFamily="66" charset="0"/>
              </a:rPr>
              <a:t>Из 20 семейств, представляющих современной состав ихтиофауны страны, 8 (40 %) семейств имеют представителей неаборигенной фауны. Наиболее многочисленным по числу неаборигенных видов является семейство Карповые, включающее 6 таких видов. Однако в процентном отношении </a:t>
            </a:r>
            <a:r>
              <a:rPr lang="ru-RU" sz="1600" dirty="0" err="1">
                <a:latin typeface="Comic Sans MS" pitchFamily="66" charset="0"/>
              </a:rPr>
              <a:t>неаборигены</a:t>
            </a:r>
            <a:r>
              <a:rPr lang="ru-RU" sz="1600" dirty="0">
                <a:latin typeface="Comic Sans MS" pitchFamily="66" charset="0"/>
              </a:rPr>
              <a:t> здесь составляют только 20 %, в то время как в семействах Лососевые и </a:t>
            </a:r>
            <a:r>
              <a:rPr lang="ru-RU" sz="1600" dirty="0" err="1">
                <a:latin typeface="Comic Sans MS" pitchFamily="66" charset="0"/>
              </a:rPr>
              <a:t>Колюшковые</a:t>
            </a:r>
            <a:r>
              <a:rPr lang="ru-RU" sz="1600" dirty="0">
                <a:latin typeface="Comic Sans MS" pitchFamily="66" charset="0"/>
              </a:rPr>
              <a:t> доля </a:t>
            </a:r>
            <a:r>
              <a:rPr lang="ru-RU" sz="1600" dirty="0" err="1">
                <a:latin typeface="Comic Sans MS" pitchFamily="66" charset="0"/>
              </a:rPr>
              <a:t>неаборигенов</a:t>
            </a:r>
            <a:r>
              <a:rPr lang="ru-RU" sz="1600" dirty="0">
                <a:latin typeface="Comic Sans MS" pitchFamily="66" charset="0"/>
              </a:rPr>
              <a:t> составляет 33,3 %, а 5 семейств – Сельдевые, </a:t>
            </a:r>
            <a:r>
              <a:rPr lang="ru-RU" sz="1600" dirty="0" err="1">
                <a:latin typeface="Comic Sans MS" pitchFamily="66" charset="0"/>
              </a:rPr>
              <a:t>Икталуровые</a:t>
            </a:r>
            <a:r>
              <a:rPr lang="ru-RU" sz="1600" dirty="0">
                <a:latin typeface="Comic Sans MS" pitchFamily="66" charset="0"/>
              </a:rPr>
              <a:t>, Игловые, </a:t>
            </a:r>
            <a:r>
              <a:rPr lang="ru-RU" sz="1600" dirty="0" err="1">
                <a:latin typeface="Comic Sans MS" pitchFamily="66" charset="0"/>
              </a:rPr>
              <a:t>Головешковые</a:t>
            </a:r>
            <a:r>
              <a:rPr lang="ru-RU" sz="1600" dirty="0">
                <a:latin typeface="Comic Sans MS" pitchFamily="66" charset="0"/>
              </a:rPr>
              <a:t> и Бычковые полностью (100 %) представлены неаборигенными видами</a:t>
            </a:r>
          </a:p>
        </p:txBody>
      </p:sp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21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1"/>
          <p:cNvSpPr txBox="1">
            <a:spLocks noChangeArrowheads="1"/>
          </p:cNvSpPr>
          <p:nvPr/>
        </p:nvSpPr>
        <p:spPr bwMode="auto">
          <a:xfrm>
            <a:off x="250824" y="0"/>
            <a:ext cx="6193384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Таблица 5 </a:t>
            </a:r>
            <a:r>
              <a:rPr lang="ru-RU" sz="1600" dirty="0">
                <a:latin typeface="Comic Sans MS" pitchFamily="66" charset="0"/>
              </a:rPr>
              <a:t>- </a:t>
            </a:r>
            <a:r>
              <a:rPr lang="ru-RU" dirty="0">
                <a:latin typeface="Comic Sans MS" pitchFamily="66" charset="0"/>
              </a:rPr>
              <a:t>Динамика количества и доли (% всего количества видов в фауне) видов рыб в разных семействах за обозреваемый исторический период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388" y="935869"/>
          <a:ext cx="5818187" cy="5805499"/>
        </p:xfrm>
        <a:graphic>
          <a:graphicData uri="http://schemas.openxmlformats.org/drawingml/2006/table">
            <a:tbl>
              <a:tblPr/>
              <a:tblGrid>
                <a:gridCol w="1530350"/>
                <a:gridCol w="676275"/>
                <a:gridCol w="755650"/>
                <a:gridCol w="676275"/>
                <a:gridCol w="755650"/>
                <a:gridCol w="676275"/>
                <a:gridCol w="747712"/>
              </a:tblGrid>
              <a:tr h="252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Семейство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Было видов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Есть видов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Динамика,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кол-во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доля, 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кол-во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доля, 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кол-во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Осетровые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9,62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-8,08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48,08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46,13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-1; +6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-1,95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Окуневые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9,62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7,68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-1,94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Вьюновые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5,77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4,62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-1,15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Сиговые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3,85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3,08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-0,77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Угревые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-0,38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Балиторовые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-0,38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Сомовые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-0,38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Щуковые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-0,38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Корюшковые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-0,38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Хариусовые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-0,38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Налимовые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-0,38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Рогатковые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EB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-0,38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Лососевые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3,85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4,62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+0,77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Колюшковые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3,85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4,62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+0,77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Сельдевые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Игловые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Головешковые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+1,54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Икталуровые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3,08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+3,08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Бычковые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7,69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+7,69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9825" name="TextBox 8"/>
          <p:cNvSpPr txBox="1">
            <a:spLocks noChangeArrowheads="1"/>
          </p:cNvSpPr>
          <p:nvPr/>
        </p:nvSpPr>
        <p:spPr bwMode="auto">
          <a:xfrm>
            <a:off x="6156176" y="2204864"/>
            <a:ext cx="2771775" cy="452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omic Sans MS" pitchFamily="66" charset="0"/>
              </a:rPr>
              <a:t>Неблагоприятной тенденцией в динамике ихтиофауны Беларуси за обозреваемый исторический период, с одной стороны, является значительное снижение доли (с 9,62 до 1,54 % всего количества видов в фауне) ценных в промысловом отношении осетровых видов рыб, </a:t>
            </a:r>
          </a:p>
          <a:p>
            <a:pPr algn="r"/>
            <a:endParaRPr lang="ru-RU" sz="1600" dirty="0">
              <a:latin typeface="Comic Sans MS" pitchFamily="66" charset="0"/>
            </a:endParaRPr>
          </a:p>
          <a:p>
            <a:pPr algn="r"/>
            <a:r>
              <a:rPr lang="ru-RU" sz="1600" dirty="0">
                <a:latin typeface="Comic Sans MS" pitchFamily="66" charset="0"/>
              </a:rPr>
              <a:t>с другой, в появлении и сопоставимом увеличении доли (с 0,0 до 7,69 %) малоценных бычковых.</a:t>
            </a:r>
          </a:p>
        </p:txBody>
      </p:sp>
      <p:sp>
        <p:nvSpPr>
          <p:cNvPr id="69826" name="TextBox 9"/>
          <p:cNvSpPr txBox="1">
            <a:spLocks noChangeArrowheads="1"/>
          </p:cNvSpPr>
          <p:nvPr/>
        </p:nvSpPr>
        <p:spPr bwMode="auto">
          <a:xfrm>
            <a:off x="7956550" y="115888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22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9827" name="TextBox 10"/>
          <p:cNvSpPr txBox="1">
            <a:spLocks noChangeArrowheads="1"/>
          </p:cNvSpPr>
          <p:nvPr/>
        </p:nvSpPr>
        <p:spPr bwMode="auto">
          <a:xfrm>
            <a:off x="6228184" y="1052736"/>
            <a:ext cx="2665412" cy="522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Comic Sans MS" pitchFamily="66" charset="0"/>
              </a:rPr>
              <a:t>Видовой состав  11 семейств не изменился</a:t>
            </a:r>
          </a:p>
        </p:txBody>
      </p:sp>
      <p:sp>
        <p:nvSpPr>
          <p:cNvPr id="69828" name="TextBox 11"/>
          <p:cNvSpPr txBox="1">
            <a:spLocks noChangeArrowheads="1"/>
          </p:cNvSpPr>
          <p:nvPr/>
        </p:nvSpPr>
        <p:spPr bwMode="auto">
          <a:xfrm>
            <a:off x="6228184" y="1700808"/>
            <a:ext cx="26654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Comic Sans MS" pitchFamily="66" charset="0"/>
              </a:rPr>
              <a:t>+ 18 видов;  - 5 видов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Цуцик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549275"/>
            <a:ext cx="2616200" cy="196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&amp;Kcy;&amp;acy;&amp;rcy;&amp;tcy;&amp;icy;&amp;ncy;&amp;kcy;&amp;icy; &amp;pcy;&amp;ocy; &amp;zcy;&amp;acy;&amp;pcy;&amp;rcy;&amp;ocy;&amp;scy;&amp;ucy; &amp;kcy;&amp;acy;&amp;rcy;&amp;tcy;&amp;icy;&amp;ncy;&amp;kcy;&amp;icy; &amp;bcy;&amp;iecy;&amp;lcy;&amp;ucy;&amp;g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5545137" cy="367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659" name="TextBox 12"/>
          <p:cNvSpPr txBox="1">
            <a:spLocks noChangeArrowheads="1"/>
          </p:cNvSpPr>
          <p:nvPr/>
        </p:nvSpPr>
        <p:spPr bwMode="auto">
          <a:xfrm>
            <a:off x="611560" y="3212976"/>
            <a:ext cx="1224136" cy="6155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Белуга</a:t>
            </a:r>
          </a:p>
          <a:p>
            <a:r>
              <a:rPr lang="en-US" sz="1600" i="1" dirty="0" err="1" smtClean="0">
                <a:solidFill>
                  <a:srgbClr val="404040"/>
                </a:solidFill>
                <a:latin typeface="Comic Sans MS" pitchFamily="66" charset="0"/>
              </a:rPr>
              <a:t>Huso</a:t>
            </a:r>
            <a:r>
              <a:rPr lang="en-US" sz="1600" i="1" dirty="0" smtClean="0">
                <a:solidFill>
                  <a:srgbClr val="404040"/>
                </a:solidFill>
                <a:latin typeface="Comic Sans MS" pitchFamily="66" charset="0"/>
              </a:rPr>
              <a:t> </a:t>
            </a:r>
            <a:r>
              <a:rPr lang="en-US" sz="1600" i="1" dirty="0" err="1" smtClean="0">
                <a:solidFill>
                  <a:srgbClr val="404040"/>
                </a:solidFill>
                <a:latin typeface="Comic Sans MS" pitchFamily="66" charset="0"/>
              </a:rPr>
              <a:t>huso</a:t>
            </a:r>
            <a:endParaRPr lang="ru-RU" sz="1600" dirty="0">
              <a:latin typeface="Comic Sans MS" pitchFamily="66" charset="0"/>
            </a:endParaRPr>
          </a:p>
        </p:txBody>
      </p:sp>
      <p:pic>
        <p:nvPicPr>
          <p:cNvPr id="14" name="Picture 4" descr="D:\е\Фото\2014 командировки\ком-ка. август 2014 Жары\P1160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077072"/>
            <a:ext cx="1946275" cy="259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Тюлька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221163"/>
            <a:ext cx="2592387" cy="194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иГЛА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4221163"/>
            <a:ext cx="2447925" cy="185578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663" name="TextBox 8"/>
          <p:cNvSpPr txBox="1">
            <a:spLocks noChangeArrowheads="1"/>
          </p:cNvSpPr>
          <p:nvPr/>
        </p:nvSpPr>
        <p:spPr bwMode="auto">
          <a:xfrm>
            <a:off x="468313" y="6216650"/>
            <a:ext cx="25923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Тюлька</a:t>
            </a:r>
          </a:p>
          <a:p>
            <a:r>
              <a:rPr lang="en-US" sz="1600" i="1" dirty="0" err="1">
                <a:latin typeface="Comic Sans MS" pitchFamily="66" charset="0"/>
              </a:rPr>
              <a:t>Clupionella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cultriventris</a:t>
            </a:r>
            <a:r>
              <a:rPr lang="en-US" sz="1600" i="1" dirty="0">
                <a:latin typeface="Comic Sans MS" pitchFamily="66" charset="0"/>
              </a:rPr>
              <a:t> </a:t>
            </a:r>
            <a:endParaRPr lang="ru-RU" sz="1600" i="1" dirty="0">
              <a:latin typeface="Comic Sans MS" pitchFamily="66" charset="0"/>
            </a:endParaRPr>
          </a:p>
        </p:txBody>
      </p:sp>
      <p:sp>
        <p:nvSpPr>
          <p:cNvPr id="70664" name="TextBox 9"/>
          <p:cNvSpPr txBox="1">
            <a:spLocks noChangeArrowheads="1"/>
          </p:cNvSpPr>
          <p:nvPr/>
        </p:nvSpPr>
        <p:spPr bwMode="auto">
          <a:xfrm>
            <a:off x="3348038" y="6165850"/>
            <a:ext cx="25923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Игла-рыба</a:t>
            </a:r>
          </a:p>
          <a:p>
            <a:r>
              <a:rPr lang="en-US" sz="1600" i="1" dirty="0" err="1">
                <a:latin typeface="Comic Sans MS" pitchFamily="66" charset="0"/>
              </a:rPr>
              <a:t>Syngnathus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abaster</a:t>
            </a:r>
            <a:r>
              <a:rPr lang="en-US" sz="1600" i="1" dirty="0">
                <a:latin typeface="Comic Sans MS" pitchFamily="66" charset="0"/>
              </a:rPr>
              <a:t> </a:t>
            </a:r>
            <a:endParaRPr lang="ru-RU" sz="1600" i="1" dirty="0">
              <a:latin typeface="Comic Sans MS" pitchFamily="66" charset="0"/>
            </a:endParaRPr>
          </a:p>
        </p:txBody>
      </p:sp>
      <p:sp>
        <p:nvSpPr>
          <p:cNvPr id="70665" name="TextBox 14"/>
          <p:cNvSpPr txBox="1">
            <a:spLocks noChangeArrowheads="1"/>
          </p:cNvSpPr>
          <p:nvPr/>
        </p:nvSpPr>
        <p:spPr bwMode="auto">
          <a:xfrm>
            <a:off x="6300192" y="3429000"/>
            <a:ext cx="262778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dirty="0" err="1" smtClean="0">
                <a:latin typeface="Comic Sans MS" pitchFamily="66" charset="0"/>
              </a:rPr>
              <a:t>Пуголовка</a:t>
            </a:r>
            <a:r>
              <a:rPr lang="ru-RU" dirty="0" smtClean="0">
                <a:latin typeface="Comic Sans MS" pitchFamily="66" charset="0"/>
              </a:rPr>
              <a:t> звездчатая</a:t>
            </a:r>
            <a:endParaRPr lang="ru-RU" dirty="0">
              <a:latin typeface="Comic Sans MS" pitchFamily="66" charset="0"/>
            </a:endParaRPr>
          </a:p>
          <a:p>
            <a:pPr algn="r"/>
            <a:r>
              <a:rPr lang="en-US" sz="1600" i="1" dirty="0" err="1">
                <a:latin typeface="Comic Sans MS" pitchFamily="66" charset="0"/>
              </a:rPr>
              <a:t>Benthophilus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stellatus</a:t>
            </a:r>
            <a:r>
              <a:rPr lang="en-US" sz="1600" i="1" dirty="0">
                <a:latin typeface="Comic Sans MS" pitchFamily="66" charset="0"/>
              </a:rPr>
              <a:t> </a:t>
            </a:r>
            <a:endParaRPr lang="ru-RU" sz="1600" i="1" dirty="0">
              <a:latin typeface="Comic Sans MS" pitchFamily="66" charset="0"/>
            </a:endParaRPr>
          </a:p>
        </p:txBody>
      </p:sp>
      <p:sp>
        <p:nvSpPr>
          <p:cNvPr id="70666" name="TextBox 15"/>
          <p:cNvSpPr txBox="1">
            <a:spLocks noChangeArrowheads="1"/>
          </p:cNvSpPr>
          <p:nvPr/>
        </p:nvSpPr>
        <p:spPr bwMode="auto">
          <a:xfrm>
            <a:off x="6156325" y="2636838"/>
            <a:ext cx="28797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Бычок-цуцик</a:t>
            </a:r>
          </a:p>
          <a:p>
            <a:r>
              <a:rPr lang="en-US" sz="1600" i="1" dirty="0" err="1">
                <a:latin typeface="Comic Sans MS" pitchFamily="66" charset="0"/>
              </a:rPr>
              <a:t>Proterorhinus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marmoratus</a:t>
            </a:r>
            <a:r>
              <a:rPr lang="en-US" sz="1600" dirty="0">
                <a:latin typeface="Comic Sans MS" pitchFamily="66" charset="0"/>
              </a:rPr>
              <a:t> 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70667" name="TextBox 16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23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5"/>
          <p:cNvSpPr txBox="1">
            <a:spLocks noChangeArrowheads="1"/>
          </p:cNvSpPr>
          <p:nvPr/>
        </p:nvSpPr>
        <p:spPr bwMode="auto">
          <a:xfrm>
            <a:off x="179388" y="188913"/>
            <a:ext cx="396056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Таблица 6 – </a:t>
            </a:r>
            <a:r>
              <a:rPr lang="ru-RU" dirty="0">
                <a:latin typeface="Comic Sans MS" pitchFamily="66" charset="0"/>
              </a:rPr>
              <a:t>Естественный ареал </a:t>
            </a:r>
          </a:p>
          <a:p>
            <a:r>
              <a:rPr lang="ru-RU" dirty="0">
                <a:latin typeface="Comic Sans MS" pitchFamily="66" charset="0"/>
              </a:rPr>
              <a:t>чужеродных видов рыб Беларуси</a:t>
            </a:r>
            <a:endParaRPr lang="ru-RU" dirty="0">
              <a:latin typeface="Trebuchet MS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388" y="981075"/>
          <a:ext cx="3810000" cy="5662812"/>
        </p:xfrm>
        <a:graphic>
          <a:graphicData uri="http://schemas.openxmlformats.org/drawingml/2006/table">
            <a:tbl>
              <a:tblPr/>
              <a:tblGrid>
                <a:gridCol w="2119312"/>
                <a:gridCol w="1690688"/>
              </a:tblGrid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Вид рыбы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Естественный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ареал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Пуголовка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звездчатая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Понто-Каспий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Игла-рыба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Понто-Каспий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Колюшка малая южная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Понто-Каспий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Бычок-цуцик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Понто-Каспий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Бычок-гонец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Понто-Каспий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Бычок-кругляк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Понто-Каспий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Бычок-песочник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Понто-Каспий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Тюлька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Понто-Каспий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Сазан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карп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C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Понто-Каспий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Ротан-головешка 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Дальний Восток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Толстолобик белый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Дальний Восток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Толстолобик пестрый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Дальний Восток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Амур белый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Дальний Восток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Карась серебряный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Дальний Восток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Чебачок амурский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Дальний Восток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Сомик американский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2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Северная Америка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Сомик канальный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2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Северная Америка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Форель радужная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2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Северная Америка</a:t>
                      </a:r>
                    </a:p>
                  </a:txBody>
                  <a:tcPr marL="38787" marR="3878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A6"/>
                    </a:solidFill>
                  </a:tcPr>
                </a:tc>
              </a:tr>
            </a:tbl>
          </a:graphicData>
        </a:graphic>
      </p:graphicFrame>
      <p:sp>
        <p:nvSpPr>
          <p:cNvPr id="72768" name="TextBox 9"/>
          <p:cNvSpPr txBox="1">
            <a:spLocks noChangeArrowheads="1"/>
          </p:cNvSpPr>
          <p:nvPr/>
        </p:nvSpPr>
        <p:spPr bwMode="auto">
          <a:xfrm>
            <a:off x="4716463" y="2420938"/>
            <a:ext cx="41767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omic Sans MS" pitchFamily="66" charset="0"/>
              </a:rPr>
              <a:t>Большинство видов-вселенцев происходят из двух регионов-доноров – Понто-Каспия (9 видов, 50 % количества неаборигенных видов) и Дальнего Востока (6 видов, 33,3 %). 3 вида (16,7 %) завезены в пределы Беларуси из Северной Америки. </a:t>
            </a:r>
            <a:endParaRPr lang="ru-RU" sz="1600">
              <a:latin typeface="Trebuchet MS" pitchFamily="34" charset="0"/>
            </a:endParaRPr>
          </a:p>
        </p:txBody>
      </p:sp>
      <p:pic>
        <p:nvPicPr>
          <p:cNvPr id="11" name="Picture 2" descr="Картинки по запросу Форель радужная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4221163"/>
            <a:ext cx="3336925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70" name="TextBox 11"/>
          <p:cNvSpPr txBox="1">
            <a:spLocks noChangeArrowheads="1"/>
          </p:cNvSpPr>
          <p:nvPr/>
        </p:nvSpPr>
        <p:spPr bwMode="auto">
          <a:xfrm>
            <a:off x="5003800" y="6237288"/>
            <a:ext cx="32400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omic Sans MS" pitchFamily="66" charset="0"/>
              </a:rPr>
              <a:t>Форель радужная </a:t>
            </a:r>
          </a:p>
          <a:p>
            <a:pPr algn="ctr"/>
            <a:r>
              <a:rPr lang="en-US" sz="1600" i="1" dirty="0" err="1">
                <a:latin typeface="Comic Sans MS" pitchFamily="66" charset="0"/>
              </a:rPr>
              <a:t>Parasalmo</a:t>
            </a:r>
            <a:r>
              <a:rPr lang="en-US" sz="1600" b="1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mykiss</a:t>
            </a:r>
            <a:r>
              <a:rPr lang="en-US" sz="1600" dirty="0">
                <a:latin typeface="Comic Sans MS" pitchFamily="66" charset="0"/>
              </a:rPr>
              <a:t> </a:t>
            </a:r>
            <a:endParaRPr lang="ru-RU" sz="1600" dirty="0">
              <a:latin typeface="Comic Sans MS" pitchFamily="66" charset="0"/>
            </a:endParaRPr>
          </a:p>
        </p:txBody>
      </p:sp>
      <p:pic>
        <p:nvPicPr>
          <p:cNvPr id="13" name="Picture 2" descr="Кол%20Ма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913"/>
            <a:ext cx="3024188" cy="152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2772" name="TextBox 13"/>
          <p:cNvSpPr txBox="1">
            <a:spLocks noChangeArrowheads="1"/>
          </p:cNvSpPr>
          <p:nvPr/>
        </p:nvSpPr>
        <p:spPr bwMode="auto">
          <a:xfrm>
            <a:off x="4787900" y="1773238"/>
            <a:ext cx="338296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omic Sans MS" pitchFamily="66" charset="0"/>
              </a:rPr>
              <a:t>Колюшка малая южная</a:t>
            </a:r>
          </a:p>
          <a:p>
            <a:pPr algn="ctr"/>
            <a:r>
              <a:rPr lang="en-US" sz="1600" i="1" dirty="0" err="1">
                <a:latin typeface="Comic Sans MS" pitchFamily="66" charset="0"/>
              </a:rPr>
              <a:t>Pungitius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platigaster</a:t>
            </a:r>
            <a:r>
              <a:rPr lang="en-US" sz="1600" dirty="0">
                <a:latin typeface="Comic Sans MS" pitchFamily="66" charset="0"/>
              </a:rPr>
              <a:t> 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812256" y="5044282"/>
            <a:ext cx="2879725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Comic Sans MS" pitchFamily="66" charset="0"/>
                <a:cs typeface="+mn-cs"/>
              </a:rPr>
              <a:t>           10 видов</a:t>
            </a:r>
          </a:p>
        </p:txBody>
      </p:sp>
      <p:sp>
        <p:nvSpPr>
          <p:cNvPr id="72774" name="TextBox 14"/>
          <p:cNvSpPr txBox="1">
            <a:spLocks noChangeArrowheads="1"/>
          </p:cNvSpPr>
          <p:nvPr/>
        </p:nvSpPr>
        <p:spPr bwMode="auto">
          <a:xfrm rot="-5400000">
            <a:off x="3127375" y="2416176"/>
            <a:ext cx="22320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mic Sans MS" pitchFamily="66" charset="0"/>
              </a:rPr>
              <a:t>           8 видов</a:t>
            </a:r>
          </a:p>
        </p:txBody>
      </p:sp>
      <p:sp>
        <p:nvSpPr>
          <p:cNvPr id="72775" name="TextBox 15"/>
          <p:cNvSpPr txBox="1">
            <a:spLocks noChangeArrowheads="1"/>
          </p:cNvSpPr>
          <p:nvPr/>
        </p:nvSpPr>
        <p:spPr bwMode="auto">
          <a:xfrm>
            <a:off x="7885113" y="188913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24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Диаграмма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55435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TextBox 10"/>
          <p:cNvSpPr txBox="1">
            <a:spLocks noChangeArrowheads="1"/>
          </p:cNvSpPr>
          <p:nvPr/>
        </p:nvSpPr>
        <p:spPr bwMode="auto">
          <a:xfrm>
            <a:off x="179512" y="5229225"/>
            <a:ext cx="5832648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omic Sans MS" pitchFamily="66" charset="0"/>
              </a:rPr>
              <a:t>Рисунок 6 </a:t>
            </a:r>
            <a:r>
              <a:rPr lang="ru-RU" sz="1600" dirty="0">
                <a:latin typeface="Comic Sans MS" pitchFamily="66" charset="0"/>
              </a:rPr>
              <a:t>- </a:t>
            </a:r>
            <a:r>
              <a:rPr lang="ru-RU" dirty="0">
                <a:latin typeface="Comic Sans MS" pitchFamily="66" charset="0"/>
              </a:rPr>
              <a:t>Общее количество </a:t>
            </a:r>
            <a:r>
              <a:rPr lang="ru-RU" dirty="0" smtClean="0">
                <a:latin typeface="Comic Sans MS" pitchFamily="66" charset="0"/>
              </a:rPr>
              <a:t>исчезнувших и </a:t>
            </a:r>
            <a:r>
              <a:rPr lang="ru-RU" dirty="0">
                <a:latin typeface="Comic Sans MS" pitchFamily="66" charset="0"/>
              </a:rPr>
              <a:t>новых видов рыб в составе ихтиофауны Беларуси </a:t>
            </a:r>
            <a:endParaRPr lang="en-US" dirty="0">
              <a:latin typeface="Comic Sans MS" pitchFamily="66" charset="0"/>
            </a:endParaRPr>
          </a:p>
          <a:p>
            <a:pPr algn="ctr"/>
            <a:r>
              <a:rPr lang="ru-RU" dirty="0">
                <a:latin typeface="Comic Sans MS" pitchFamily="66" charset="0"/>
              </a:rPr>
              <a:t>за обозреваемый исторический период</a:t>
            </a:r>
            <a:endParaRPr lang="ru-RU" dirty="0">
              <a:latin typeface="Trebuchet MS" pitchFamily="34" charset="0"/>
            </a:endParaRPr>
          </a:p>
        </p:txBody>
      </p:sp>
      <p:sp>
        <p:nvSpPr>
          <p:cNvPr id="74755" name="TextBox 9"/>
          <p:cNvSpPr txBox="1">
            <a:spLocks noChangeArrowheads="1"/>
          </p:cNvSpPr>
          <p:nvPr/>
        </p:nvSpPr>
        <p:spPr bwMode="auto">
          <a:xfrm>
            <a:off x="6227763" y="765175"/>
            <a:ext cx="2665412" cy="526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omic Sans MS" pitchFamily="66" charset="0"/>
              </a:rPr>
              <a:t>Резкое увеличение числа видов рыб в естественных водоемах Беларуси произошло в 70-х годах прошлого столетия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за счет вселения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видов-интродуцентов</a:t>
            </a:r>
            <a:r>
              <a:rPr lang="ru-RU" sz="1600" dirty="0">
                <a:latin typeface="Comic Sans MS" pitchFamily="66" charset="0"/>
              </a:rPr>
              <a:t>, завезенных человеком на территорию страны из различных географических регионов; </a:t>
            </a:r>
          </a:p>
          <a:p>
            <a:endParaRPr lang="ru-RU" sz="1600" dirty="0">
              <a:latin typeface="Comic Sans MS" pitchFamily="66" charset="0"/>
            </a:endParaRPr>
          </a:p>
          <a:p>
            <a:r>
              <a:rPr lang="ru-RU" sz="1600" dirty="0">
                <a:latin typeface="Comic Sans MS" pitchFamily="66" charset="0"/>
              </a:rPr>
              <a:t>следующее, отмечаемое после 80-х годов – за счет самостоятельного проникновения по Днепру расширяющих ареал </a:t>
            </a:r>
            <a:r>
              <a:rPr lang="ru-RU" sz="1600" dirty="0" err="1">
                <a:latin typeface="Comic Sans MS" pitchFamily="66" charset="0"/>
              </a:rPr>
              <a:t>понто-каспийских</a:t>
            </a:r>
            <a:r>
              <a:rPr lang="ru-RU" sz="1600" dirty="0">
                <a:latin typeface="Comic Sans MS" pitchFamily="66" charset="0"/>
              </a:rPr>
              <a:t> </a:t>
            </a:r>
            <a:r>
              <a:rPr lang="ru-RU" sz="1600" dirty="0" err="1">
                <a:latin typeface="Comic Sans MS" pitchFamily="66" charset="0"/>
              </a:rPr>
              <a:t>видов-аутовселенцев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74756" name="TextBox 4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5526087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78" name="Rectangle 1"/>
          <p:cNvSpPr>
            <a:spLocks noChangeArrowheads="1"/>
          </p:cNvSpPr>
          <p:nvPr/>
        </p:nvSpPr>
        <p:spPr bwMode="auto">
          <a:xfrm>
            <a:off x="468313" y="3772972"/>
            <a:ext cx="4787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just"/>
            <a:r>
              <a:rPr lang="ru-RU" dirty="0" smtClean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Бычок-головач</a:t>
            </a:r>
            <a:r>
              <a:rPr lang="ru-RU" sz="1600" dirty="0" smtClean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 </a:t>
            </a:r>
            <a:r>
              <a:rPr lang="ru-RU" sz="1600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- </a:t>
            </a:r>
            <a:r>
              <a:rPr lang="en-US" sz="1600" i="1" dirty="0" err="1">
                <a:latin typeface="Comic Sans MS" pitchFamily="66" charset="0"/>
                <a:ea typeface="Times New Roman" pitchFamily="18" charset="0"/>
                <a:cs typeface="Calibri" pitchFamily="34" charset="0"/>
              </a:rPr>
              <a:t>Neogobius</a:t>
            </a:r>
            <a:r>
              <a:rPr lang="en-US" sz="1600" i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600" i="1" dirty="0" err="1">
                <a:latin typeface="Comic Sans MS" pitchFamily="66" charset="0"/>
                <a:ea typeface="Times New Roman" pitchFamily="18" charset="0"/>
                <a:cs typeface="Calibri" pitchFamily="34" charset="0"/>
              </a:rPr>
              <a:t>kessleri</a:t>
            </a:r>
            <a:r>
              <a:rPr lang="en-US" sz="1600" i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1600" dirty="0">
              <a:latin typeface="Comic Sans MS" pitchFamily="66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75779" name="Rectangle 1"/>
          <p:cNvSpPr>
            <a:spLocks noChangeArrowheads="1"/>
          </p:cNvSpPr>
          <p:nvPr/>
        </p:nvSpPr>
        <p:spPr bwMode="auto">
          <a:xfrm>
            <a:off x="3203575" y="6133584"/>
            <a:ext cx="5940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dirty="0" smtClean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Бычок-кнут</a:t>
            </a:r>
            <a:r>
              <a:rPr lang="ru-RU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ru-RU" dirty="0" err="1">
                <a:latin typeface="Comic Sans MS" pitchFamily="66" charset="0"/>
                <a:ea typeface="Times New Roman" pitchFamily="18" charset="0"/>
                <a:cs typeface="Calibri" pitchFamily="34" charset="0"/>
              </a:rPr>
              <a:t>мартовик</a:t>
            </a:r>
            <a:r>
              <a:rPr lang="ru-RU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1600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- </a:t>
            </a:r>
            <a:r>
              <a:rPr lang="en-US" sz="1600" i="1" dirty="0" err="1">
                <a:latin typeface="Comic Sans MS" pitchFamily="66" charset="0"/>
                <a:ea typeface="Times New Roman" pitchFamily="18" charset="0"/>
                <a:cs typeface="Calibri" pitchFamily="34" charset="0"/>
              </a:rPr>
              <a:t>Mesogobius</a:t>
            </a:r>
            <a:r>
              <a:rPr lang="en-US" sz="1600" i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600" i="1" dirty="0" err="1">
                <a:latin typeface="Comic Sans MS" pitchFamily="66" charset="0"/>
                <a:ea typeface="Times New Roman" pitchFamily="18" charset="0"/>
                <a:cs typeface="Calibri" pitchFamily="34" charset="0"/>
              </a:rPr>
              <a:t>batrachocephalus</a:t>
            </a:r>
            <a:r>
              <a:rPr lang="ru-RU" sz="1600" i="1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</a:t>
            </a:r>
          </a:p>
        </p:txBody>
      </p:sp>
      <p:pic>
        <p:nvPicPr>
          <p:cNvPr id="75780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365104"/>
            <a:ext cx="5735637" cy="159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81" name="Rectangle 1"/>
          <p:cNvSpPr>
            <a:spLocks noChangeArrowheads="1"/>
          </p:cNvSpPr>
          <p:nvPr/>
        </p:nvSpPr>
        <p:spPr bwMode="auto">
          <a:xfrm>
            <a:off x="250825" y="338138"/>
            <a:ext cx="7345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just"/>
            <a:r>
              <a:rPr lang="ru-RU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Возможно обнаружение в пределах Беларуси</a:t>
            </a:r>
          </a:p>
          <a:p>
            <a:pPr indent="342900" algn="just"/>
            <a:r>
              <a:rPr lang="ru-RU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Отмечены в Киевском водохранилище (р. Днепр, Украина) </a:t>
            </a:r>
          </a:p>
        </p:txBody>
      </p:sp>
      <p:sp>
        <p:nvSpPr>
          <p:cNvPr id="75782" name="TextBox 6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250825" y="6021388"/>
            <a:ext cx="44656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>
                <a:latin typeface="Comic Sans MS" pitchFamily="66" charset="0"/>
              </a:rPr>
              <a:t>Распространение в Европе (красный)</a:t>
            </a:r>
          </a:p>
        </p:txBody>
      </p:sp>
      <p:pic>
        <p:nvPicPr>
          <p:cNvPr id="76802" name="Picture 6" descr="https://upload.wikimedia.org/wikipedia/commons/thumb/6/6c/Europe_Lepomis_map.png/1024px-Europe_Lepomis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89138"/>
            <a:ext cx="4835525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 descr="Солнечный окунь из Америки притесняет наших карас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692150"/>
            <a:ext cx="5280025" cy="396081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804" name="Rectangle 1"/>
          <p:cNvSpPr>
            <a:spLocks noChangeArrowheads="1"/>
          </p:cNvSpPr>
          <p:nvPr/>
        </p:nvSpPr>
        <p:spPr bwMode="auto">
          <a:xfrm>
            <a:off x="5580063" y="4797425"/>
            <a:ext cx="32400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dirty="0">
                <a:latin typeface="Comic Sans MS" pitchFamily="66" charset="0"/>
              </a:rPr>
              <a:t>Обыкновенная солнечная рыба, или солнечный окунь, или обыкновенный солнечник, или царёк</a:t>
            </a:r>
          </a:p>
          <a:p>
            <a:r>
              <a:rPr lang="ru-RU" sz="1600" dirty="0">
                <a:latin typeface="Comic Sans MS" pitchFamily="66" charset="0"/>
              </a:rPr>
              <a:t>(</a:t>
            </a:r>
            <a:r>
              <a:rPr lang="ru-RU" sz="1600" i="1" dirty="0" err="1">
                <a:latin typeface="Comic Sans MS" pitchFamily="66" charset="0"/>
              </a:rPr>
              <a:t>Lepomis</a:t>
            </a:r>
            <a:r>
              <a:rPr lang="ru-RU" sz="1600" i="1" dirty="0">
                <a:latin typeface="Comic Sans MS" pitchFamily="66" charset="0"/>
              </a:rPr>
              <a:t> </a:t>
            </a:r>
            <a:r>
              <a:rPr lang="ru-RU" sz="1600" i="1" dirty="0" err="1">
                <a:latin typeface="Comic Sans MS" pitchFamily="66" charset="0"/>
              </a:rPr>
              <a:t>gibbosus</a:t>
            </a:r>
            <a:r>
              <a:rPr lang="ru-RU" sz="1600" dirty="0">
                <a:latin typeface="Comic Sans MS" pitchFamily="66" charset="0"/>
              </a:rPr>
              <a:t>) </a:t>
            </a:r>
          </a:p>
        </p:txBody>
      </p:sp>
      <p:sp>
        <p:nvSpPr>
          <p:cNvPr id="76805" name="Rectangle 1"/>
          <p:cNvSpPr>
            <a:spLocks noChangeArrowheads="1"/>
          </p:cNvSpPr>
          <p:nvPr/>
        </p:nvSpPr>
        <p:spPr bwMode="auto">
          <a:xfrm>
            <a:off x="179388" y="260350"/>
            <a:ext cx="3168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just"/>
            <a:r>
              <a:rPr lang="ru-RU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Возможно обнаружение</a:t>
            </a:r>
          </a:p>
          <a:p>
            <a:pPr indent="342900" algn="just"/>
            <a:r>
              <a:rPr lang="ru-RU" dirty="0">
                <a:latin typeface="Comic Sans MS" pitchFamily="66" charset="0"/>
                <a:ea typeface="Times New Roman" pitchFamily="18" charset="0"/>
                <a:cs typeface="Calibri" pitchFamily="34" charset="0"/>
              </a:rPr>
              <a:t> в пределах Беларуси </a:t>
            </a:r>
          </a:p>
        </p:txBody>
      </p:sp>
      <p:sp>
        <p:nvSpPr>
          <p:cNvPr id="76806" name="TextBox 6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27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5"/>
          <p:cNvSpPr txBox="1">
            <a:spLocks noChangeArrowheads="1"/>
          </p:cNvSpPr>
          <p:nvPr/>
        </p:nvSpPr>
        <p:spPr bwMode="auto">
          <a:xfrm>
            <a:off x="179388" y="188913"/>
            <a:ext cx="734536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Таблица 4 - </a:t>
            </a:r>
            <a:r>
              <a:rPr lang="ru-RU" dirty="0">
                <a:latin typeface="Comic Sans MS" pitchFamily="66" charset="0"/>
              </a:rPr>
              <a:t>Динамика появления чужеродных видов рыб в составе ихтиофауны </a:t>
            </a:r>
            <a:r>
              <a:rPr lang="ru-RU" dirty="0" smtClean="0">
                <a:latin typeface="Comic Sans MS" pitchFamily="66" charset="0"/>
              </a:rPr>
              <a:t>Беларуси </a:t>
            </a:r>
            <a:r>
              <a:rPr lang="ru-RU" sz="1600" dirty="0" smtClean="0">
                <a:latin typeface="Comic Sans MS" pitchFamily="66" charset="0"/>
              </a:rPr>
              <a:t>(по морским бассейнам)</a:t>
            </a:r>
            <a:endParaRPr lang="ru-RU" sz="1600" dirty="0">
              <a:latin typeface="Trebuchet MS" pitchFamily="34" charset="0"/>
            </a:endParaRPr>
          </a:p>
        </p:txBody>
      </p:sp>
      <p:sp>
        <p:nvSpPr>
          <p:cNvPr id="61570" name="TextBox 9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28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0" y="908720"/>
          <a:ext cx="8404408" cy="5699368"/>
        </p:xfrm>
        <a:graphic>
          <a:graphicData uri="http://schemas.openxmlformats.org/drawingml/2006/table">
            <a:tbl>
              <a:tblPr/>
              <a:tblGrid>
                <a:gridCol w="410706"/>
                <a:gridCol w="2098219"/>
                <a:gridCol w="451982"/>
                <a:gridCol w="353556"/>
                <a:gridCol w="328156"/>
                <a:gridCol w="328156"/>
                <a:gridCol w="328156"/>
                <a:gridCol w="328156"/>
                <a:gridCol w="551994"/>
                <a:gridCol w="383719"/>
                <a:gridCol w="451982"/>
                <a:gridCol w="353556"/>
                <a:gridCol w="371019"/>
                <a:gridCol w="371019"/>
                <a:gridCol w="371019"/>
                <a:gridCol w="371019"/>
                <a:gridCol w="551994"/>
              </a:tblGrid>
              <a:tr h="15937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Вид рыбы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Бассейн Черного моря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Бассейн Балтийского моря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1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до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1900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00-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21-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41-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61-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81-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после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до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1900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00-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21-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41-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61-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81-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после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28347" marR="283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2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Comic Sans MS" pitchFamily="66" charset="0"/>
                          <a:ea typeface="Times New Roman"/>
                          <a:cs typeface="Times New Roman"/>
                        </a:rPr>
                        <a:t>Пуголовка</a:t>
                      </a: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 звездчатая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Бычок-цуцик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Колюшка малая южная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Игла-рыба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+16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Бычок кругляк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+15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Бычок гонец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Тюлька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Чебачок амурский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+12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Амур белый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Толстолобик белый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Толстолобик пестрый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Головешка – ротан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Сомик канальный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Форель радужная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Бычок песочник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Сомик американский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+4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Карась серебряный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+3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Сазан</a:t>
                      </a:r>
                      <a:r>
                        <a:rPr lang="en-US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карп</a:t>
                      </a:r>
                      <a:r>
                        <a:rPr lang="en-US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)</a:t>
                      </a:r>
                      <a:endParaRPr lang="ru-RU" sz="13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+2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Колюшка девятииглая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159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+1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Колюшка </a:t>
                      </a:r>
                      <a:r>
                        <a:rPr lang="ru-RU" sz="1300" dirty="0" err="1">
                          <a:latin typeface="Comic Sans MS" pitchFamily="66" charset="0"/>
                          <a:ea typeface="Times New Roman"/>
                          <a:cs typeface="Times New Roman"/>
                        </a:rPr>
                        <a:t>трехиглая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FFFF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+</a:t>
                      </a:r>
                      <a:endParaRPr lang="ru-RU" sz="14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28347" marR="283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cxnSp>
        <p:nvCxnSpPr>
          <p:cNvPr id="22" name="Прямая со стрелкой 21"/>
          <p:cNvCxnSpPr/>
          <p:nvPr/>
        </p:nvCxnSpPr>
        <p:spPr>
          <a:xfrm>
            <a:off x="5580112" y="3074436"/>
            <a:ext cx="201622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580112" y="4542304"/>
            <a:ext cx="201622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580112" y="5027888"/>
            <a:ext cx="172819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580112" y="5269740"/>
            <a:ext cx="201622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5517340" y="5483324"/>
            <a:ext cx="629600" cy="923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5508104" y="6252024"/>
            <a:ext cx="21602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5508104" y="6495756"/>
            <a:ext cx="21602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1"/>
          <p:cNvSpPr>
            <a:spLocks noChangeArrowheads="1"/>
          </p:cNvSpPr>
          <p:nvPr/>
        </p:nvSpPr>
        <p:spPr bwMode="auto">
          <a:xfrm>
            <a:off x="1187624" y="5759098"/>
            <a:ext cx="58326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1600" dirty="0" smtClean="0">
                <a:latin typeface="Comic Sans MS" pitchFamily="66" charset="0"/>
              </a:rPr>
              <a:t>Рисунок 4 – </a:t>
            </a:r>
            <a:r>
              <a:rPr lang="ru-RU" dirty="0" smtClean="0">
                <a:latin typeface="Comic Sans MS" pitchFamily="66" charset="0"/>
              </a:rPr>
              <a:t>Доля (% общей численности) </a:t>
            </a:r>
            <a:r>
              <a:rPr lang="ru-RU" dirty="0" err="1" smtClean="0">
                <a:latin typeface="Comic Sans MS" pitchFamily="66" charset="0"/>
              </a:rPr>
              <a:t>понто-каспийских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аутовселенцев</a:t>
            </a:r>
            <a:r>
              <a:rPr lang="ru-RU" dirty="0" smtClean="0">
                <a:latin typeface="Comic Sans MS" pitchFamily="66" charset="0"/>
              </a:rPr>
              <a:t> в общем улове молоди рыб на разных участках р. Днепр (2015 г.)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75782" name="TextBox 6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29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9874" name="Диаграмма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554461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419872" y="199092"/>
            <a:ext cx="3456384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ru-RU" sz="1600" dirty="0" smtClean="0">
                <a:latin typeface="Comic Sans MS" pitchFamily="66" charset="0"/>
              </a:rPr>
              <a:t>Колюшка малая южная</a:t>
            </a:r>
          </a:p>
          <a:p>
            <a:pPr algn="r"/>
            <a:r>
              <a:rPr lang="ru-RU" sz="1600" dirty="0" smtClean="0">
                <a:latin typeface="Comic Sans MS" pitchFamily="66" charset="0"/>
              </a:rPr>
              <a:t>+ Тюлька черноморско-азовская</a:t>
            </a:r>
          </a:p>
          <a:p>
            <a:pPr algn="r"/>
            <a:r>
              <a:rPr lang="ru-RU" sz="1600" dirty="0" smtClean="0">
                <a:latin typeface="Comic Sans MS" pitchFamily="66" charset="0"/>
              </a:rPr>
              <a:t>+ </a:t>
            </a:r>
            <a:r>
              <a:rPr lang="ru-RU" sz="1600" dirty="0" err="1" smtClean="0">
                <a:latin typeface="Comic Sans MS" pitchFamily="66" charset="0"/>
              </a:rPr>
              <a:t>Пуголовка</a:t>
            </a:r>
            <a:r>
              <a:rPr lang="ru-RU" sz="1600" dirty="0" smtClean="0">
                <a:latin typeface="Comic Sans MS" pitchFamily="66" charset="0"/>
              </a:rPr>
              <a:t> звездчатая</a:t>
            </a:r>
          </a:p>
          <a:p>
            <a:pPr algn="r"/>
            <a:r>
              <a:rPr lang="ru-RU" sz="1600" dirty="0" smtClean="0">
                <a:latin typeface="Comic Sans MS" pitchFamily="66" charset="0"/>
              </a:rPr>
              <a:t>+ Игла-рыба</a:t>
            </a:r>
            <a:endParaRPr lang="ru-RU" sz="1600" dirty="0">
              <a:latin typeface="Comic Sans MS" pitchFamily="66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203848" y="1268760"/>
            <a:ext cx="1584176" cy="208823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932040" y="1268760"/>
            <a:ext cx="1296144" cy="100811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763688" y="5445224"/>
            <a:ext cx="47525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092280" y="2940915"/>
            <a:ext cx="2051720" cy="14773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Всего </a:t>
            </a:r>
          </a:p>
          <a:p>
            <a:r>
              <a:rPr lang="ru-RU" dirty="0" smtClean="0">
                <a:latin typeface="Comic Sans MS" pitchFamily="66" charset="0"/>
              </a:rPr>
              <a:t>7 видов</a:t>
            </a:r>
          </a:p>
          <a:p>
            <a:r>
              <a:rPr lang="ru-RU" dirty="0" err="1" smtClean="0">
                <a:latin typeface="Comic Sans MS" pitchFamily="66" charset="0"/>
              </a:rPr>
              <a:t>понто-каспийских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аутовселенцев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02Жуков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628775"/>
            <a:ext cx="3213100" cy="4210050"/>
          </a:xfrm>
          <a:prstGeom prst="rect">
            <a:avLst/>
          </a:prstGeom>
          <a:noFill/>
          <a:ln w="9525">
            <a:solidFill>
              <a:srgbClr val="2429FC"/>
            </a:solidFill>
            <a:miter lim="800000"/>
            <a:headEnd/>
            <a:tailEnd/>
          </a:ln>
        </p:spPr>
      </p:pic>
      <p:pic>
        <p:nvPicPr>
          <p:cNvPr id="5" name="Рисунок 3" descr="Рыбы Белоруссии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76250"/>
            <a:ext cx="2928937" cy="425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3251" name="TextBox 11"/>
          <p:cNvSpPr txBox="1">
            <a:spLocks noChangeArrowheads="1"/>
          </p:cNvSpPr>
          <p:nvPr/>
        </p:nvSpPr>
        <p:spPr bwMode="auto">
          <a:xfrm>
            <a:off x="1331913" y="4868863"/>
            <a:ext cx="21605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omic Sans MS" pitchFamily="66" charset="0"/>
              </a:rPr>
              <a:t>1965 год</a:t>
            </a:r>
          </a:p>
        </p:txBody>
      </p:sp>
      <p:sp>
        <p:nvSpPr>
          <p:cNvPr id="53252" name="TextBox 6"/>
          <p:cNvSpPr txBox="1">
            <a:spLocks noChangeArrowheads="1"/>
          </p:cNvSpPr>
          <p:nvPr/>
        </p:nvSpPr>
        <p:spPr bwMode="auto">
          <a:xfrm>
            <a:off x="695325" y="5719763"/>
            <a:ext cx="3095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FF0000"/>
                </a:solidFill>
                <a:latin typeface="Comic Sans MS" pitchFamily="66" charset="0"/>
              </a:rPr>
              <a:t>49</a:t>
            </a:r>
            <a:r>
              <a:rPr lang="ru-RU" sz="3200">
                <a:latin typeface="Comic Sans MS" pitchFamily="66" charset="0"/>
              </a:rPr>
              <a:t> видов рыб</a:t>
            </a:r>
          </a:p>
        </p:txBody>
      </p:sp>
      <p:sp>
        <p:nvSpPr>
          <p:cNvPr id="53253" name="TextBox 10"/>
          <p:cNvSpPr txBox="1">
            <a:spLocks noChangeArrowheads="1"/>
          </p:cNvSpPr>
          <p:nvPr/>
        </p:nvSpPr>
        <p:spPr bwMode="auto">
          <a:xfrm>
            <a:off x="6300788" y="6021388"/>
            <a:ext cx="172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omic Sans MS" pitchFamily="66" charset="0"/>
              </a:rPr>
              <a:t>П.И. Жуков</a:t>
            </a:r>
          </a:p>
        </p:txBody>
      </p:sp>
      <p:sp>
        <p:nvSpPr>
          <p:cNvPr id="53254" name="Прямоугольник 8"/>
          <p:cNvSpPr>
            <a:spLocks noChangeArrowheads="1"/>
          </p:cNvSpPr>
          <p:nvPr/>
        </p:nvSpPr>
        <p:spPr bwMode="auto">
          <a:xfrm>
            <a:off x="4356100" y="765175"/>
            <a:ext cx="460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Comic Sans MS" pitchFamily="66" charset="0"/>
              </a:rPr>
              <a:t>Динамика фауны рыб</a:t>
            </a:r>
          </a:p>
        </p:txBody>
      </p:sp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Box 4"/>
          <p:cNvSpPr txBox="1">
            <a:spLocks noChangeArrowheads="1"/>
          </p:cNvSpPr>
          <p:nvPr/>
        </p:nvSpPr>
        <p:spPr bwMode="auto">
          <a:xfrm>
            <a:off x="2843213" y="620713"/>
            <a:ext cx="30241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Comic Sans MS" pitchFamily="66" charset="0"/>
              </a:rPr>
              <a:t>Благодарю </a:t>
            </a:r>
          </a:p>
          <a:p>
            <a:r>
              <a:rPr lang="ru-RU" sz="3200">
                <a:solidFill>
                  <a:schemeClr val="bg1"/>
                </a:solidFill>
                <a:latin typeface="Comic Sans MS" pitchFamily="66" charset="0"/>
              </a:rPr>
              <a:t>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3296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omic Sans MS" pitchFamily="66" charset="0"/>
              </a:rPr>
              <a:t>Рисунок </a:t>
            </a:r>
            <a:r>
              <a:rPr lang="ru-RU" sz="1600" dirty="0" smtClean="0">
                <a:latin typeface="Comic Sans MS" pitchFamily="66" charset="0"/>
              </a:rPr>
              <a:t>- Доля (% в общем улове, средняя величина за 5 лет) отдельных видов рыб </a:t>
            </a:r>
          </a:p>
          <a:p>
            <a:pPr algn="ctr"/>
            <a:r>
              <a:rPr lang="ru-RU" sz="1600" dirty="0" smtClean="0">
                <a:latin typeface="Comic Sans MS" pitchFamily="66" charset="0"/>
              </a:rPr>
              <a:t>в промысловых уловах  из водоемов Беларуси</a:t>
            </a:r>
            <a:endParaRPr lang="ru-RU" sz="1600" dirty="0">
              <a:latin typeface="Comic Sans MS" pitchFamily="66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4788024" y="4293096"/>
            <a:ext cx="216024" cy="21602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476672"/>
          <a:ext cx="7935947" cy="5436135"/>
        </p:xfrm>
        <a:graphic>
          <a:graphicData uri="http://schemas.openxmlformats.org/drawingml/2006/table">
            <a:tbl>
              <a:tblPr/>
              <a:tblGrid>
                <a:gridCol w="1001583"/>
                <a:gridCol w="750758"/>
                <a:gridCol w="650746"/>
                <a:gridCol w="726946"/>
                <a:gridCol w="572958"/>
                <a:gridCol w="634870"/>
                <a:gridCol w="672970"/>
                <a:gridCol w="555496"/>
                <a:gridCol w="688846"/>
                <a:gridCol w="563433"/>
                <a:gridCol w="572958"/>
                <a:gridCol w="544383"/>
              </a:tblGrid>
              <a:tr h="3910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 Период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(годы)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Виды рыб (товарный сорт)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толсто-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лобик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амур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белый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Comic Sans MS" pitchFamily="66" charset="0"/>
                          <a:ea typeface="Times New Roman"/>
                          <a:cs typeface="Times New Roman"/>
                        </a:rPr>
                        <a:t>густера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лещ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карась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карп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(сазан)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угорь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плотва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окунь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Comic Sans MS" pitchFamily="66" charset="0"/>
                          <a:ea typeface="Times New Roman"/>
                          <a:cs typeface="Times New Roman"/>
                        </a:rPr>
                        <a:t>уклея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щука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1946-1950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1,09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5,75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0,75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0,23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0,25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18,65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3,63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2,92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14,91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1951-1955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0,97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5,38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0,63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0,03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0,47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22,75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3,58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2,92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13,10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1956-1960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0,02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6,53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3,00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0,40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0,33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3,33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1,45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4,11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15,14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1961-1965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6,17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6,32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10,67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1,92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0,28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18,32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5,71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3,74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11,47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19661-970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1300" dirty="0"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8,05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10,06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11,58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0,94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1,08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22,74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5,59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3,12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13,11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1971-1975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0,30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0,04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4,58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12,69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9,46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1,84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1,44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29,39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4,80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3,41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10,46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1976-1980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0,67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0,04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0,67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14,63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4,94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1,43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1,60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31,64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4,94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1,78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9,23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1981-1985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0,10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0,02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3,00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13,14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5,65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1,50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1,44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39,55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2,92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1,02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7,41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1986-1990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0,37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0,01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2,72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15,96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9,28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5,14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1,62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37,1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3,28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0,18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7,19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1991-1995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1,07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0,01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4,57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18,66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12,15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7,13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1,84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35,97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3,36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0,78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4,59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1996-2000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0,33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0,02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7,69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26,54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17,65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3,46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2,12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28,59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3,67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1,35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3,50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2001-2005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1,10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0,49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13,85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19,49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14,31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4,65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1,63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31,78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3,65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0,95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3,95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2006-2010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7,27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0,25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11,53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23,98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14,57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4,67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1,73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19,16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4,15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0,56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6,38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2011-2015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11,84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0,41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11,48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26,21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19,05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3,55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0,88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10,49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3,24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Comic Sans MS" pitchFamily="66" charset="0"/>
                          <a:ea typeface="Times New Roman"/>
                          <a:cs typeface="Times New Roman"/>
                        </a:rPr>
                        <a:t>0,32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Comic Sans MS" pitchFamily="66" charset="0"/>
                          <a:ea typeface="Times New Roman"/>
                          <a:cs typeface="Times New Roman"/>
                        </a:rPr>
                        <a:t>5,06</a:t>
                      </a:r>
                    </a:p>
                  </a:txBody>
                  <a:tcPr marL="19779" marR="19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033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Рыбы Беларус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5888"/>
            <a:ext cx="4464050" cy="666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4643438" y="1341438"/>
            <a:ext cx="2087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omic Sans MS" pitchFamily="66" charset="0"/>
              </a:rPr>
              <a:t>2000 год</a:t>
            </a:r>
          </a:p>
        </p:txBody>
      </p:sp>
      <p:sp>
        <p:nvSpPr>
          <p:cNvPr id="54275" name="TextBox 4"/>
          <p:cNvSpPr txBox="1">
            <a:spLocks noChangeArrowheads="1"/>
          </p:cNvSpPr>
          <p:nvPr/>
        </p:nvSpPr>
        <p:spPr bwMode="auto">
          <a:xfrm>
            <a:off x="4716463" y="2060575"/>
            <a:ext cx="30972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FF0000"/>
                </a:solidFill>
                <a:latin typeface="Comic Sans MS" pitchFamily="66" charset="0"/>
              </a:rPr>
              <a:t>58</a:t>
            </a:r>
            <a:r>
              <a:rPr lang="ru-RU" sz="3200">
                <a:latin typeface="Comic Sans MS" pitchFamily="66" charset="0"/>
              </a:rPr>
              <a:t> видов рыб</a:t>
            </a:r>
          </a:p>
        </p:txBody>
      </p:sp>
      <p:sp>
        <p:nvSpPr>
          <p:cNvPr id="54276" name="Прямоугольник 5"/>
          <p:cNvSpPr>
            <a:spLocks noChangeArrowheads="1"/>
          </p:cNvSpPr>
          <p:nvPr/>
        </p:nvSpPr>
        <p:spPr bwMode="auto">
          <a:xfrm>
            <a:off x="4643438" y="620713"/>
            <a:ext cx="4608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omic Sans MS" pitchFamily="66" charset="0"/>
              </a:rPr>
              <a:t>Динамика фауны рыб</a:t>
            </a:r>
          </a:p>
        </p:txBody>
      </p:sp>
      <p:sp>
        <p:nvSpPr>
          <p:cNvPr id="54277" name="Прямоугольник 3"/>
          <p:cNvSpPr>
            <a:spLocks noChangeArrowheads="1"/>
          </p:cNvSpPr>
          <p:nvPr/>
        </p:nvSpPr>
        <p:spPr bwMode="auto">
          <a:xfrm>
            <a:off x="5219700" y="3213100"/>
            <a:ext cx="3783013" cy="2308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dirty="0">
                <a:latin typeface="Comic Sans MS" pitchFamily="66" charset="0"/>
              </a:rPr>
              <a:t>В настоящее время (2017 г.) в естественных водоемах Беларуси достоверно установлено обитание </a:t>
            </a:r>
            <a:r>
              <a:rPr lang="ru-RU" sz="2400" dirty="0">
                <a:solidFill>
                  <a:srgbClr val="FF0000"/>
                </a:solidFill>
                <a:latin typeface="Comic Sans MS" pitchFamily="66" charset="0"/>
              </a:rPr>
              <a:t>65</a:t>
            </a:r>
            <a:r>
              <a:rPr lang="ru-RU" sz="2400" dirty="0">
                <a:latin typeface="Comic Sans MS" pitchFamily="66" charset="0"/>
              </a:rPr>
              <a:t> видов рыб</a:t>
            </a:r>
          </a:p>
        </p:txBody>
      </p:sp>
      <p:sp>
        <p:nvSpPr>
          <p:cNvPr id="54278" name="Прямоугольник 3"/>
          <p:cNvSpPr>
            <a:spLocks noChangeArrowheads="1"/>
          </p:cNvSpPr>
          <p:nvPr/>
        </p:nvSpPr>
        <p:spPr bwMode="auto">
          <a:xfrm>
            <a:off x="5148263" y="5949950"/>
            <a:ext cx="3781425" cy="460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>
                <a:solidFill>
                  <a:srgbClr val="FF0000"/>
                </a:solidFill>
                <a:latin typeface="Comic Sans MS" pitchFamily="66" charset="0"/>
              </a:rPr>
              <a:t>65</a:t>
            </a:r>
            <a:r>
              <a:rPr lang="ru-RU" sz="2400">
                <a:latin typeface="Comic Sans MS" pitchFamily="66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Comic Sans MS" pitchFamily="66" charset="0"/>
              </a:rPr>
              <a:t>–</a:t>
            </a:r>
            <a:r>
              <a:rPr lang="ru-RU" sz="2400">
                <a:latin typeface="Comic Sans MS" pitchFamily="66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Comic Sans MS" pitchFamily="66" charset="0"/>
              </a:rPr>
              <a:t>49 = 16</a:t>
            </a:r>
          </a:p>
        </p:txBody>
      </p:sp>
      <p:sp>
        <p:nvSpPr>
          <p:cNvPr id="54279" name="TextBox 7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>
                <a:solidFill>
                  <a:srgbClr val="FF0000"/>
                </a:solidFill>
                <a:latin typeface="Comic Sans MS" pitchFamily="66" charset="0"/>
              </a:rPr>
              <a:t>4</a:t>
            </a:r>
            <a:endParaRPr 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D:\2011\Проекты\Колтунов\Серебрянка 2008 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221163"/>
            <a:ext cx="5113338" cy="24384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5299" name="Рисунок 14" descr="IMG_317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549275"/>
            <a:ext cx="6526213" cy="395605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5300" name="TextBox 16"/>
          <p:cNvSpPr txBox="1">
            <a:spLocks noChangeArrowheads="1"/>
          </p:cNvSpPr>
          <p:nvPr/>
        </p:nvSpPr>
        <p:spPr bwMode="auto">
          <a:xfrm>
            <a:off x="5940425" y="4508500"/>
            <a:ext cx="278606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Лосось атлантический</a:t>
            </a:r>
          </a:p>
          <a:p>
            <a:r>
              <a:rPr lang="en-US" sz="1600" i="1" dirty="0" err="1">
                <a:latin typeface="Comic Sans MS" pitchFamily="66" charset="0"/>
              </a:rPr>
              <a:t>Salmo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salar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55301" name="TextBox 17"/>
          <p:cNvSpPr txBox="1">
            <a:spLocks noChangeArrowheads="1"/>
          </p:cNvSpPr>
          <p:nvPr/>
        </p:nvSpPr>
        <p:spPr bwMode="auto">
          <a:xfrm>
            <a:off x="179512" y="764704"/>
            <a:ext cx="19431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dirty="0">
                <a:latin typeface="Comic Sans MS" pitchFamily="66" charset="0"/>
              </a:rPr>
              <a:t>Кумжа</a:t>
            </a:r>
          </a:p>
          <a:p>
            <a:pPr algn="r"/>
            <a:r>
              <a:rPr lang="en-US" sz="1600" i="1" dirty="0" err="1">
                <a:latin typeface="Comic Sans MS" pitchFamily="66" charset="0"/>
              </a:rPr>
              <a:t>Salmo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trutta</a:t>
            </a:r>
            <a:endParaRPr lang="ru-RU" sz="1600" dirty="0"/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395288" y="163513"/>
            <a:ext cx="17287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mic Sans MS" pitchFamily="66" charset="0"/>
              </a:rPr>
              <a:t>АБОРИГЕНЫ</a:t>
            </a:r>
          </a:p>
        </p:txBody>
      </p:sp>
      <p:sp>
        <p:nvSpPr>
          <p:cNvPr id="55303" name="TextBox 13"/>
          <p:cNvSpPr txBox="1">
            <a:spLocks noChangeArrowheads="1"/>
          </p:cNvSpPr>
          <p:nvPr/>
        </p:nvSpPr>
        <p:spPr bwMode="auto">
          <a:xfrm>
            <a:off x="7380288" y="5445125"/>
            <a:ext cx="1584325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2429F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mic Sans MS" pitchFamily="66" charset="0"/>
              </a:rPr>
              <a:t>Не включены в</a:t>
            </a:r>
          </a:p>
          <a:p>
            <a:r>
              <a:rPr lang="ru-RU">
                <a:solidFill>
                  <a:srgbClr val="FF0000"/>
                </a:solidFill>
                <a:latin typeface="Comic Sans MS" pitchFamily="66" charset="0"/>
              </a:rPr>
              <a:t>Кр Кн  1981</a:t>
            </a:r>
          </a:p>
          <a:p>
            <a:r>
              <a:rPr lang="ru-RU">
                <a:solidFill>
                  <a:srgbClr val="FF0000"/>
                </a:solidFill>
                <a:latin typeface="Comic Sans MS" pitchFamily="66" charset="0"/>
              </a:rPr>
              <a:t>Кр Кн  1993</a:t>
            </a:r>
          </a:p>
        </p:txBody>
      </p:sp>
      <p:sp>
        <p:nvSpPr>
          <p:cNvPr id="55304" name="TextBox 8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ершБалон,№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60350"/>
            <a:ext cx="403225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7346" name="Прямоугольник 1"/>
          <p:cNvSpPr>
            <a:spLocks noChangeArrowheads="1"/>
          </p:cNvSpPr>
          <p:nvPr/>
        </p:nvSpPr>
        <p:spPr bwMode="auto">
          <a:xfrm>
            <a:off x="6084888" y="2708275"/>
            <a:ext cx="26638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Ерш </a:t>
            </a:r>
            <a:r>
              <a:rPr lang="ru-RU" dirty="0" err="1" smtClean="0">
                <a:latin typeface="Comic Sans MS" pitchFamily="66" charset="0"/>
              </a:rPr>
              <a:t>Балона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  <a:cs typeface="Times New Roman" pitchFamily="18" charset="0"/>
              </a:rPr>
              <a:t>(1984 </a:t>
            </a:r>
            <a:r>
              <a:rPr lang="ru-RU" sz="1400" dirty="0">
                <a:latin typeface="Comic Sans MS" pitchFamily="66" charset="0"/>
                <a:cs typeface="Times New Roman" pitchFamily="18" charset="0"/>
              </a:rPr>
              <a:t>г.)</a:t>
            </a:r>
          </a:p>
          <a:p>
            <a:r>
              <a:rPr lang="en-US" sz="1600" i="1" dirty="0" err="1">
                <a:latin typeface="Comic Sans MS" pitchFamily="66" charset="0"/>
              </a:rPr>
              <a:t>Gymnocephalus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 smtClean="0">
                <a:latin typeface="Comic Sans MS" pitchFamily="66" charset="0"/>
              </a:rPr>
              <a:t>baloni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395288" y="163513"/>
            <a:ext cx="1728787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mic Sans MS" pitchFamily="66" charset="0"/>
              </a:rPr>
              <a:t>«Новые» АБОРИГЕНЫ</a:t>
            </a:r>
          </a:p>
        </p:txBody>
      </p:sp>
      <p:pic>
        <p:nvPicPr>
          <p:cNvPr id="5" name="Picture 2" descr="П- б- д- 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581128"/>
            <a:ext cx="4722813" cy="1370013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57349" name="Прямоугольник 1"/>
          <p:cNvSpPr>
            <a:spLocks noChangeArrowheads="1"/>
          </p:cNvSpPr>
          <p:nvPr/>
        </p:nvSpPr>
        <p:spPr bwMode="auto">
          <a:xfrm>
            <a:off x="4572000" y="6021388"/>
            <a:ext cx="4572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Пескарь </a:t>
            </a:r>
            <a:r>
              <a:rPr lang="ru-RU" dirty="0" err="1" smtClean="0">
                <a:latin typeface="Comic Sans MS" pitchFamily="66" charset="0"/>
                <a:cs typeface="Times New Roman" pitchFamily="18" charset="0"/>
              </a:rPr>
              <a:t>белоперый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Comic Sans MS" pitchFamily="66" charset="0"/>
                <a:cs typeface="Times New Roman" pitchFamily="18" charset="0"/>
              </a:rPr>
              <a:t>(2007 </a:t>
            </a:r>
            <a:r>
              <a:rPr lang="ru-RU" sz="1400" dirty="0">
                <a:latin typeface="Comic Sans MS" pitchFamily="66" charset="0"/>
                <a:cs typeface="Times New Roman" pitchFamily="18" charset="0"/>
              </a:rPr>
              <a:t>г.)</a:t>
            </a:r>
          </a:p>
          <a:p>
            <a:r>
              <a:rPr lang="en-US" sz="1600" i="1" dirty="0" err="1">
                <a:latin typeface="Comic Sans MS" pitchFamily="66" charset="0"/>
              </a:rPr>
              <a:t>Romanogobio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belingi</a:t>
            </a:r>
            <a:endParaRPr lang="ru-RU" sz="1600" dirty="0"/>
          </a:p>
        </p:txBody>
      </p:sp>
      <p:pic>
        <p:nvPicPr>
          <p:cNvPr id="7" name="Picture 4" descr="Щиповка зо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891334"/>
            <a:ext cx="5256213" cy="140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7351" name="TextBox 14"/>
          <p:cNvSpPr txBox="1">
            <a:spLocks noChangeArrowheads="1"/>
          </p:cNvSpPr>
          <p:nvPr/>
        </p:nvSpPr>
        <p:spPr bwMode="auto">
          <a:xfrm>
            <a:off x="251520" y="4437112"/>
            <a:ext cx="41036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Щиповка золотистая </a:t>
            </a:r>
            <a:r>
              <a:rPr lang="ru-RU" sz="1400" dirty="0" smtClean="0">
                <a:latin typeface="Comic Sans MS" pitchFamily="66" charset="0"/>
                <a:cs typeface="Times New Roman" pitchFamily="18" charset="0"/>
              </a:rPr>
              <a:t>(2008 </a:t>
            </a:r>
            <a:r>
              <a:rPr lang="ru-RU" sz="1400" dirty="0">
                <a:latin typeface="Comic Sans MS" pitchFamily="66" charset="0"/>
                <a:cs typeface="Times New Roman" pitchFamily="18" charset="0"/>
              </a:rPr>
              <a:t>г.)</a:t>
            </a:r>
          </a:p>
          <a:p>
            <a:r>
              <a:rPr lang="en-US" sz="1600" i="1" dirty="0" err="1">
                <a:latin typeface="Comic Sans MS" pitchFamily="66" charset="0"/>
              </a:rPr>
              <a:t>Sabanejewia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 smtClean="0">
                <a:latin typeface="Comic Sans MS" pitchFamily="66" charset="0"/>
              </a:rPr>
              <a:t>aurata</a:t>
            </a:r>
            <a:r>
              <a:rPr lang="en-US" sz="1600" dirty="0" smtClean="0"/>
              <a:t> 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57352" name="TextBox 8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>
                <a:solidFill>
                  <a:srgbClr val="FF0000"/>
                </a:solidFill>
                <a:latin typeface="Comic Sans MS" pitchFamily="66" charset="0"/>
              </a:rPr>
              <a:t>6</a:t>
            </a:r>
            <a:endParaRPr 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2564904"/>
          <a:ext cx="6624320" cy="3548384"/>
        </p:xfrm>
        <a:graphic>
          <a:graphicData uri="http://schemas.openxmlformats.org/drawingml/2006/table">
            <a:tbl>
              <a:tblPr/>
              <a:tblGrid>
                <a:gridCol w="3829685"/>
                <a:gridCol w="2794635"/>
              </a:tblGrid>
              <a:tr h="2873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Семейство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COREGONIDAE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- Сиговые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Coregonus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autumnalis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migratorius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омуль байкальский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Coregonus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muksun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муксун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Coregonus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peled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пелядь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сырок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00600" algn="l"/>
                        </a:tabLst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006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Семейство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CYPRINIDAE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 Карповые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Mylopharyngodon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piceus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амур черный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Семейство.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CATOSTOMIDAE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Чукучановые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Ictiobus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буффало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малоротый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Ictiobus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cyprinellus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буффало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большеротый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Ictiobus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niger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буффало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черный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8388" name="Прямоугольник 5"/>
          <p:cNvSpPr>
            <a:spLocks noChangeArrowheads="1"/>
          </p:cNvSpPr>
          <p:nvPr/>
        </p:nvSpPr>
        <p:spPr bwMode="auto">
          <a:xfrm>
            <a:off x="611560" y="1556792"/>
            <a:ext cx="6624637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Список 2 - Таксономический статус </a:t>
            </a:r>
            <a:r>
              <a:rPr lang="ru-RU" dirty="0" err="1">
                <a:latin typeface="Comic Sans MS" pitchFamily="66" charset="0"/>
              </a:rPr>
              <a:t>ненатурализовавшихся</a:t>
            </a:r>
            <a:r>
              <a:rPr lang="ru-RU" dirty="0">
                <a:latin typeface="Comic Sans MS" pitchFamily="66" charset="0"/>
              </a:rPr>
              <a:t> в водоемах Беларуси видов </a:t>
            </a:r>
            <a:endParaRPr lang="ru-RU" dirty="0" smtClean="0">
              <a:latin typeface="Comic Sans MS" pitchFamily="66" charset="0"/>
            </a:endParaRPr>
          </a:p>
          <a:p>
            <a:r>
              <a:rPr lang="ru-RU" dirty="0" err="1" smtClean="0">
                <a:latin typeface="Comic Sans MS" pitchFamily="66" charset="0"/>
              </a:rPr>
              <a:t>рыб-интродуцентов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8389" name="Прямоугольник 8"/>
          <p:cNvSpPr>
            <a:spLocks noChangeArrowheads="1"/>
          </p:cNvSpPr>
          <p:nvPr/>
        </p:nvSpPr>
        <p:spPr bwMode="auto">
          <a:xfrm>
            <a:off x="7308304" y="2850321"/>
            <a:ext cx="1440160" cy="9387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600" dirty="0">
                <a:latin typeface="Comic Sans MS" pitchFamily="66" charset="0"/>
              </a:rPr>
              <a:t>1964</a:t>
            </a:r>
          </a:p>
          <a:p>
            <a:pPr>
              <a:lnSpc>
                <a:spcPts val="2200"/>
              </a:lnSpc>
            </a:pPr>
            <a:r>
              <a:rPr lang="ru-RU" sz="1600" dirty="0">
                <a:latin typeface="Comic Sans MS" pitchFamily="66" charset="0"/>
              </a:rPr>
              <a:t>1981-1983</a:t>
            </a:r>
          </a:p>
          <a:p>
            <a:pPr>
              <a:lnSpc>
                <a:spcPts val="2200"/>
              </a:lnSpc>
            </a:pPr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1961-1973 </a:t>
            </a:r>
            <a:endParaRPr lang="ru-RU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8390" name="Прямоугольник 9"/>
          <p:cNvSpPr>
            <a:spLocks noChangeArrowheads="1"/>
          </p:cNvSpPr>
          <p:nvPr/>
        </p:nvSpPr>
        <p:spPr bwMode="auto">
          <a:xfrm>
            <a:off x="7309494" y="4365104"/>
            <a:ext cx="1150938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latin typeface="Comic Sans MS" pitchFamily="66" charset="0"/>
              </a:rPr>
              <a:t>1977</a:t>
            </a:r>
          </a:p>
        </p:txBody>
      </p:sp>
      <p:sp>
        <p:nvSpPr>
          <p:cNvPr id="58391" name="Прямоугольник 10"/>
          <p:cNvSpPr>
            <a:spLocks noChangeArrowheads="1"/>
          </p:cNvSpPr>
          <p:nvPr/>
        </p:nvSpPr>
        <p:spPr bwMode="auto">
          <a:xfrm>
            <a:off x="7308304" y="5201692"/>
            <a:ext cx="1223963" cy="9387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600" dirty="0">
                <a:latin typeface="Comic Sans MS" pitchFamily="66" charset="0"/>
              </a:rPr>
              <a:t>1985</a:t>
            </a:r>
          </a:p>
          <a:p>
            <a:pPr>
              <a:lnSpc>
                <a:spcPts val="2200"/>
              </a:lnSpc>
            </a:pPr>
            <a:r>
              <a:rPr lang="ru-RU" sz="1600" dirty="0">
                <a:latin typeface="Comic Sans MS" pitchFamily="66" charset="0"/>
              </a:rPr>
              <a:t>1985 </a:t>
            </a:r>
          </a:p>
          <a:p>
            <a:pPr>
              <a:lnSpc>
                <a:spcPts val="2200"/>
              </a:lnSpc>
            </a:pPr>
            <a:r>
              <a:rPr lang="ru-RU" sz="1600" dirty="0">
                <a:latin typeface="Comic Sans MS" pitchFamily="66" charset="0"/>
              </a:rPr>
              <a:t>1985</a:t>
            </a:r>
          </a:p>
        </p:txBody>
      </p:sp>
      <p:sp>
        <p:nvSpPr>
          <p:cNvPr id="58392" name="Прямоугольник 11"/>
          <p:cNvSpPr>
            <a:spLocks noChangeArrowheads="1"/>
          </p:cNvSpPr>
          <p:nvPr/>
        </p:nvSpPr>
        <p:spPr bwMode="auto">
          <a:xfrm>
            <a:off x="7308304" y="1988840"/>
            <a:ext cx="1150938" cy="63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200"/>
              </a:lnSpc>
            </a:pPr>
            <a:r>
              <a:rPr lang="ru-RU" sz="1600" dirty="0">
                <a:latin typeface="Comic Sans MS" pitchFamily="66" charset="0"/>
              </a:rPr>
              <a:t>Годы вселения</a:t>
            </a:r>
          </a:p>
        </p:txBody>
      </p:sp>
      <p:sp>
        <p:nvSpPr>
          <p:cNvPr id="58393" name="TextBox 12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>
                <a:solidFill>
                  <a:srgbClr val="FF0000"/>
                </a:solidFill>
                <a:latin typeface="Comic Sans MS" pitchFamily="66" charset="0"/>
              </a:rPr>
              <a:t>7</a:t>
            </a:r>
            <a:endParaRPr 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Прямоугольник 3"/>
          <p:cNvSpPr>
            <a:spLocks noChangeArrowheads="1"/>
          </p:cNvSpPr>
          <p:nvPr/>
        </p:nvSpPr>
        <p:spPr bwMode="auto">
          <a:xfrm>
            <a:off x="6840538" y="6216650"/>
            <a:ext cx="23034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Бычок-песочник</a:t>
            </a:r>
          </a:p>
          <a:p>
            <a:r>
              <a:rPr lang="en-US" sz="1600" i="1" dirty="0" err="1">
                <a:latin typeface="Comic Sans MS" pitchFamily="66" charset="0"/>
              </a:rPr>
              <a:t>Neogobius fluviatilis </a:t>
            </a:r>
            <a:endParaRPr lang="ru-RU" sz="1600" i="1" dirty="0" err="1">
              <a:latin typeface="Comic Sans MS" pitchFamily="66" charset="0"/>
            </a:endParaRPr>
          </a:p>
        </p:txBody>
      </p:sp>
      <p:sp>
        <p:nvSpPr>
          <p:cNvPr id="59394" name="Прямоугольник 4"/>
          <p:cNvSpPr>
            <a:spLocks noChangeArrowheads="1"/>
          </p:cNvSpPr>
          <p:nvPr/>
        </p:nvSpPr>
        <p:spPr bwMode="auto">
          <a:xfrm>
            <a:off x="4284663" y="3213100"/>
            <a:ext cx="3160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Серебряный карась</a:t>
            </a:r>
          </a:p>
          <a:p>
            <a:r>
              <a:rPr lang="en-US" sz="1600" i="1" dirty="0" err="1">
                <a:latin typeface="Comic Sans MS" pitchFamily="66" charset="0"/>
              </a:rPr>
              <a:t>Carassius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auratus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gibelio</a:t>
            </a:r>
            <a:r>
              <a:rPr lang="en-US" sz="1600" i="1" dirty="0">
                <a:latin typeface="Comic Sans MS" pitchFamily="66" charset="0"/>
              </a:rPr>
              <a:t> </a:t>
            </a:r>
            <a:endParaRPr lang="ru-RU" sz="1600" i="1" dirty="0">
              <a:latin typeface="Comic Sans MS" pitchFamily="66" charset="0"/>
            </a:endParaRPr>
          </a:p>
        </p:txBody>
      </p:sp>
      <p:sp>
        <p:nvSpPr>
          <p:cNvPr id="59395" name="Прямоугольник 5"/>
          <p:cNvSpPr>
            <a:spLocks noChangeArrowheads="1"/>
          </p:cNvSpPr>
          <p:nvPr/>
        </p:nvSpPr>
        <p:spPr bwMode="auto">
          <a:xfrm>
            <a:off x="539750" y="3573463"/>
            <a:ext cx="27876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Американский </a:t>
            </a:r>
            <a:r>
              <a:rPr lang="ru-RU" dirty="0" err="1">
                <a:latin typeface="Comic Sans MS" pitchFamily="66" charset="0"/>
              </a:rPr>
              <a:t>сомик</a:t>
            </a:r>
            <a:r>
              <a:rPr lang="ru-RU" dirty="0">
                <a:latin typeface="Comic Sans MS" pitchFamily="66" charset="0"/>
              </a:rPr>
              <a:t> </a:t>
            </a:r>
          </a:p>
          <a:p>
            <a:r>
              <a:rPr lang="en-US" sz="1600" i="1" dirty="0" err="1">
                <a:latin typeface="Comic Sans MS" pitchFamily="66" charset="0"/>
              </a:rPr>
              <a:t>Ameiurus</a:t>
            </a:r>
            <a:r>
              <a:rPr lang="en-US" sz="1600" i="1" dirty="0">
                <a:latin typeface="Comic Sans MS" pitchFamily="66" charset="0"/>
              </a:rPr>
              <a:t> </a:t>
            </a:r>
            <a:r>
              <a:rPr lang="en-US" sz="1600" i="1" dirty="0" err="1">
                <a:latin typeface="Comic Sans MS" pitchFamily="66" charset="0"/>
              </a:rPr>
              <a:t>nebulosus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59396" name="Прямоугольник 9"/>
          <p:cNvSpPr>
            <a:spLocks noChangeArrowheads="1"/>
          </p:cNvSpPr>
          <p:nvPr/>
        </p:nvSpPr>
        <p:spPr bwMode="auto">
          <a:xfrm>
            <a:off x="107950" y="404813"/>
            <a:ext cx="855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omic Sans MS" pitchFamily="66" charset="0"/>
              </a:rPr>
              <a:t>По Жукову П.И. из 49 видов рыб, отмечаемых в водоемах Беларуси в 1965 г., 5 видов рыб были новыми для страны</a:t>
            </a:r>
          </a:p>
          <a:p>
            <a:r>
              <a:rPr lang="ru-RU" sz="2000">
                <a:latin typeface="Comic Sans MS" pitchFamily="66" charset="0"/>
              </a:rPr>
              <a:t>(появились после 1900 г.)</a:t>
            </a:r>
          </a:p>
        </p:txBody>
      </p:sp>
      <p:pic>
        <p:nvPicPr>
          <p:cNvPr id="12" name="Picture 6" descr="E:\Свое\Свое\Opredelit\картинки\Сомы\амер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73238"/>
            <a:ext cx="3929062" cy="160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9" name="Рисунок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8688" y="2154238"/>
            <a:ext cx="1565275" cy="391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E:\Свое\Свое\Opredelit\картинки\Карповые\Carassius_gibelio_2008_G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0375" y="1130300"/>
            <a:ext cx="3384550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81" name="Picture 2" descr="Картинки по запросу пелядь карти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3860800"/>
            <a:ext cx="38100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401" name="Прямоугольник 15"/>
          <p:cNvSpPr>
            <a:spLocks noChangeArrowheads="1"/>
          </p:cNvSpPr>
          <p:nvPr/>
        </p:nvSpPr>
        <p:spPr bwMode="auto">
          <a:xfrm>
            <a:off x="3924300" y="5876925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Пелядь </a:t>
            </a:r>
            <a:r>
              <a:rPr lang="en-US" sz="1600" i="1" dirty="0" err="1">
                <a:latin typeface="Comic Sans MS" pitchFamily="66" charset="0"/>
              </a:rPr>
              <a:t>Coregonus peled</a:t>
            </a:r>
            <a:r>
              <a:rPr lang="ru-RU" sz="1600" i="1" dirty="0" err="1">
                <a:latin typeface="Comic Sans MS" pitchFamily="66" charset="0"/>
              </a:rPr>
              <a:t> </a:t>
            </a:r>
          </a:p>
        </p:txBody>
      </p:sp>
      <p:pic>
        <p:nvPicPr>
          <p:cNvPr id="54283" name="Picture 4" descr="Картинки по запросу радужная форель картин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575" y="5275263"/>
            <a:ext cx="3505200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403" name="Прямоугольник 17"/>
          <p:cNvSpPr>
            <a:spLocks noChangeArrowheads="1"/>
          </p:cNvSpPr>
          <p:nvPr/>
        </p:nvSpPr>
        <p:spPr bwMode="auto">
          <a:xfrm>
            <a:off x="179388" y="4652963"/>
            <a:ext cx="22828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omic Sans MS" pitchFamily="66" charset="0"/>
              </a:rPr>
              <a:t>Радужная форель</a:t>
            </a:r>
          </a:p>
          <a:p>
            <a:r>
              <a:rPr lang="en-US" sz="1600" i="1" dirty="0" err="1">
                <a:latin typeface="Comic Sans MS" pitchFamily="66" charset="0"/>
              </a:rPr>
              <a:t>Parasalmo mykiss </a:t>
            </a:r>
            <a:endParaRPr lang="ru-RU" sz="1600" i="1" dirty="0" err="1">
              <a:latin typeface="Comic Sans MS" pitchFamily="66" charset="0"/>
            </a:endParaRPr>
          </a:p>
        </p:txBody>
      </p:sp>
      <p:sp>
        <p:nvSpPr>
          <p:cNvPr id="59404" name="Прямоугольник 3"/>
          <p:cNvSpPr>
            <a:spLocks noChangeArrowheads="1"/>
          </p:cNvSpPr>
          <p:nvPr/>
        </p:nvSpPr>
        <p:spPr bwMode="auto">
          <a:xfrm>
            <a:off x="5292725" y="5516563"/>
            <a:ext cx="172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omic Sans MS" pitchFamily="66" charset="0"/>
              </a:rPr>
              <a:t>С 1961 по 1973 гг.</a:t>
            </a:r>
          </a:p>
        </p:txBody>
      </p:sp>
      <p:sp>
        <p:nvSpPr>
          <p:cNvPr id="59405" name="TextBox 14"/>
          <p:cNvSpPr txBox="1">
            <a:spLocks noChangeArrowheads="1"/>
          </p:cNvSpPr>
          <p:nvPr/>
        </p:nvSpPr>
        <p:spPr bwMode="auto">
          <a:xfrm>
            <a:off x="7812088" y="188913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Comic Sans MS" pitchFamily="66" charset="0"/>
              </a:rPr>
              <a:t>Слайд 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94"/>
          <p:cNvSpPr>
            <a:spLocks noChangeArrowheads="1"/>
          </p:cNvSpPr>
          <p:nvPr/>
        </p:nvSpPr>
        <p:spPr bwMode="auto">
          <a:xfrm>
            <a:off x="0" y="4298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60418" name="Rectangle 95"/>
          <p:cNvSpPr>
            <a:spLocks noChangeArrowheads="1"/>
          </p:cNvSpPr>
          <p:nvPr/>
        </p:nvSpPr>
        <p:spPr bwMode="auto">
          <a:xfrm>
            <a:off x="0" y="6988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2400">
              <a:latin typeface="Times New Roman" pitchFamily="18" charset="0"/>
            </a:endParaRPr>
          </a:p>
        </p:txBody>
      </p:sp>
      <p:pic>
        <p:nvPicPr>
          <p:cNvPr id="60419" name="Picture 196" descr="сазан_ареал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341438"/>
            <a:ext cx="6237287" cy="5183187"/>
          </a:xfrm>
          <a:ln w="38100">
            <a:solidFill>
              <a:srgbClr val="800000"/>
            </a:solidFill>
          </a:ln>
        </p:spPr>
      </p:pic>
      <p:sp>
        <p:nvSpPr>
          <p:cNvPr id="60420" name="Text Box 201"/>
          <p:cNvSpPr txBox="1">
            <a:spLocks noChangeArrowheads="1"/>
          </p:cNvSpPr>
          <p:nvPr/>
        </p:nvSpPr>
        <p:spPr bwMode="auto">
          <a:xfrm>
            <a:off x="6588125" y="5661025"/>
            <a:ext cx="2160588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Comic Sans MS" pitchFamily="66" charset="0"/>
              </a:rPr>
              <a:t>Рисунок</a:t>
            </a:r>
            <a:r>
              <a:rPr lang="ru-RU" sz="1600" dirty="0">
                <a:latin typeface="Comic Sans MS" pitchFamily="66" charset="0"/>
              </a:rPr>
              <a:t> - </a:t>
            </a:r>
            <a:r>
              <a:rPr lang="ru-RU" dirty="0">
                <a:latin typeface="Comic Sans MS" pitchFamily="66" charset="0"/>
              </a:rPr>
              <a:t>Область распространения сазана</a:t>
            </a:r>
          </a:p>
        </p:txBody>
      </p:sp>
      <p:sp>
        <p:nvSpPr>
          <p:cNvPr id="60421" name="Text Box 202"/>
          <p:cNvSpPr txBox="1">
            <a:spLocks noChangeArrowheads="1"/>
          </p:cNvSpPr>
          <p:nvPr/>
        </p:nvSpPr>
        <p:spPr bwMode="auto">
          <a:xfrm>
            <a:off x="3563888" y="260648"/>
            <a:ext cx="53292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Таблица</a:t>
            </a:r>
            <a:r>
              <a:rPr lang="ru-RU" sz="1600" dirty="0"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1 </a:t>
            </a:r>
            <a:r>
              <a:rPr lang="ru-RU" sz="1600" dirty="0">
                <a:latin typeface="Comic Sans MS" pitchFamily="66" charset="0"/>
              </a:rPr>
              <a:t>- </a:t>
            </a:r>
            <a:r>
              <a:rPr lang="ru-RU" dirty="0">
                <a:latin typeface="Comic Sans MS" pitchFamily="66" charset="0"/>
              </a:rPr>
              <a:t>Места находок  ископаемых </a:t>
            </a:r>
            <a:endParaRPr lang="en-US" dirty="0">
              <a:latin typeface="Comic Sans MS" pitchFamily="66" charset="0"/>
            </a:endParaRPr>
          </a:p>
          <a:p>
            <a:r>
              <a:rPr lang="ru-RU" dirty="0">
                <a:latin typeface="Comic Sans MS" pitchFamily="66" charset="0"/>
              </a:rPr>
              <a:t>остатков сазана в бассейне р. Днепр </a:t>
            </a:r>
          </a:p>
        </p:txBody>
      </p:sp>
      <p:sp>
        <p:nvSpPr>
          <p:cNvPr id="60422" name="Text Box 204"/>
          <p:cNvSpPr txBox="1">
            <a:spLocks noChangeArrowheads="1"/>
          </p:cNvSpPr>
          <p:nvPr/>
        </p:nvSpPr>
        <p:spPr bwMode="auto">
          <a:xfrm>
            <a:off x="7885113" y="0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chemeClr val="bg2"/>
                </a:solidFill>
                <a:latin typeface="Comic Sans MS" pitchFamily="66" charset="0"/>
              </a:rPr>
              <a:t>слайд </a:t>
            </a:r>
            <a:r>
              <a:rPr lang="ru-RU" sz="2400">
                <a:solidFill>
                  <a:schemeClr val="bg2"/>
                </a:solidFill>
                <a:latin typeface="Comic Sans MS" pitchFamily="66" charset="0"/>
              </a:rPr>
              <a:t>33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367088" y="908050"/>
          <a:ext cx="5776912" cy="1428750"/>
        </p:xfrm>
        <a:graphic>
          <a:graphicData uri="http://schemas.openxmlformats.org/drawingml/2006/table">
            <a:tbl>
              <a:tblPr/>
              <a:tblGrid>
                <a:gridCol w="1949450"/>
                <a:gridCol w="2033587"/>
                <a:gridCol w="1793875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Река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Датировка памятника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Автор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р. Днепр (Украина)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IV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III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д.н.э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Г.И. Шпет,  1949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р. Десна (Украина)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в.д.н.э.-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IX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в.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В.Д. Лебедев, 1960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р. Ворксла (Украина)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VIII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XIII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В.Д. Лебедев, 1960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р. Сулла (Украина)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XII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в.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Е.С. Сергеев,  1965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04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5888"/>
            <a:ext cx="2376487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0" name="Прямоугольник 7"/>
          <p:cNvSpPr>
            <a:spLocks noChangeArrowheads="1"/>
          </p:cNvSpPr>
          <p:nvPr/>
        </p:nvSpPr>
        <p:spPr bwMode="auto">
          <a:xfrm>
            <a:off x="6588125" y="2997200"/>
            <a:ext cx="2520950" cy="184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Comic Sans MS" pitchFamily="66" charset="0"/>
              </a:rPr>
              <a:t>Можно предположить, что в Беларуси, как и в России [</a:t>
            </a:r>
            <a:r>
              <a:rPr lang="ru-RU" sz="1400" dirty="0">
                <a:latin typeface="Comic Sans MS" pitchFamily="66" charset="0"/>
              </a:rPr>
              <a:t>Вешняков, 1894</a:t>
            </a:r>
            <a:r>
              <a:rPr lang="ru-RU" sz="1600" dirty="0">
                <a:latin typeface="Comic Sans MS" pitchFamily="66" charset="0"/>
              </a:rPr>
              <a:t>], сазан стал важным объектом прудового рыбоводства уже в </a:t>
            </a:r>
            <a:r>
              <a:rPr lang="en-US" sz="1600" dirty="0">
                <a:latin typeface="Comic Sans MS" pitchFamily="66" charset="0"/>
              </a:rPr>
              <a:t>XVII</a:t>
            </a:r>
            <a:r>
              <a:rPr lang="ru-RU" sz="1600" dirty="0">
                <a:latin typeface="Comic Sans MS" pitchFamily="66" charset="0"/>
              </a:rPr>
              <a:t> в</a:t>
            </a:r>
            <a:r>
              <a:rPr lang="ru-RU" dirty="0">
                <a:latin typeface="Franklin Gothic Book"/>
              </a:rPr>
              <a:t>.</a:t>
            </a:r>
            <a:r>
              <a:rPr lang="ru-RU" b="1" dirty="0">
                <a:latin typeface="Franklin Gothic Book"/>
              </a:rPr>
              <a:t> </a:t>
            </a:r>
            <a:endParaRPr lang="ru-RU" dirty="0">
              <a:latin typeface="Franklin Gothic Book"/>
            </a:endParaRPr>
          </a:p>
        </p:txBody>
      </p:sp>
      <p:sp>
        <p:nvSpPr>
          <p:cNvPr id="60451" name="TextBox 11"/>
          <p:cNvSpPr txBox="1">
            <a:spLocks noChangeArrowheads="1"/>
          </p:cNvSpPr>
          <p:nvPr/>
        </p:nvSpPr>
        <p:spPr bwMode="auto">
          <a:xfrm>
            <a:off x="7885113" y="115888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Comic Sans MS" pitchFamily="66" charset="0"/>
              </a:rPr>
              <a:t>Слайд </a:t>
            </a:r>
            <a:r>
              <a:rPr lang="en-US" sz="1400">
                <a:solidFill>
                  <a:srgbClr val="FF0000"/>
                </a:solidFill>
                <a:latin typeface="Comic Sans MS" pitchFamily="66" charset="0"/>
              </a:rPr>
              <a:t>9</a:t>
            </a:r>
            <a:endParaRPr lang="ru-RU" sz="140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5124</TotalTime>
  <Words>2773</Words>
  <Application>Microsoft Office PowerPoint</Application>
  <PresentationFormat>Экран (4:3)</PresentationFormat>
  <Paragraphs>1160</Paragraphs>
  <Slides>31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Воздушный поток</vt:lpstr>
      <vt:lpstr>HDOfficeLightV0</vt:lpstr>
      <vt:lpstr>1_HDOfficeLightV0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RePack by SPecialiST</cp:lastModifiedBy>
  <cp:revision>362</cp:revision>
  <dcterms:created xsi:type="dcterms:W3CDTF">2017-02-27T06:11:49Z</dcterms:created>
  <dcterms:modified xsi:type="dcterms:W3CDTF">2019-12-11T08:34:48Z</dcterms:modified>
</cp:coreProperties>
</file>