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26.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s/slide451.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slides/slide366.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slides/slide391.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467.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s/slide423.xml" ContentType="application/vnd.openxmlformats-officedocument.presentationml.slide+xml"/>
  <Override PartName="/ppt/slides/slide470.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slides/slide385.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39.xml" ContentType="application/vnd.openxmlformats-officedocument.presentationml.slide+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slides/slide464.xml" ContentType="application/vnd.openxmlformats-officedocument.presentationml.slide+xml"/>
  <Override PartName="/ppt/notesSlides/notesSlide98.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s/slide379.xml" ContentType="application/vnd.openxmlformats-officedocument.presentationml.slide+xml"/>
  <Override PartName="/ppt/notesSlides/notesSlide110.xml" ContentType="application/vnd.openxmlformats-officedocument.presentationml.notesSlide+xml"/>
  <Override PartName="/ppt/slides/slide41.xml" ContentType="application/vnd.openxmlformats-officedocument.presentationml.slide+xml"/>
  <Override PartName="/ppt/slides/slide357.xml" ContentType="application/vnd.openxmlformats-officedocument.presentationml.slide+xml"/>
  <Override PartName="/ppt/slides/slide420.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335.xml" ContentType="application/vnd.openxmlformats-officedocument.presentationml.slide+xml"/>
  <Override PartName="/ppt/slides/slide382.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458.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s/slide436.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s/slide414.xml" ContentType="application/vnd.openxmlformats-officedocument.presentationml.slide+xml"/>
  <Override PartName="/ppt/slides/slide461.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307.xml" ContentType="application/vnd.openxmlformats-officedocument.presentationml.slide+xml"/>
  <Override PartName="/ppt/slides/slide354.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55.xml" ContentType="application/vnd.openxmlformats-officedocument.presentationml.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s/slide433.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326.xml" ContentType="application/vnd.openxmlformats-officedocument.presentationml.slide+xml"/>
  <Override PartName="/ppt/slides/slide373.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slides/slide44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27.xml" ContentType="application/vnd.openxmlformats-officedocument.presentationml.slide+xml"/>
  <Override PartName="/ppt/slides/slide463.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slides/slide452.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78.xml" ContentType="application/vnd.openxmlformats-officedocument.presentationml.slide+xml"/>
  <Override PartName="/ppt/slides/slide389.xml" ContentType="application/vnd.openxmlformats-officedocument.presentationml.slide+xml"/>
  <Override PartName="/ppt/slides/slide44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367.xml" ContentType="application/vnd.openxmlformats-officedocument.presentationml.slide+xml"/>
  <Override PartName="/ppt/slides/slide43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370.xml" ContentType="application/vnd.openxmlformats-officedocument.presentationml.slide+xml"/>
  <Override PartName="/ppt/slides/slide381.xml" ContentType="application/vnd.openxmlformats-officedocument.presentationml.slide+xml"/>
  <Override PartName="/ppt/slides/slide468.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slides/slide446.xml" ContentType="application/vnd.openxmlformats-officedocument.presentationml.slide+xml"/>
  <Override PartName="/ppt/slides/slide45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s/slide43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424.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s/slide397.xml" ContentType="application/vnd.openxmlformats-officedocument.presentationml.slide+xml"/>
  <Override PartName="/ppt/slides/slide402.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notesSlides/notesSlide108.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418.xml" ContentType="application/vnd.openxmlformats-officedocument.presentationml.slide+xml"/>
  <Override PartName="/ppt/slides/slide429.xml" ContentType="application/vnd.openxmlformats-officedocument.presentationml.slide+xml"/>
  <Override PartName="/ppt/slides/slide465.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s/slide44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s/slide369.xml" ContentType="application/vnd.openxmlformats-officedocument.presentationml.slide+xml"/>
  <Override PartName="/ppt/slides/slide421.xml" ContentType="application/vnd.openxmlformats-officedocument.presentationml.slide+xml"/>
  <Override PartName="/ppt/slides/slide432.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slides/slide410.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372.xml" ContentType="application/vnd.openxmlformats-officedocument.presentationml.slide+xml"/>
  <Override PartName="/ppt/slides/slide383.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48.xml" ContentType="application/vnd.openxmlformats-officedocument.presentationml.slide+xml"/>
  <Override PartName="/ppt/slides/slide459.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437.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462.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s/slide434.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469.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slides/slide343.xml" ContentType="application/vnd.openxmlformats-officedocument.presentationml.slide+xml"/>
  <Override PartName="/ppt/slides/slide390.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2"/>
  </p:notesMasterIdLst>
  <p:sldIdLst>
    <p:sldId id="742" r:id="rId2"/>
    <p:sldId id="259" r:id="rId3"/>
    <p:sldId id="258" r:id="rId4"/>
    <p:sldId id="260" r:id="rId5"/>
    <p:sldId id="261" r:id="rId6"/>
    <p:sldId id="262" r:id="rId7"/>
    <p:sldId id="263" r:id="rId8"/>
    <p:sldId id="268" r:id="rId9"/>
    <p:sldId id="264" r:id="rId10"/>
    <p:sldId id="265" r:id="rId11"/>
    <p:sldId id="266"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267" r:id="rId92"/>
    <p:sldId id="349" r:id="rId93"/>
    <p:sldId id="384" r:id="rId94"/>
    <p:sldId id="348" r:id="rId95"/>
    <p:sldId id="350" r:id="rId96"/>
    <p:sldId id="351" r:id="rId97"/>
    <p:sldId id="352" r:id="rId98"/>
    <p:sldId id="353" r:id="rId99"/>
    <p:sldId id="356" r:id="rId100"/>
    <p:sldId id="357" r:id="rId101"/>
    <p:sldId id="358" r:id="rId102"/>
    <p:sldId id="359" r:id="rId103"/>
    <p:sldId id="360" r:id="rId104"/>
    <p:sldId id="361" r:id="rId105"/>
    <p:sldId id="354" r:id="rId106"/>
    <p:sldId id="355" r:id="rId107"/>
    <p:sldId id="362" r:id="rId108"/>
    <p:sldId id="363" r:id="rId109"/>
    <p:sldId id="364" r:id="rId110"/>
    <p:sldId id="365" r:id="rId111"/>
    <p:sldId id="366" r:id="rId112"/>
    <p:sldId id="367" r:id="rId113"/>
    <p:sldId id="368" r:id="rId114"/>
    <p:sldId id="369" r:id="rId115"/>
    <p:sldId id="370" r:id="rId116"/>
    <p:sldId id="373" r:id="rId117"/>
    <p:sldId id="374" r:id="rId118"/>
    <p:sldId id="371" r:id="rId119"/>
    <p:sldId id="372" r:id="rId120"/>
    <p:sldId id="375" r:id="rId121"/>
    <p:sldId id="376" r:id="rId122"/>
    <p:sldId id="377" r:id="rId123"/>
    <p:sldId id="378" r:id="rId124"/>
    <p:sldId id="379" r:id="rId125"/>
    <p:sldId id="380" r:id="rId126"/>
    <p:sldId id="381" r:id="rId127"/>
    <p:sldId id="382" r:id="rId128"/>
    <p:sldId id="383"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6" r:id="rId145"/>
    <p:sldId id="407" r:id="rId146"/>
    <p:sldId id="408" r:id="rId147"/>
    <p:sldId id="401" r:id="rId148"/>
    <p:sldId id="402" r:id="rId149"/>
    <p:sldId id="403" r:id="rId150"/>
    <p:sldId id="404" r:id="rId151"/>
    <p:sldId id="405" r:id="rId152"/>
    <p:sldId id="409" r:id="rId153"/>
    <p:sldId id="410" r:id="rId154"/>
    <p:sldId id="411" r:id="rId155"/>
    <p:sldId id="412" r:id="rId156"/>
    <p:sldId id="413" r:id="rId157"/>
    <p:sldId id="414" r:id="rId158"/>
    <p:sldId id="415" r:id="rId159"/>
    <p:sldId id="416" r:id="rId160"/>
    <p:sldId id="417" r:id="rId161"/>
    <p:sldId id="418" r:id="rId162"/>
    <p:sldId id="419" r:id="rId163"/>
    <p:sldId id="420" r:id="rId164"/>
    <p:sldId id="421" r:id="rId165"/>
    <p:sldId id="422" r:id="rId166"/>
    <p:sldId id="423" r:id="rId167"/>
    <p:sldId id="424" r:id="rId168"/>
    <p:sldId id="425" r:id="rId169"/>
    <p:sldId id="426" r:id="rId170"/>
    <p:sldId id="427" r:id="rId171"/>
    <p:sldId id="428" r:id="rId172"/>
    <p:sldId id="429" r:id="rId173"/>
    <p:sldId id="430" r:id="rId174"/>
    <p:sldId id="431" r:id="rId175"/>
    <p:sldId id="432" r:id="rId176"/>
    <p:sldId id="433" r:id="rId177"/>
    <p:sldId id="434" r:id="rId178"/>
    <p:sldId id="435" r:id="rId179"/>
    <p:sldId id="436" r:id="rId180"/>
    <p:sldId id="437" r:id="rId181"/>
    <p:sldId id="438" r:id="rId182"/>
    <p:sldId id="440" r:id="rId183"/>
    <p:sldId id="441" r:id="rId184"/>
    <p:sldId id="442" r:id="rId185"/>
    <p:sldId id="443" r:id="rId186"/>
    <p:sldId id="444" r:id="rId187"/>
    <p:sldId id="445" r:id="rId188"/>
    <p:sldId id="446" r:id="rId189"/>
    <p:sldId id="447" r:id="rId190"/>
    <p:sldId id="448" r:id="rId191"/>
    <p:sldId id="449" r:id="rId192"/>
    <p:sldId id="450" r:id="rId193"/>
    <p:sldId id="451" r:id="rId194"/>
    <p:sldId id="452" r:id="rId195"/>
    <p:sldId id="453" r:id="rId196"/>
    <p:sldId id="454" r:id="rId197"/>
    <p:sldId id="455" r:id="rId198"/>
    <p:sldId id="456" r:id="rId199"/>
    <p:sldId id="457" r:id="rId200"/>
    <p:sldId id="458" r:id="rId201"/>
    <p:sldId id="459" r:id="rId202"/>
    <p:sldId id="460" r:id="rId203"/>
    <p:sldId id="461" r:id="rId204"/>
    <p:sldId id="462" r:id="rId205"/>
    <p:sldId id="463" r:id="rId206"/>
    <p:sldId id="464" r:id="rId207"/>
    <p:sldId id="465" r:id="rId208"/>
    <p:sldId id="466" r:id="rId209"/>
    <p:sldId id="467" r:id="rId210"/>
    <p:sldId id="468" r:id="rId211"/>
    <p:sldId id="469" r:id="rId212"/>
    <p:sldId id="470" r:id="rId213"/>
    <p:sldId id="471" r:id="rId214"/>
    <p:sldId id="472" r:id="rId215"/>
    <p:sldId id="473" r:id="rId216"/>
    <p:sldId id="474" r:id="rId217"/>
    <p:sldId id="475" r:id="rId218"/>
    <p:sldId id="476" r:id="rId219"/>
    <p:sldId id="477" r:id="rId220"/>
    <p:sldId id="478" r:id="rId221"/>
    <p:sldId id="479" r:id="rId222"/>
    <p:sldId id="480" r:id="rId223"/>
    <p:sldId id="481" r:id="rId224"/>
    <p:sldId id="482" r:id="rId225"/>
    <p:sldId id="483" r:id="rId226"/>
    <p:sldId id="484" r:id="rId227"/>
    <p:sldId id="485" r:id="rId228"/>
    <p:sldId id="486" r:id="rId229"/>
    <p:sldId id="487" r:id="rId230"/>
    <p:sldId id="488" r:id="rId231"/>
    <p:sldId id="489" r:id="rId232"/>
    <p:sldId id="490" r:id="rId233"/>
    <p:sldId id="491" r:id="rId234"/>
    <p:sldId id="492" r:id="rId235"/>
    <p:sldId id="493" r:id="rId236"/>
    <p:sldId id="494" r:id="rId237"/>
    <p:sldId id="495" r:id="rId238"/>
    <p:sldId id="496" r:id="rId239"/>
    <p:sldId id="497" r:id="rId240"/>
    <p:sldId id="498" r:id="rId241"/>
    <p:sldId id="499" r:id="rId242"/>
    <p:sldId id="500" r:id="rId243"/>
    <p:sldId id="501" r:id="rId244"/>
    <p:sldId id="502" r:id="rId245"/>
    <p:sldId id="503" r:id="rId246"/>
    <p:sldId id="504" r:id="rId247"/>
    <p:sldId id="505" r:id="rId248"/>
    <p:sldId id="506" r:id="rId249"/>
    <p:sldId id="507" r:id="rId250"/>
    <p:sldId id="508" r:id="rId251"/>
    <p:sldId id="509" r:id="rId252"/>
    <p:sldId id="510" r:id="rId253"/>
    <p:sldId id="511" r:id="rId254"/>
    <p:sldId id="512" r:id="rId255"/>
    <p:sldId id="513" r:id="rId256"/>
    <p:sldId id="514" r:id="rId257"/>
    <p:sldId id="515" r:id="rId258"/>
    <p:sldId id="516" r:id="rId259"/>
    <p:sldId id="517" r:id="rId260"/>
    <p:sldId id="518" r:id="rId261"/>
    <p:sldId id="519" r:id="rId262"/>
    <p:sldId id="520" r:id="rId263"/>
    <p:sldId id="521" r:id="rId264"/>
    <p:sldId id="522" r:id="rId265"/>
    <p:sldId id="523" r:id="rId266"/>
    <p:sldId id="524" r:id="rId267"/>
    <p:sldId id="525" r:id="rId268"/>
    <p:sldId id="526" r:id="rId269"/>
    <p:sldId id="527" r:id="rId270"/>
    <p:sldId id="528" r:id="rId271"/>
    <p:sldId id="529" r:id="rId272"/>
    <p:sldId id="530" r:id="rId273"/>
    <p:sldId id="531" r:id="rId274"/>
    <p:sldId id="532" r:id="rId275"/>
    <p:sldId id="533" r:id="rId276"/>
    <p:sldId id="534" r:id="rId277"/>
    <p:sldId id="535" r:id="rId278"/>
    <p:sldId id="536" r:id="rId279"/>
    <p:sldId id="537" r:id="rId280"/>
    <p:sldId id="538" r:id="rId281"/>
    <p:sldId id="539" r:id="rId282"/>
    <p:sldId id="540" r:id="rId283"/>
    <p:sldId id="541" r:id="rId284"/>
    <p:sldId id="542" r:id="rId285"/>
    <p:sldId id="543" r:id="rId286"/>
    <p:sldId id="544" r:id="rId287"/>
    <p:sldId id="545" r:id="rId288"/>
    <p:sldId id="546" r:id="rId289"/>
    <p:sldId id="547" r:id="rId290"/>
    <p:sldId id="548" r:id="rId291"/>
    <p:sldId id="549" r:id="rId292"/>
    <p:sldId id="550" r:id="rId293"/>
    <p:sldId id="551" r:id="rId294"/>
    <p:sldId id="552" r:id="rId295"/>
    <p:sldId id="553" r:id="rId296"/>
    <p:sldId id="554" r:id="rId297"/>
    <p:sldId id="555" r:id="rId298"/>
    <p:sldId id="556" r:id="rId299"/>
    <p:sldId id="557" r:id="rId300"/>
    <p:sldId id="558" r:id="rId301"/>
    <p:sldId id="559" r:id="rId302"/>
    <p:sldId id="560" r:id="rId303"/>
    <p:sldId id="561" r:id="rId304"/>
    <p:sldId id="562" r:id="rId305"/>
    <p:sldId id="563" r:id="rId306"/>
    <p:sldId id="564" r:id="rId307"/>
    <p:sldId id="565" r:id="rId308"/>
    <p:sldId id="566" r:id="rId309"/>
    <p:sldId id="567" r:id="rId310"/>
    <p:sldId id="568" r:id="rId311"/>
    <p:sldId id="569" r:id="rId312"/>
    <p:sldId id="570" r:id="rId313"/>
    <p:sldId id="571" r:id="rId314"/>
    <p:sldId id="572" r:id="rId315"/>
    <p:sldId id="573" r:id="rId316"/>
    <p:sldId id="574" r:id="rId317"/>
    <p:sldId id="575" r:id="rId318"/>
    <p:sldId id="576" r:id="rId319"/>
    <p:sldId id="577" r:id="rId320"/>
    <p:sldId id="578" r:id="rId321"/>
    <p:sldId id="701" r:id="rId322"/>
    <p:sldId id="579" r:id="rId323"/>
    <p:sldId id="580" r:id="rId324"/>
    <p:sldId id="581" r:id="rId325"/>
    <p:sldId id="582" r:id="rId326"/>
    <p:sldId id="583" r:id="rId327"/>
    <p:sldId id="584" r:id="rId328"/>
    <p:sldId id="585" r:id="rId329"/>
    <p:sldId id="586" r:id="rId330"/>
    <p:sldId id="587" r:id="rId331"/>
    <p:sldId id="588" r:id="rId332"/>
    <p:sldId id="589" r:id="rId333"/>
    <p:sldId id="590" r:id="rId334"/>
    <p:sldId id="591" r:id="rId335"/>
    <p:sldId id="592" r:id="rId336"/>
    <p:sldId id="593" r:id="rId337"/>
    <p:sldId id="594" r:id="rId338"/>
    <p:sldId id="595" r:id="rId339"/>
    <p:sldId id="596" r:id="rId340"/>
    <p:sldId id="597" r:id="rId341"/>
    <p:sldId id="598" r:id="rId342"/>
    <p:sldId id="599" r:id="rId343"/>
    <p:sldId id="600" r:id="rId344"/>
    <p:sldId id="601" r:id="rId345"/>
    <p:sldId id="602" r:id="rId346"/>
    <p:sldId id="603" r:id="rId347"/>
    <p:sldId id="604" r:id="rId348"/>
    <p:sldId id="702" r:id="rId349"/>
    <p:sldId id="605" r:id="rId350"/>
    <p:sldId id="606" r:id="rId351"/>
    <p:sldId id="607" r:id="rId352"/>
    <p:sldId id="608" r:id="rId353"/>
    <p:sldId id="609" r:id="rId354"/>
    <p:sldId id="610" r:id="rId355"/>
    <p:sldId id="611" r:id="rId356"/>
    <p:sldId id="612" r:id="rId357"/>
    <p:sldId id="613" r:id="rId358"/>
    <p:sldId id="614" r:id="rId359"/>
    <p:sldId id="615" r:id="rId360"/>
    <p:sldId id="616" r:id="rId361"/>
    <p:sldId id="617" r:id="rId362"/>
    <p:sldId id="618" r:id="rId363"/>
    <p:sldId id="619" r:id="rId364"/>
    <p:sldId id="620" r:id="rId365"/>
    <p:sldId id="621" r:id="rId366"/>
    <p:sldId id="622" r:id="rId367"/>
    <p:sldId id="623" r:id="rId368"/>
    <p:sldId id="624" r:id="rId369"/>
    <p:sldId id="625" r:id="rId370"/>
    <p:sldId id="626" r:id="rId371"/>
    <p:sldId id="627" r:id="rId372"/>
    <p:sldId id="628" r:id="rId373"/>
    <p:sldId id="629" r:id="rId374"/>
    <p:sldId id="630" r:id="rId375"/>
    <p:sldId id="631" r:id="rId376"/>
    <p:sldId id="632" r:id="rId377"/>
    <p:sldId id="633" r:id="rId378"/>
    <p:sldId id="634" r:id="rId379"/>
    <p:sldId id="635" r:id="rId380"/>
    <p:sldId id="636" r:id="rId381"/>
    <p:sldId id="637" r:id="rId382"/>
    <p:sldId id="638" r:id="rId383"/>
    <p:sldId id="639" r:id="rId384"/>
    <p:sldId id="640" r:id="rId385"/>
    <p:sldId id="641" r:id="rId386"/>
    <p:sldId id="642" r:id="rId387"/>
    <p:sldId id="643" r:id="rId388"/>
    <p:sldId id="644" r:id="rId389"/>
    <p:sldId id="645" r:id="rId390"/>
    <p:sldId id="646" r:id="rId391"/>
    <p:sldId id="647" r:id="rId392"/>
    <p:sldId id="648" r:id="rId393"/>
    <p:sldId id="649" r:id="rId394"/>
    <p:sldId id="650" r:id="rId395"/>
    <p:sldId id="651" r:id="rId396"/>
    <p:sldId id="652" r:id="rId397"/>
    <p:sldId id="653" r:id="rId398"/>
    <p:sldId id="654" r:id="rId399"/>
    <p:sldId id="655" r:id="rId400"/>
    <p:sldId id="656" r:id="rId401"/>
    <p:sldId id="657" r:id="rId402"/>
    <p:sldId id="658" r:id="rId403"/>
    <p:sldId id="659" r:id="rId404"/>
    <p:sldId id="660" r:id="rId405"/>
    <p:sldId id="661" r:id="rId406"/>
    <p:sldId id="662" r:id="rId407"/>
    <p:sldId id="663" r:id="rId408"/>
    <p:sldId id="664" r:id="rId409"/>
    <p:sldId id="665" r:id="rId410"/>
    <p:sldId id="666" r:id="rId411"/>
    <p:sldId id="667" r:id="rId412"/>
    <p:sldId id="668" r:id="rId413"/>
    <p:sldId id="669" r:id="rId414"/>
    <p:sldId id="670" r:id="rId415"/>
    <p:sldId id="671" r:id="rId416"/>
    <p:sldId id="672" r:id="rId417"/>
    <p:sldId id="673" r:id="rId418"/>
    <p:sldId id="674" r:id="rId419"/>
    <p:sldId id="675" r:id="rId420"/>
    <p:sldId id="676" r:id="rId421"/>
    <p:sldId id="677" r:id="rId422"/>
    <p:sldId id="678" r:id="rId423"/>
    <p:sldId id="679" r:id="rId424"/>
    <p:sldId id="680" r:id="rId425"/>
    <p:sldId id="681" r:id="rId426"/>
    <p:sldId id="682" r:id="rId427"/>
    <p:sldId id="683" r:id="rId428"/>
    <p:sldId id="684" r:id="rId429"/>
    <p:sldId id="685" r:id="rId430"/>
    <p:sldId id="686" r:id="rId431"/>
    <p:sldId id="687" r:id="rId432"/>
    <p:sldId id="688" r:id="rId433"/>
    <p:sldId id="689" r:id="rId434"/>
    <p:sldId id="690" r:id="rId435"/>
    <p:sldId id="691" r:id="rId436"/>
    <p:sldId id="692" r:id="rId437"/>
    <p:sldId id="693" r:id="rId438"/>
    <p:sldId id="694" r:id="rId439"/>
    <p:sldId id="695" r:id="rId440"/>
    <p:sldId id="696" r:id="rId441"/>
    <p:sldId id="697" r:id="rId442"/>
    <p:sldId id="439" r:id="rId443"/>
    <p:sldId id="703" r:id="rId444"/>
    <p:sldId id="714" r:id="rId445"/>
    <p:sldId id="704" r:id="rId446"/>
    <p:sldId id="715" r:id="rId447"/>
    <p:sldId id="717" r:id="rId448"/>
    <p:sldId id="718" r:id="rId449"/>
    <p:sldId id="719" r:id="rId450"/>
    <p:sldId id="720" r:id="rId451"/>
    <p:sldId id="722" r:id="rId452"/>
    <p:sldId id="723" r:id="rId453"/>
    <p:sldId id="724" r:id="rId454"/>
    <p:sldId id="725" r:id="rId455"/>
    <p:sldId id="726" r:id="rId456"/>
    <p:sldId id="728" r:id="rId457"/>
    <p:sldId id="733" r:id="rId458"/>
    <p:sldId id="734" r:id="rId459"/>
    <p:sldId id="729" r:id="rId460"/>
    <p:sldId id="730" r:id="rId461"/>
    <p:sldId id="731" r:id="rId462"/>
    <p:sldId id="732" r:id="rId463"/>
    <p:sldId id="727" r:id="rId464"/>
    <p:sldId id="735" r:id="rId465"/>
    <p:sldId id="736" r:id="rId466"/>
    <p:sldId id="737" r:id="rId467"/>
    <p:sldId id="741" r:id="rId468"/>
    <p:sldId id="738" r:id="rId469"/>
    <p:sldId id="739" r:id="rId470"/>
    <p:sldId id="740" r:id="rId47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2386" y="-79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theme" Target="theme/theme1.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467" Type="http://schemas.openxmlformats.org/officeDocument/2006/relationships/slide" Target="slides/slide466.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slide" Target="slides/slide456.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tableStyles" Target="tableStyles.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F25E5-C070-42B5-B605-C1FCF78C0D54}" type="datetimeFigureOut">
              <a:rPr lang="ru-RU" smtClean="0"/>
              <a:pPr/>
              <a:t>08.07.2024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D09AA9-873E-4ED2-B61B-9E0FDFC0380A}" type="slidenum">
              <a:rPr lang="ru-RU" smtClean="0"/>
              <a:pPr/>
              <a:t>‹#›</a:t>
            </a:fld>
            <a:endParaRPr lang="ru-RU"/>
          </a:p>
        </p:txBody>
      </p:sp>
    </p:spTree>
    <p:extLst>
      <p:ext uri="{BB962C8B-B14F-4D97-AF65-F5344CB8AC3E}">
        <p14:creationId xmlns:p14="http://schemas.microsoft.com/office/powerpoint/2010/main" xmlns="" val="210959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C2AA181-B673-44D1-8656-B976E9849D39}" type="slidenum">
              <a:rPr lang="ru-RU" smtClean="0"/>
              <a:pPr/>
              <a:t>20</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138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2D03E42-5F52-4661-BFF1-7F51E7EEA325}" type="slidenum">
              <a:rPr lang="ru-RU" altLang="ru-RU" smtClean="0">
                <a:latin typeface="Times New Roman" pitchFamily="18" charset="0"/>
              </a:rPr>
              <a:pPr eaLnBrk="1" hangingPunct="1">
                <a:spcBef>
                  <a:spcPct val="0"/>
                </a:spcBef>
              </a:pPr>
              <a:t>65</a:t>
            </a:fld>
            <a:endParaRPr lang="ru-RU" altLang="ru-RU" smtClean="0">
              <a:latin typeface="Times New Roman" pitchFamily="18"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2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45412" name="Номер слайда 3"/>
          <p:cNvSpPr>
            <a:spLocks noGrp="1"/>
          </p:cNvSpPr>
          <p:nvPr>
            <p:ph type="sldNum" sz="quarter" idx="5"/>
          </p:nvPr>
        </p:nvSpPr>
        <p:spPr/>
        <p:txBody>
          <a:bodyPr/>
          <a:lstStyle/>
          <a:p>
            <a:pPr>
              <a:defRPr/>
            </a:pPr>
            <a:fld id="{A2BCDC85-073B-4D6A-85C7-FA2CEC8E3313}" type="slidenum">
              <a:rPr lang="ru-RU">
                <a:solidFill>
                  <a:prstClr val="black"/>
                </a:solidFill>
              </a:rPr>
              <a:pPr>
                <a:defRPr/>
              </a:pPr>
              <a:t>373</a:t>
            </a:fld>
            <a:endParaRPr lang="ru-RU">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685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46436" name="Номер слайда 3"/>
          <p:cNvSpPr>
            <a:spLocks noGrp="1"/>
          </p:cNvSpPr>
          <p:nvPr>
            <p:ph type="sldNum" sz="quarter" idx="5"/>
          </p:nvPr>
        </p:nvSpPr>
        <p:spPr/>
        <p:txBody>
          <a:bodyPr/>
          <a:lstStyle/>
          <a:p>
            <a:pPr>
              <a:defRPr/>
            </a:pPr>
            <a:fld id="{E8ABD0BB-4C4E-4211-AB2D-C1EFDF7DF9D0}" type="slidenum">
              <a:rPr lang="ru-RU">
                <a:solidFill>
                  <a:prstClr val="black"/>
                </a:solidFill>
              </a:rPr>
              <a:pPr>
                <a:defRPr/>
              </a:pPr>
              <a:t>374</a:t>
            </a:fld>
            <a:endParaRPr lang="ru-RU">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787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661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0BA804-77AB-46C3-AAEF-B5BA3426C47B}" type="slidenum">
              <a:rPr lang="ru-RU" smtClean="0"/>
              <a:pPr fontAlgn="base">
                <a:spcBef>
                  <a:spcPct val="0"/>
                </a:spcBef>
                <a:spcAft>
                  <a:spcPct val="0"/>
                </a:spcAft>
                <a:defRPr/>
              </a:pPr>
              <a:t>375</a:t>
            </a:fld>
            <a:endParaRPr lang="ru-RU"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88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480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6E069E-8FF2-4E1D-B27F-761E45E517BB}" type="slidenum">
              <a:rPr lang="ru-RU" smtClean="0"/>
              <a:pPr fontAlgn="base">
                <a:spcBef>
                  <a:spcPct val="0"/>
                </a:spcBef>
                <a:spcAft>
                  <a:spcPct val="0"/>
                </a:spcAft>
                <a:defRPr/>
              </a:pPr>
              <a:t>377</a:t>
            </a:fld>
            <a:endParaRPr lang="ru-RU"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992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582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7BCA83-9B77-428F-8921-B8BBBDD8D872}" type="slidenum">
              <a:rPr lang="ru-RU" smtClean="0"/>
              <a:pPr fontAlgn="base">
                <a:spcBef>
                  <a:spcPct val="0"/>
                </a:spcBef>
                <a:spcAft>
                  <a:spcPct val="0"/>
                </a:spcAft>
                <a:defRPr/>
              </a:pPr>
              <a:t>378</a:t>
            </a:fld>
            <a:endParaRPr lang="ru-RU"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094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685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27AC2C-85E6-4C0A-BFA7-A62B088473D8}" type="slidenum">
              <a:rPr lang="ru-RU" smtClean="0"/>
              <a:pPr fontAlgn="base">
                <a:spcBef>
                  <a:spcPct val="0"/>
                </a:spcBef>
                <a:spcAft>
                  <a:spcPct val="0"/>
                </a:spcAft>
                <a:defRPr/>
              </a:pPr>
              <a:t>379</a:t>
            </a:fld>
            <a:endParaRPr lang="ru-RU"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197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787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48907-4776-4D58-AECF-5838B627FF9A}" type="slidenum">
              <a:rPr lang="ru-RU" smtClean="0"/>
              <a:pPr fontAlgn="base">
                <a:spcBef>
                  <a:spcPct val="0"/>
                </a:spcBef>
                <a:spcAft>
                  <a:spcPct val="0"/>
                </a:spcAft>
                <a:defRPr/>
              </a:pPr>
              <a:t>380</a:t>
            </a:fld>
            <a:endParaRPr lang="ru-RU"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299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89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369DB4-9447-437F-A728-7085FE2DAD92}" type="slidenum">
              <a:rPr lang="ru-RU" smtClean="0"/>
              <a:pPr fontAlgn="base">
                <a:spcBef>
                  <a:spcPct val="0"/>
                </a:spcBef>
                <a:spcAft>
                  <a:spcPct val="0"/>
                </a:spcAft>
                <a:defRPr/>
              </a:pPr>
              <a:t>381</a:t>
            </a:fld>
            <a:endParaRPr lang="ru-RU"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401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992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9502D8-3D13-4161-8B77-11E3A874F42A}" type="slidenum">
              <a:rPr lang="ru-RU" smtClean="0"/>
              <a:pPr fontAlgn="base">
                <a:spcBef>
                  <a:spcPct val="0"/>
                </a:spcBef>
                <a:spcAft>
                  <a:spcPct val="0"/>
                </a:spcAft>
                <a:defRPr/>
              </a:pPr>
              <a:t>382</a:t>
            </a:fld>
            <a:endParaRPr lang="ru-RU"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4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1197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0A9D84-90A3-4857-A1DB-183E28923EE1}" type="slidenum">
              <a:rPr lang="ru-RU" smtClean="0"/>
              <a:pPr fontAlgn="base">
                <a:spcBef>
                  <a:spcPct val="0"/>
                </a:spcBef>
                <a:spcAft>
                  <a:spcPct val="0"/>
                </a:spcAft>
                <a:defRPr/>
              </a:pPr>
              <a:t>383</a:t>
            </a:fld>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2404"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DE3F52-769A-4293-B2CE-EE8709B740F7}" type="slidenum">
              <a:rPr lang="ru-RU" altLang="ru-RU" smtClean="0">
                <a:latin typeface="Times New Roman" pitchFamily="18" charset="0"/>
              </a:rPr>
              <a:pPr eaLnBrk="1" hangingPunct="1">
                <a:spcBef>
                  <a:spcPct val="0"/>
                </a:spcBef>
              </a:pPr>
              <a:t>66</a:t>
            </a:fld>
            <a:endParaRPr lang="ru-RU" altLang="ru-RU" smtClean="0">
              <a:latin typeface="Times New Roman"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606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1299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0F23BB-D955-4569-ADA9-1354925559BC}" type="slidenum">
              <a:rPr lang="ru-RU" smtClean="0"/>
              <a:pPr fontAlgn="base">
                <a:spcBef>
                  <a:spcPct val="0"/>
                </a:spcBef>
                <a:spcAft>
                  <a:spcPct val="0"/>
                </a:spcAft>
                <a:defRPr/>
              </a:pPr>
              <a:t>387</a:t>
            </a:fld>
            <a:endParaRPr lang="ru-RU"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709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968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992883-98A0-42DC-A485-A229A0F025E6}" type="slidenum">
              <a:rPr lang="ru-RU" smtClean="0"/>
              <a:pPr fontAlgn="base">
                <a:spcBef>
                  <a:spcPct val="0"/>
                </a:spcBef>
                <a:spcAft>
                  <a:spcPct val="0"/>
                </a:spcAft>
                <a:defRPr/>
              </a:pPr>
              <a:t>389</a:t>
            </a:fld>
            <a:endParaRPr lang="ru-RU"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69AECF-BAE0-4B85-A07B-961739F4A37B}" type="slidenum">
              <a:rPr lang="ru-RU" smtClean="0"/>
              <a:pPr fontAlgn="base">
                <a:spcBef>
                  <a:spcPct val="0"/>
                </a:spcBef>
                <a:spcAft>
                  <a:spcPct val="0"/>
                </a:spcAft>
                <a:defRPr/>
              </a:pPr>
              <a:t>390</a:t>
            </a:fld>
            <a:endParaRPr lang="ru-RU" smtClean="0"/>
          </a:p>
        </p:txBody>
      </p:sp>
      <p:sp>
        <p:nvSpPr>
          <p:cNvPr id="218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81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ru-RU"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913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173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7C79AC-F1F3-493E-887F-C72A030ACEB9}" type="slidenum">
              <a:rPr lang="ru-RU" smtClean="0"/>
              <a:pPr fontAlgn="base">
                <a:spcBef>
                  <a:spcPct val="0"/>
                </a:spcBef>
                <a:spcAft>
                  <a:spcPct val="0"/>
                </a:spcAft>
                <a:defRPr/>
              </a:pPr>
              <a:t>391</a:t>
            </a:fld>
            <a:endParaRPr lang="ru-RU"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016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275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EF6B56-EE2E-4A5C-B956-299665991CC8}" type="slidenum">
              <a:rPr lang="ru-RU" smtClean="0"/>
              <a:pPr fontAlgn="base">
                <a:spcBef>
                  <a:spcPct val="0"/>
                </a:spcBef>
                <a:spcAft>
                  <a:spcPct val="0"/>
                </a:spcAft>
                <a:defRPr/>
              </a:pPr>
              <a:t>392</a:t>
            </a:fld>
            <a:endParaRPr lang="ru-RU"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118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378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794635-61FD-447F-951F-611514CAD2F9}" type="slidenum">
              <a:rPr lang="ru-RU" smtClean="0"/>
              <a:pPr fontAlgn="base">
                <a:spcBef>
                  <a:spcPct val="0"/>
                </a:spcBef>
                <a:spcAft>
                  <a:spcPct val="0"/>
                </a:spcAft>
                <a:defRPr/>
              </a:pPr>
              <a:t>393</a:t>
            </a:fld>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342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ACF1FAF-3E0A-471C-8720-BD1ADE103CD3}" type="slidenum">
              <a:rPr lang="ru-RU" altLang="ru-RU" smtClean="0">
                <a:latin typeface="Times New Roman" pitchFamily="18" charset="0"/>
              </a:rPr>
              <a:pPr eaLnBrk="1" hangingPunct="1">
                <a:spcBef>
                  <a:spcPct val="0"/>
                </a:spcBef>
              </a:pPr>
              <a:t>81</a:t>
            </a:fld>
            <a:endParaRPr lang="ru-RU" altLang="ru-RU"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4452"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A61F11-E50B-4125-B8C3-8F696C0D6646}" type="slidenum">
              <a:rPr lang="ru-RU" altLang="ru-RU" smtClean="0">
                <a:latin typeface="Times New Roman" pitchFamily="18" charset="0"/>
              </a:rPr>
              <a:pPr eaLnBrk="1" hangingPunct="1">
                <a:spcBef>
                  <a:spcPct val="0"/>
                </a:spcBef>
              </a:pPr>
              <a:t>82</a:t>
            </a:fld>
            <a:endParaRPr lang="ru-RU" altLang="ru-RU"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547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5476"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67ED875-1CD5-4B29-8287-F36C3FAE0836}" type="slidenum">
              <a:rPr lang="ru-RU" altLang="ru-RU" smtClean="0">
                <a:latin typeface="Times New Roman" pitchFamily="18" charset="0"/>
              </a:rPr>
              <a:pPr eaLnBrk="1" hangingPunct="1">
                <a:spcBef>
                  <a:spcPct val="0"/>
                </a:spcBef>
              </a:pPr>
              <a:t>83</a:t>
            </a:fld>
            <a:endParaRPr lang="ru-RU" altLang="ru-RU"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650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9BA42D0-27E4-4244-86C6-EE942938A38D}" type="slidenum">
              <a:rPr lang="ru-RU" altLang="ru-RU" smtClean="0">
                <a:latin typeface="Times New Roman" pitchFamily="18" charset="0"/>
              </a:rPr>
              <a:pPr eaLnBrk="1" hangingPunct="1">
                <a:spcBef>
                  <a:spcPct val="0"/>
                </a:spcBef>
              </a:pPr>
              <a:t>84</a:t>
            </a:fld>
            <a:endParaRPr lang="ru-RU" altLang="ru-RU"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7524"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BD4358C-746A-4A4B-8EE2-76F32C69536C}" type="slidenum">
              <a:rPr lang="ru-RU" altLang="ru-RU" smtClean="0">
                <a:latin typeface="Times New Roman" pitchFamily="18" charset="0"/>
              </a:rPr>
              <a:pPr eaLnBrk="1" hangingPunct="1">
                <a:spcBef>
                  <a:spcPct val="0"/>
                </a:spcBef>
              </a:pPr>
              <a:t>85</a:t>
            </a:fld>
            <a:endParaRPr lang="ru-RU" altLang="ru-RU"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854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944032F-7131-46F2-9544-0E9DDDA45219}" type="slidenum">
              <a:rPr lang="ru-RU" altLang="ru-RU" smtClean="0">
                <a:latin typeface="Times New Roman" pitchFamily="18" charset="0"/>
              </a:rPr>
              <a:pPr eaLnBrk="1" hangingPunct="1">
                <a:spcBef>
                  <a:spcPct val="0"/>
                </a:spcBef>
              </a:pPr>
              <a:t>86</a:t>
            </a:fld>
            <a:endParaRPr lang="ru-RU" altLang="ru-RU"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352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6691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C73B41-DE51-494C-AEAE-6652FA96BF07}" type="slidenum">
              <a:rPr lang="ru-RU" smtClean="0"/>
              <a:pPr fontAlgn="base">
                <a:spcBef>
                  <a:spcPct val="0"/>
                </a:spcBef>
                <a:spcAft>
                  <a:spcPct val="0"/>
                </a:spcAft>
                <a:defRPr/>
              </a:pPr>
              <a:t>187</a:t>
            </a:fld>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014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354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0E0DE5-3B9C-47E5-886D-B7F43115786C}" type="slidenum">
              <a:rPr lang="ru-RU" smtClean="0"/>
              <a:pPr fontAlgn="base">
                <a:spcBef>
                  <a:spcPct val="0"/>
                </a:spcBef>
                <a:spcAft>
                  <a:spcPct val="0"/>
                </a:spcAft>
                <a:defRPr/>
              </a:pPr>
              <a:t>191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318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39ABF00-DAFE-44E3-A407-F1A776F96219}" type="slidenum">
              <a:rPr lang="ru-RU" altLang="ru-RU" smtClean="0">
                <a:latin typeface="Times New Roman" pitchFamily="18" charset="0"/>
              </a:rPr>
              <a:pPr eaLnBrk="1" hangingPunct="1">
                <a:spcBef>
                  <a:spcPct val="0"/>
                </a:spcBef>
              </a:pPr>
              <a:t>57</a:t>
            </a:fld>
            <a:endParaRPr lang="ru-RU" altLang="ru-RU"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465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3552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ECF2D4-B025-46E4-9C98-6C894CBC7651}" type="slidenum">
              <a:rPr lang="ru-RU" smtClean="0"/>
              <a:pPr fontAlgn="base">
                <a:spcBef>
                  <a:spcPct val="0"/>
                </a:spcBef>
                <a:spcAft>
                  <a:spcPct val="0"/>
                </a:spcAft>
                <a:defRPr/>
              </a:pPr>
              <a:t>193</a:t>
            </a:fld>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568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3654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9933B0-29D1-4968-AE71-99C898968816}" type="slidenum">
              <a:rPr lang="ru-RU" smtClean="0"/>
              <a:pPr fontAlgn="base">
                <a:spcBef>
                  <a:spcPct val="0"/>
                </a:spcBef>
                <a:spcAft>
                  <a:spcPct val="0"/>
                </a:spcAft>
                <a:defRPr/>
              </a:pPr>
              <a:t>194</a:t>
            </a:fld>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CC2A1F-696A-46FF-9D19-F7486F162D90}" type="slidenum">
              <a:rPr lang="ru-RU">
                <a:solidFill>
                  <a:srgbClr val="000000"/>
                </a:solidFill>
              </a:rPr>
              <a:pPr fontAlgn="base">
                <a:spcBef>
                  <a:spcPct val="0"/>
                </a:spcBef>
                <a:spcAft>
                  <a:spcPct val="0"/>
                </a:spcAft>
                <a:defRPr/>
              </a:pPr>
              <a:t>203</a:t>
            </a:fld>
            <a:endParaRPr lang="ru-RU">
              <a:solidFill>
                <a:srgbClr val="000000"/>
              </a:solidFill>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E44F65-BB49-493E-A00A-DB40D8EB955D}" type="slidenum">
              <a:rPr lang="ru-RU">
                <a:solidFill>
                  <a:srgbClr val="000000"/>
                </a:solidFill>
              </a:rPr>
              <a:pPr fontAlgn="base">
                <a:spcBef>
                  <a:spcPct val="0"/>
                </a:spcBef>
                <a:spcAft>
                  <a:spcPct val="0"/>
                </a:spcAft>
                <a:defRPr/>
              </a:pPr>
              <a:t>204</a:t>
            </a:fld>
            <a:endParaRPr lang="ru-RU">
              <a:solidFill>
                <a:srgbClr val="000000"/>
              </a:solidFill>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F4F663-7CC2-4AF3-849E-7789C1EC1A65}" type="slidenum">
              <a:rPr lang="ru-RU">
                <a:solidFill>
                  <a:srgbClr val="000000"/>
                </a:solidFill>
              </a:rPr>
              <a:pPr fontAlgn="base">
                <a:spcBef>
                  <a:spcPct val="0"/>
                </a:spcBef>
                <a:spcAft>
                  <a:spcPct val="0"/>
                </a:spcAft>
                <a:defRPr/>
              </a:pPr>
              <a:t>205</a:t>
            </a:fld>
            <a:endParaRPr lang="ru-RU">
              <a:solidFill>
                <a:srgbClr val="000000"/>
              </a:solidFill>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211ECE-D38F-414D-A0D9-AD3511DAB2C1}" type="slidenum">
              <a:rPr lang="ru-RU">
                <a:solidFill>
                  <a:srgbClr val="000000"/>
                </a:solidFill>
              </a:rPr>
              <a:pPr fontAlgn="base">
                <a:spcBef>
                  <a:spcPct val="0"/>
                </a:spcBef>
                <a:spcAft>
                  <a:spcPct val="0"/>
                </a:spcAft>
                <a:defRPr/>
              </a:pPr>
              <a:t>206</a:t>
            </a:fld>
            <a:endParaRPr lang="ru-RU">
              <a:solidFill>
                <a:srgbClr val="000000"/>
              </a:solidFill>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EBCE8A-225A-4E7E-896D-AF0C8AE771E4}" type="slidenum">
              <a:rPr lang="ru-RU">
                <a:solidFill>
                  <a:srgbClr val="000000"/>
                </a:solidFill>
              </a:rPr>
              <a:pPr fontAlgn="base">
                <a:spcBef>
                  <a:spcPct val="0"/>
                </a:spcBef>
                <a:spcAft>
                  <a:spcPct val="0"/>
                </a:spcAft>
                <a:defRPr/>
              </a:pPr>
              <a:t>207</a:t>
            </a:fld>
            <a:endParaRPr lang="ru-RU">
              <a:solidFill>
                <a:srgbClr val="000000"/>
              </a:solidFill>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1407CA-3905-4B47-84A1-375B671CD56F}" type="slidenum">
              <a:rPr lang="ru-RU">
                <a:solidFill>
                  <a:srgbClr val="000000"/>
                </a:solidFill>
              </a:rPr>
              <a:pPr fontAlgn="base">
                <a:spcBef>
                  <a:spcPct val="0"/>
                </a:spcBef>
                <a:spcAft>
                  <a:spcPct val="0"/>
                </a:spcAft>
                <a:defRPr/>
              </a:pPr>
              <a:t>211</a:t>
            </a:fld>
            <a:endParaRPr lang="ru-RU">
              <a:solidFill>
                <a:srgbClr val="000000"/>
              </a:solidFill>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0732A-4C74-4AE1-9D13-8F0F68EEA736}" type="slidenum">
              <a:rPr lang="ru-RU">
                <a:solidFill>
                  <a:srgbClr val="000000"/>
                </a:solidFill>
              </a:rPr>
              <a:pPr fontAlgn="base">
                <a:spcBef>
                  <a:spcPct val="0"/>
                </a:spcBef>
                <a:spcAft>
                  <a:spcPct val="0"/>
                </a:spcAft>
                <a:defRPr/>
              </a:pPr>
              <a:t>212</a:t>
            </a:fld>
            <a:endParaRPr lang="ru-RU">
              <a:solidFill>
                <a:srgbClr val="000000"/>
              </a:solidFill>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FA66B2-05B8-45A2-BF35-DF3BB93FE75C}" type="slidenum">
              <a:rPr lang="ru-RU">
                <a:solidFill>
                  <a:srgbClr val="000000"/>
                </a:solidFill>
              </a:rPr>
              <a:pPr fontAlgn="base">
                <a:spcBef>
                  <a:spcPct val="0"/>
                </a:spcBef>
                <a:spcAft>
                  <a:spcPct val="0"/>
                </a:spcAft>
                <a:defRPr/>
              </a:pPr>
              <a:t>213</a:t>
            </a:fld>
            <a:endParaRPr lang="ru-RU">
              <a:solidFill>
                <a:srgbClr val="000000"/>
              </a:solidFill>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4212"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7DA9F77-1E39-4DD7-8084-8D2A06A51F3E}" type="slidenum">
              <a:rPr lang="ru-RU" altLang="ru-RU" smtClean="0">
                <a:latin typeface="Times New Roman" pitchFamily="18" charset="0"/>
              </a:rPr>
              <a:pPr eaLnBrk="1" hangingPunct="1">
                <a:spcBef>
                  <a:spcPct val="0"/>
                </a:spcBef>
              </a:pPr>
              <a:t>58</a:t>
            </a:fld>
            <a:endParaRPr lang="ru-RU" altLang="ru-RU"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1C9D99-D4C2-4696-83CE-1020E5BD8586}" type="slidenum">
              <a:rPr lang="ru-RU">
                <a:solidFill>
                  <a:srgbClr val="000000"/>
                </a:solidFill>
              </a:rPr>
              <a:pPr fontAlgn="base">
                <a:spcBef>
                  <a:spcPct val="0"/>
                </a:spcBef>
                <a:spcAft>
                  <a:spcPct val="0"/>
                </a:spcAft>
                <a:defRPr/>
              </a:pPr>
              <a:t>214</a:t>
            </a:fld>
            <a:endParaRPr lang="ru-RU">
              <a:solidFill>
                <a:srgbClr val="000000"/>
              </a:solidFill>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797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4883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38B387-7059-4B85-9611-AB0A883131A4}" type="slidenum">
              <a:rPr lang="ru-RU" smtClean="0"/>
              <a:pPr fontAlgn="base">
                <a:spcBef>
                  <a:spcPct val="0"/>
                </a:spcBef>
                <a:spcAft>
                  <a:spcPct val="0"/>
                </a:spcAft>
                <a:defRPr/>
              </a:pPr>
              <a:t>221</a:t>
            </a:fld>
            <a:endParaRPr 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435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652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909B9A-0CCA-48E9-995E-CBBD8A8C1560}" type="slidenum">
              <a:rPr lang="ru-RU" smtClean="0"/>
              <a:pPr fontAlgn="base">
                <a:spcBef>
                  <a:spcPct val="0"/>
                </a:spcBef>
                <a:spcAft>
                  <a:spcPct val="0"/>
                </a:spcAft>
                <a:defRPr/>
              </a:pPr>
              <a:t>226</a:t>
            </a:fld>
            <a:endParaRPr lang="ru-R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537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6624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E15481-2D0D-4133-AD78-25E2A46F63A4}" type="slidenum">
              <a:rPr lang="ru-RU" smtClean="0"/>
              <a:pPr fontAlgn="base">
                <a:spcBef>
                  <a:spcPct val="0"/>
                </a:spcBef>
                <a:spcAft>
                  <a:spcPct val="0"/>
                </a:spcAft>
                <a:defRPr/>
              </a:pPr>
              <a:t>227</a:t>
            </a:fld>
            <a:endParaRPr lang="ru-R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587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6486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8BD947-5481-47E2-AEAC-B371823F1AF5}" type="slidenum">
              <a:rPr lang="ru-RU" smtClean="0"/>
              <a:pPr fontAlgn="base">
                <a:spcBef>
                  <a:spcPct val="0"/>
                </a:spcBef>
                <a:spcAft>
                  <a:spcPct val="0"/>
                </a:spcAft>
                <a:defRPr/>
              </a:pPr>
              <a:t>228</a:t>
            </a:fld>
            <a:endParaRPr lang="ru-R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80314B-2EC7-4E42-A373-E696C0066761}" type="slidenum">
              <a:rPr lang="ru-RU" smtClean="0"/>
              <a:pPr fontAlgn="base">
                <a:spcBef>
                  <a:spcPct val="0"/>
                </a:spcBef>
                <a:spcAft>
                  <a:spcPct val="0"/>
                </a:spcAft>
                <a:defRPr/>
              </a:pPr>
              <a:t>238</a:t>
            </a:fld>
            <a:endParaRPr lang="ru-RU"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DDA5F7-9137-4B4A-98ED-09C17D235E0B}" type="slidenum">
              <a:rPr lang="ru-RU">
                <a:solidFill>
                  <a:srgbClr val="000000"/>
                </a:solidFill>
              </a:rPr>
              <a:pPr fontAlgn="base">
                <a:spcBef>
                  <a:spcPct val="0"/>
                </a:spcBef>
                <a:spcAft>
                  <a:spcPct val="0"/>
                </a:spcAft>
                <a:defRPr/>
              </a:pPr>
              <a:t>242</a:t>
            </a:fld>
            <a:endParaRPr lang="ru-RU">
              <a:solidFill>
                <a:srgbClr val="000000"/>
              </a:solidFill>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8477C3-555D-440D-886E-9F35B8551E16}" type="slidenum">
              <a:rPr lang="ru-RU">
                <a:solidFill>
                  <a:srgbClr val="000000"/>
                </a:solidFill>
              </a:rPr>
              <a:pPr fontAlgn="base">
                <a:spcBef>
                  <a:spcPct val="0"/>
                </a:spcBef>
                <a:spcAft>
                  <a:spcPct val="0"/>
                </a:spcAft>
                <a:defRPr/>
              </a:pPr>
              <a:t>244</a:t>
            </a:fld>
            <a:endParaRPr lang="ru-RU">
              <a:solidFill>
                <a:srgbClr val="000000"/>
              </a:solidFill>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020F51-788D-44BE-B16D-237838363D5B}" type="slidenum">
              <a:rPr lang="ru-RU">
                <a:solidFill>
                  <a:srgbClr val="000000"/>
                </a:solidFill>
              </a:rPr>
              <a:pPr fontAlgn="base">
                <a:spcBef>
                  <a:spcPct val="0"/>
                </a:spcBef>
                <a:spcAft>
                  <a:spcPct val="0"/>
                </a:spcAft>
                <a:defRPr/>
              </a:pPr>
              <a:t>245</a:t>
            </a:fld>
            <a:endParaRPr lang="ru-RU">
              <a:solidFill>
                <a:srgbClr val="000000"/>
              </a:solidFill>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385B90-F1B5-4481-AF5B-6251EAFFFA79}" type="slidenum">
              <a:rPr lang="ru-RU">
                <a:solidFill>
                  <a:srgbClr val="000000"/>
                </a:solidFill>
              </a:rPr>
              <a:pPr fontAlgn="base">
                <a:spcBef>
                  <a:spcPct val="0"/>
                </a:spcBef>
                <a:spcAft>
                  <a:spcPct val="0"/>
                </a:spcAft>
                <a:defRPr/>
              </a:pPr>
              <a:t>246</a:t>
            </a:fld>
            <a:endParaRPr lang="ru-RU">
              <a:solidFill>
                <a:srgbClr val="000000"/>
              </a:solidFill>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5236"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DFC363-027C-4A5D-A330-391A541F39E3}" type="slidenum">
              <a:rPr lang="ru-RU" altLang="ru-RU" smtClean="0">
                <a:latin typeface="Times New Roman" pitchFamily="18" charset="0"/>
              </a:rPr>
              <a:pPr eaLnBrk="1" hangingPunct="1">
                <a:spcBef>
                  <a:spcPct val="0"/>
                </a:spcBef>
              </a:pPr>
              <a:t>59</a:t>
            </a:fld>
            <a:endParaRPr lang="ru-RU" altLang="ru-RU"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86D858-EC47-49A1-B909-53576BAE4CC9}" type="slidenum">
              <a:rPr lang="ru-RU">
                <a:solidFill>
                  <a:srgbClr val="000000"/>
                </a:solidFill>
              </a:rPr>
              <a:pPr fontAlgn="base">
                <a:spcBef>
                  <a:spcPct val="0"/>
                </a:spcBef>
                <a:spcAft>
                  <a:spcPct val="0"/>
                </a:spcAft>
                <a:defRPr/>
              </a:pPr>
              <a:t>254</a:t>
            </a:fld>
            <a:endParaRPr lang="ru-RU">
              <a:solidFill>
                <a:srgbClr val="000000"/>
              </a:solidFill>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E9205A-6392-4E78-B94D-C67A743F1324}" type="slidenum">
              <a:rPr lang="ru-RU">
                <a:solidFill>
                  <a:srgbClr val="000000"/>
                </a:solidFill>
              </a:rPr>
              <a:pPr fontAlgn="base">
                <a:spcBef>
                  <a:spcPct val="0"/>
                </a:spcBef>
                <a:spcAft>
                  <a:spcPct val="0"/>
                </a:spcAft>
                <a:defRPr/>
              </a:pPr>
              <a:t>255</a:t>
            </a:fld>
            <a:endParaRPr lang="ru-RU">
              <a:solidFill>
                <a:srgbClr val="000000"/>
              </a:solidFill>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089314-1135-4FDE-8E0B-EF02B18839F4}" type="slidenum">
              <a:rPr lang="ru-RU">
                <a:solidFill>
                  <a:srgbClr val="000000"/>
                </a:solidFill>
              </a:rPr>
              <a:pPr fontAlgn="base">
                <a:spcBef>
                  <a:spcPct val="0"/>
                </a:spcBef>
                <a:spcAft>
                  <a:spcPct val="0"/>
                </a:spcAft>
                <a:defRPr/>
              </a:pPr>
              <a:t>263</a:t>
            </a:fld>
            <a:endParaRPr lang="ru-RU">
              <a:solidFill>
                <a:srgbClr val="000000"/>
              </a:solidFill>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84DCDA-61C5-4B63-95E7-E8E4A9F4329A}" type="slidenum">
              <a:rPr lang="ru-RU">
                <a:solidFill>
                  <a:srgbClr val="000000"/>
                </a:solidFill>
              </a:rPr>
              <a:pPr fontAlgn="base">
                <a:spcBef>
                  <a:spcPct val="0"/>
                </a:spcBef>
                <a:spcAft>
                  <a:spcPct val="0"/>
                </a:spcAft>
                <a:defRPr/>
              </a:pPr>
              <a:t>265</a:t>
            </a:fld>
            <a:endParaRPr lang="ru-RU">
              <a:solidFill>
                <a:srgbClr val="000000"/>
              </a:solidFill>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972E5D-4D49-4015-886D-180B4EE9A67A}" type="slidenum">
              <a:rPr lang="ru-RU">
                <a:solidFill>
                  <a:srgbClr val="000000"/>
                </a:solidFill>
              </a:rPr>
              <a:pPr fontAlgn="base">
                <a:spcBef>
                  <a:spcPct val="0"/>
                </a:spcBef>
                <a:spcAft>
                  <a:spcPct val="0"/>
                </a:spcAft>
                <a:defRPr/>
              </a:pPr>
              <a:t>266</a:t>
            </a:fld>
            <a:endParaRPr lang="ru-RU">
              <a:solidFill>
                <a:srgbClr val="000000"/>
              </a:solidFill>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8B1167-5A12-4C37-B57A-98821D3FCB87}" type="slidenum">
              <a:rPr lang="ru-RU">
                <a:solidFill>
                  <a:srgbClr val="000000"/>
                </a:solidFill>
              </a:rPr>
              <a:pPr fontAlgn="base">
                <a:spcBef>
                  <a:spcPct val="0"/>
                </a:spcBef>
                <a:spcAft>
                  <a:spcPct val="0"/>
                </a:spcAft>
                <a:defRPr/>
              </a:pPr>
              <a:t>267</a:t>
            </a:fld>
            <a:endParaRPr lang="ru-RU">
              <a:solidFill>
                <a:srgbClr val="000000"/>
              </a:solidFill>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AEE238-360C-4C08-AEF7-5EDBD318A41E}" type="slidenum">
              <a:rPr lang="ru-RU">
                <a:solidFill>
                  <a:srgbClr val="000000"/>
                </a:solidFill>
              </a:rPr>
              <a:pPr fontAlgn="base">
                <a:spcBef>
                  <a:spcPct val="0"/>
                </a:spcBef>
                <a:spcAft>
                  <a:spcPct val="0"/>
                </a:spcAft>
                <a:defRPr/>
              </a:pPr>
              <a:t>268</a:t>
            </a:fld>
            <a:endParaRPr lang="ru-RU">
              <a:solidFill>
                <a:srgbClr val="000000"/>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F27D26-FEBE-440D-8BE1-FEFB4F0D7536}" type="slidenum">
              <a:rPr lang="ru-RU">
                <a:solidFill>
                  <a:srgbClr val="000000"/>
                </a:solidFill>
              </a:rPr>
              <a:pPr fontAlgn="base">
                <a:spcBef>
                  <a:spcPct val="0"/>
                </a:spcBef>
                <a:spcAft>
                  <a:spcPct val="0"/>
                </a:spcAft>
                <a:defRPr/>
              </a:pPr>
              <a:t>279</a:t>
            </a:fld>
            <a:endParaRPr lang="ru-RU">
              <a:solidFill>
                <a:srgbClr val="000000"/>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02D017-64B1-4A0F-A455-0C5E36101D7E}" type="slidenum">
              <a:rPr lang="ru-RU">
                <a:solidFill>
                  <a:srgbClr val="000000"/>
                </a:solidFill>
              </a:rPr>
              <a:pPr fontAlgn="base">
                <a:spcBef>
                  <a:spcPct val="0"/>
                </a:spcBef>
                <a:spcAft>
                  <a:spcPct val="0"/>
                </a:spcAft>
                <a:defRPr/>
              </a:pPr>
              <a:t>294</a:t>
            </a:fld>
            <a:endParaRPr lang="ru-RU">
              <a:solidFill>
                <a:srgbClr val="000000"/>
              </a:solidFill>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A54CB9-5F4E-4B16-8932-BC7250025DF5}" type="slidenum">
              <a:rPr lang="ru-RU">
                <a:solidFill>
                  <a:srgbClr val="000000"/>
                </a:solidFill>
              </a:rPr>
              <a:pPr fontAlgn="base">
                <a:spcBef>
                  <a:spcPct val="0"/>
                </a:spcBef>
                <a:spcAft>
                  <a:spcPct val="0"/>
                </a:spcAft>
                <a:defRPr/>
              </a:pPr>
              <a:t>315</a:t>
            </a:fld>
            <a:endParaRPr lang="ru-RU">
              <a:solidFill>
                <a:srgbClr val="000000"/>
              </a:solidFill>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626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5866E7C-A4D0-4710-93B9-B907AAF7A691}" type="slidenum">
              <a:rPr lang="ru-RU" altLang="ru-RU" smtClean="0">
                <a:latin typeface="Times New Roman" pitchFamily="18" charset="0"/>
              </a:rPr>
              <a:pPr eaLnBrk="1" hangingPunct="1">
                <a:spcBef>
                  <a:spcPct val="0"/>
                </a:spcBef>
              </a:pPr>
              <a:t>60</a:t>
            </a:fld>
            <a:endParaRPr lang="ru-RU" altLang="ru-RU"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489214-FC49-4A95-B7AB-1B67472AC125}" type="slidenum">
              <a:rPr lang="ru-RU" smtClean="0"/>
              <a:pPr fontAlgn="base">
                <a:spcBef>
                  <a:spcPct val="0"/>
                </a:spcBef>
                <a:spcAft>
                  <a:spcPct val="0"/>
                </a:spcAft>
                <a:defRPr/>
              </a:pPr>
              <a:t>320</a:t>
            </a:fld>
            <a:endParaRPr lang="ru-RU" smtClean="0"/>
          </a:p>
        </p:txBody>
      </p:sp>
      <p:sp>
        <p:nvSpPr>
          <p:cNvPr id="15462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565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6691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66FD95-6941-4070-BEB5-72DE172B63D7}" type="slidenum">
              <a:rPr lang="ru-RU" smtClean="0"/>
              <a:pPr fontAlgn="base">
                <a:spcBef>
                  <a:spcPct val="0"/>
                </a:spcBef>
                <a:spcAft>
                  <a:spcPct val="0"/>
                </a:spcAft>
                <a:defRPr/>
              </a:pPr>
              <a:t>322</a:t>
            </a:fld>
            <a:endParaRPr lang="ru-RU"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6794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447F84-AEB1-408B-97F4-E217FB3604F9}" type="slidenum">
              <a:rPr lang="ru-RU" smtClean="0"/>
              <a:pPr fontAlgn="base">
                <a:spcBef>
                  <a:spcPct val="0"/>
                </a:spcBef>
                <a:spcAft>
                  <a:spcPct val="0"/>
                </a:spcAft>
                <a:defRPr/>
              </a:pPr>
              <a:t>323</a:t>
            </a:fld>
            <a:endParaRPr lang="ru-R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76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6896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BDD9A5-8512-4E4F-9F3C-2BE0CF1A2225}" type="slidenum">
              <a:rPr lang="ru-RU" smtClean="0"/>
              <a:pPr fontAlgn="base">
                <a:spcBef>
                  <a:spcPct val="0"/>
                </a:spcBef>
                <a:spcAft>
                  <a:spcPct val="0"/>
                </a:spcAft>
                <a:defRPr/>
              </a:pPr>
              <a:t>324</a:t>
            </a:fld>
            <a:endParaRPr lang="ru-RU"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6998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FC4165-D9B2-476C-B767-8DD40112B8BC}" type="slidenum">
              <a:rPr lang="ru-RU" smtClean="0"/>
              <a:pPr fontAlgn="base">
                <a:spcBef>
                  <a:spcPct val="0"/>
                </a:spcBef>
                <a:spcAft>
                  <a:spcPct val="0"/>
                </a:spcAft>
                <a:defRPr/>
              </a:pPr>
              <a:t>325</a:t>
            </a:fld>
            <a:endParaRPr lang="ru-RU"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974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101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BDEF07-BE08-4F16-8853-A7DF28586257}" type="slidenum">
              <a:rPr lang="ru-RU" smtClean="0"/>
              <a:pPr fontAlgn="base">
                <a:spcBef>
                  <a:spcPct val="0"/>
                </a:spcBef>
                <a:spcAft>
                  <a:spcPct val="0"/>
                </a:spcAft>
                <a:defRPr/>
              </a:pPr>
              <a:t>326</a:t>
            </a:fld>
            <a:endParaRPr lang="ru-RU"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077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203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E7576E-7708-4DF6-AF4E-65A63617CAC2}" type="slidenum">
              <a:rPr lang="ru-RU" smtClean="0"/>
              <a:pPr fontAlgn="base">
                <a:spcBef>
                  <a:spcPct val="0"/>
                </a:spcBef>
                <a:spcAft>
                  <a:spcPct val="0"/>
                </a:spcAft>
                <a:defRPr/>
              </a:pPr>
              <a:t>327</a:t>
            </a:fld>
            <a:endParaRPr lang="ru-RU"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179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306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2E7B04-0CEA-4BBA-A24B-B148D04AE1FF}" type="slidenum">
              <a:rPr lang="ru-RU" smtClean="0"/>
              <a:pPr fontAlgn="base">
                <a:spcBef>
                  <a:spcPct val="0"/>
                </a:spcBef>
                <a:spcAft>
                  <a:spcPct val="0"/>
                </a:spcAft>
                <a:defRPr/>
              </a:pPr>
              <a:t>328</a:t>
            </a:fld>
            <a:endParaRPr lang="ru-RU"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281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408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034E5D-6907-4038-B207-B8F551B33A45}" type="slidenum">
              <a:rPr lang="ru-RU" smtClean="0"/>
              <a:pPr fontAlgn="base">
                <a:spcBef>
                  <a:spcPct val="0"/>
                </a:spcBef>
                <a:spcAft>
                  <a:spcPct val="0"/>
                </a:spcAft>
                <a:defRPr/>
              </a:pPr>
              <a:t>329</a:t>
            </a:fld>
            <a:endParaRPr lang="ru-RU"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4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510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746C5F-33D5-4582-9704-6ED4DFB343E1}" type="slidenum">
              <a:rPr lang="ru-RU" smtClean="0"/>
              <a:pPr fontAlgn="base">
                <a:spcBef>
                  <a:spcPct val="0"/>
                </a:spcBef>
                <a:spcAft>
                  <a:spcPct val="0"/>
                </a:spcAft>
                <a:defRPr/>
              </a:pPr>
              <a:t>330</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7284"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E601B5F-6D48-4091-A340-B10EED93B4E4}" type="slidenum">
              <a:rPr lang="ru-RU" altLang="ru-RU" smtClean="0">
                <a:latin typeface="Times New Roman" pitchFamily="18" charset="0"/>
              </a:rPr>
              <a:pPr eaLnBrk="1" hangingPunct="1">
                <a:spcBef>
                  <a:spcPct val="0"/>
                </a:spcBef>
              </a:pPr>
              <a:t>61</a:t>
            </a:fld>
            <a:endParaRPr lang="ru-RU" altLang="ru-RU"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486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613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F279CE-6327-43B0-BDBC-621A585040BF}" type="slidenum">
              <a:rPr lang="ru-RU" smtClean="0"/>
              <a:pPr fontAlgn="base">
                <a:spcBef>
                  <a:spcPct val="0"/>
                </a:spcBef>
                <a:spcAft>
                  <a:spcPct val="0"/>
                </a:spcAft>
                <a:defRPr/>
              </a:pPr>
              <a:t>331</a:t>
            </a:fld>
            <a:endParaRPr lang="ru-RU"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589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715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43308D-3416-454F-9C21-9CAD89BFB69D}" type="slidenum">
              <a:rPr lang="ru-RU" smtClean="0"/>
              <a:pPr fontAlgn="base">
                <a:spcBef>
                  <a:spcPct val="0"/>
                </a:spcBef>
                <a:spcAft>
                  <a:spcPct val="0"/>
                </a:spcAft>
                <a:defRPr/>
              </a:pPr>
              <a:t>332</a:t>
            </a:fld>
            <a:endParaRPr lang="ru-RU"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691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818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84A56D-AA7A-4F51-9F84-342A7C7D477E}" type="slidenum">
              <a:rPr lang="ru-RU" smtClean="0"/>
              <a:pPr fontAlgn="base">
                <a:spcBef>
                  <a:spcPct val="0"/>
                </a:spcBef>
                <a:spcAft>
                  <a:spcPct val="0"/>
                </a:spcAft>
                <a:defRPr/>
              </a:pPr>
              <a:t>333</a:t>
            </a:fld>
            <a:endParaRPr lang="ru-RU"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793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920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9CC9A9-30EE-4818-9897-72E2D2137506}" type="slidenum">
              <a:rPr lang="ru-RU" smtClean="0"/>
              <a:pPr fontAlgn="base">
                <a:spcBef>
                  <a:spcPct val="0"/>
                </a:spcBef>
                <a:spcAft>
                  <a:spcPct val="0"/>
                </a:spcAft>
                <a:defRPr/>
              </a:pPr>
              <a:t>334</a:t>
            </a:fld>
            <a:endParaRPr lang="ru-RU"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022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03FA92-57C7-41B7-AB5F-8AAB04657883}" type="slidenum">
              <a:rPr lang="ru-RU" smtClean="0"/>
              <a:pPr fontAlgn="base">
                <a:spcBef>
                  <a:spcPct val="0"/>
                </a:spcBef>
                <a:spcAft>
                  <a:spcPct val="0"/>
                </a:spcAft>
                <a:defRPr/>
              </a:pPr>
              <a:t>335</a:t>
            </a:fld>
            <a:endParaRPr lang="ru-RU"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998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125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503391-42F0-4A7E-B158-3991BED86D04}" type="slidenum">
              <a:rPr lang="ru-RU" smtClean="0"/>
              <a:pPr fontAlgn="base">
                <a:spcBef>
                  <a:spcPct val="0"/>
                </a:spcBef>
                <a:spcAft>
                  <a:spcPct val="0"/>
                </a:spcAft>
                <a:defRPr/>
              </a:pPr>
              <a:t>336</a:t>
            </a:fld>
            <a:endParaRPr lang="ru-RU"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101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227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E90C74-8E44-40BF-9B35-41744B3C6C67}" type="slidenum">
              <a:rPr lang="ru-RU" smtClean="0"/>
              <a:pPr fontAlgn="base">
                <a:spcBef>
                  <a:spcPct val="0"/>
                </a:spcBef>
                <a:spcAft>
                  <a:spcPct val="0"/>
                </a:spcAft>
                <a:defRPr/>
              </a:pPr>
              <a:t>337</a:t>
            </a:fld>
            <a:endParaRPr lang="ru-RU"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203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33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0768B8-00D0-4459-810A-F55D4DE757B7}" type="slidenum">
              <a:rPr lang="ru-RU" smtClean="0"/>
              <a:pPr fontAlgn="base">
                <a:spcBef>
                  <a:spcPct val="0"/>
                </a:spcBef>
                <a:spcAft>
                  <a:spcPct val="0"/>
                </a:spcAft>
                <a:defRPr/>
              </a:pPr>
              <a:t>338</a:t>
            </a:fld>
            <a:endParaRPr lang="ru-RU"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5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432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1E9A77-8EDF-46FD-8B21-60FA496A9A84}" type="slidenum">
              <a:rPr lang="ru-RU" smtClean="0"/>
              <a:pPr fontAlgn="base">
                <a:spcBef>
                  <a:spcPct val="0"/>
                </a:spcBef>
                <a:spcAft>
                  <a:spcPct val="0"/>
                </a:spcAft>
                <a:defRPr/>
              </a:pPr>
              <a:t>339</a:t>
            </a:fld>
            <a:endParaRPr lang="ru-RU"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534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06F74C-4834-423F-A03E-17D03ECDCF24}" type="slidenum">
              <a:rPr lang="ru-RU" smtClean="0"/>
              <a:pPr fontAlgn="base">
                <a:spcBef>
                  <a:spcPct val="0"/>
                </a:spcBef>
                <a:spcAft>
                  <a:spcPct val="0"/>
                </a:spcAft>
                <a:defRPr/>
              </a:pPr>
              <a:t>340</a:t>
            </a:fld>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830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01AABBE-A3C8-4F2E-9404-2586CDDC6504}" type="slidenum">
              <a:rPr lang="ru-RU" altLang="ru-RU" smtClean="0">
                <a:latin typeface="Times New Roman" pitchFamily="18" charset="0"/>
              </a:rPr>
              <a:pPr eaLnBrk="1" hangingPunct="1">
                <a:spcBef>
                  <a:spcPct val="0"/>
                </a:spcBef>
              </a:pPr>
              <a:t>62</a:t>
            </a:fld>
            <a:endParaRPr lang="ru-RU" altLang="ru-RU" smtClean="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510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637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0E330A-4B36-4D4B-8A2D-07CA8151681B}" type="slidenum">
              <a:rPr lang="ru-RU" smtClean="0"/>
              <a:pPr fontAlgn="base">
                <a:spcBef>
                  <a:spcPct val="0"/>
                </a:spcBef>
                <a:spcAft>
                  <a:spcPct val="0"/>
                </a:spcAft>
                <a:defRPr/>
              </a:pPr>
              <a:t>341</a:t>
            </a:fld>
            <a:endParaRPr lang="ru-RU"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613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739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35B055-8773-4678-BF56-4E250D60C1A4}" type="slidenum">
              <a:rPr lang="ru-RU" smtClean="0"/>
              <a:pPr fontAlgn="base">
                <a:spcBef>
                  <a:spcPct val="0"/>
                </a:spcBef>
                <a:spcAft>
                  <a:spcPct val="0"/>
                </a:spcAft>
                <a:defRPr/>
              </a:pPr>
              <a:t>342</a:t>
            </a:fld>
            <a:endParaRPr lang="ru-RU"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715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84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04B84D-4D89-4376-8603-F4048C45F409}" type="slidenum">
              <a:rPr lang="ru-RU" smtClean="0"/>
              <a:pPr fontAlgn="base">
                <a:spcBef>
                  <a:spcPct val="0"/>
                </a:spcBef>
                <a:spcAft>
                  <a:spcPct val="0"/>
                </a:spcAft>
                <a:defRPr/>
              </a:pPr>
              <a:t>343</a:t>
            </a:fld>
            <a:endParaRPr lang="ru-RU"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817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944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A08996-1305-47A2-ACE4-FF362C8A11AE}" type="slidenum">
              <a:rPr lang="ru-RU" smtClean="0"/>
              <a:pPr fontAlgn="base">
                <a:spcBef>
                  <a:spcPct val="0"/>
                </a:spcBef>
                <a:spcAft>
                  <a:spcPct val="0"/>
                </a:spcAft>
                <a:defRPr/>
              </a:pPr>
              <a:t>344</a:t>
            </a:fld>
            <a:endParaRPr lang="ru-RU"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046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2C2998-0E78-4E70-ADE2-71CDDEC44743}" type="slidenum">
              <a:rPr lang="ru-RU" smtClean="0"/>
              <a:pPr fontAlgn="base">
                <a:spcBef>
                  <a:spcPct val="0"/>
                </a:spcBef>
                <a:spcAft>
                  <a:spcPct val="0"/>
                </a:spcAft>
                <a:defRPr/>
              </a:pPr>
              <a:t>345</a:t>
            </a:fld>
            <a:endParaRPr lang="ru-RU"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022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149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42C841-7D4F-42C7-9FF9-EE63B2E0946B}" type="slidenum">
              <a:rPr lang="ru-RU" smtClean="0"/>
              <a:pPr fontAlgn="base">
                <a:spcBef>
                  <a:spcPct val="0"/>
                </a:spcBef>
                <a:spcAft>
                  <a:spcPct val="0"/>
                </a:spcAft>
                <a:defRPr/>
              </a:pPr>
              <a:t>346</a:t>
            </a:fld>
            <a:endParaRPr lang="ru-RU"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125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251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71CB9B-A7F8-4325-8650-BC4D0F0AE4E5}" type="slidenum">
              <a:rPr lang="ru-RU" smtClean="0"/>
              <a:pPr fontAlgn="base">
                <a:spcBef>
                  <a:spcPct val="0"/>
                </a:spcBef>
                <a:spcAft>
                  <a:spcPct val="0"/>
                </a:spcAft>
                <a:defRPr/>
              </a:pPr>
              <a:t>347</a:t>
            </a:fld>
            <a:endParaRPr lang="ru-RU"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227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354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EAC39A-3F0F-427D-AD56-6C99A5D699F0}" type="slidenum">
              <a:rPr lang="ru-RU" smtClean="0"/>
              <a:pPr fontAlgn="base">
                <a:spcBef>
                  <a:spcPct val="0"/>
                </a:spcBef>
                <a:spcAft>
                  <a:spcPct val="0"/>
                </a:spcAft>
                <a:defRPr/>
              </a:pPr>
              <a:t>349</a:t>
            </a:fld>
            <a:endParaRPr lang="ru-RU"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32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456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32EE6F-958D-421F-9842-4686F80A5147}" type="slidenum">
              <a:rPr lang="ru-RU" smtClean="0"/>
              <a:pPr fontAlgn="base">
                <a:spcBef>
                  <a:spcPct val="0"/>
                </a:spcBef>
                <a:spcAft>
                  <a:spcPct val="0"/>
                </a:spcAft>
                <a:defRPr/>
              </a:pPr>
              <a:t>350</a:t>
            </a:fld>
            <a:endParaRPr lang="ru-RU"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2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13668" name="Номер слайда 3"/>
          <p:cNvSpPr>
            <a:spLocks noGrp="1"/>
          </p:cNvSpPr>
          <p:nvPr>
            <p:ph type="sldNum" sz="quarter" idx="5"/>
          </p:nvPr>
        </p:nvSpPr>
        <p:spPr/>
        <p:txBody>
          <a:bodyPr/>
          <a:lstStyle/>
          <a:p>
            <a:pPr>
              <a:defRPr/>
            </a:pPr>
            <a:fld id="{71ACE644-C33A-47CE-871C-6033C1B64738}" type="slidenum">
              <a:rPr lang="ru-RU">
                <a:solidFill>
                  <a:prstClr val="black"/>
                </a:solidFill>
              </a:rPr>
              <a:pPr>
                <a:defRPr/>
              </a:pPr>
              <a:t>351</a:t>
            </a:fld>
            <a:endParaRPr lang="ru-RU">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9332"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A4523BE-2F84-4ADC-800D-20CA297E658C}" type="slidenum">
              <a:rPr lang="ru-RU" altLang="ru-RU" smtClean="0">
                <a:latin typeface="Times New Roman" pitchFamily="18" charset="0"/>
              </a:rPr>
              <a:pPr eaLnBrk="1" hangingPunct="1">
                <a:spcBef>
                  <a:spcPct val="0"/>
                </a:spcBef>
              </a:pPr>
              <a:t>63</a:t>
            </a:fld>
            <a:endParaRPr lang="ru-RU" altLang="ru-RU" smtClean="0">
              <a:latin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534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14692" name="Номер слайда 3"/>
          <p:cNvSpPr>
            <a:spLocks noGrp="1"/>
          </p:cNvSpPr>
          <p:nvPr>
            <p:ph type="sldNum" sz="quarter" idx="5"/>
          </p:nvPr>
        </p:nvSpPr>
        <p:spPr/>
        <p:txBody>
          <a:bodyPr/>
          <a:lstStyle/>
          <a:p>
            <a:pPr>
              <a:defRPr/>
            </a:pPr>
            <a:fld id="{19FB111C-9E40-49AA-BC1C-BD88D3E3A0E1}" type="slidenum">
              <a:rPr lang="ru-RU">
                <a:solidFill>
                  <a:prstClr val="black"/>
                </a:solidFill>
              </a:rPr>
              <a:pPr>
                <a:defRPr/>
              </a:pPr>
              <a:t>352</a:t>
            </a:fld>
            <a:endParaRPr lang="ru-RU">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637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15716" name="Номер слайда 3"/>
          <p:cNvSpPr>
            <a:spLocks noGrp="1"/>
          </p:cNvSpPr>
          <p:nvPr>
            <p:ph type="sldNum" sz="quarter" idx="5"/>
          </p:nvPr>
        </p:nvSpPr>
        <p:spPr/>
        <p:txBody>
          <a:bodyPr/>
          <a:lstStyle/>
          <a:p>
            <a:pPr>
              <a:defRPr/>
            </a:pPr>
            <a:fld id="{3B1E9C1E-76B2-4002-AE58-F29A9FC4CE0D}" type="slidenum">
              <a:rPr lang="ru-RU">
                <a:solidFill>
                  <a:prstClr val="black"/>
                </a:solidFill>
              </a:rPr>
              <a:pPr>
                <a:defRPr/>
              </a:pPr>
              <a:t>353</a:t>
            </a:fld>
            <a:endParaRPr lang="ru-RU">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739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16740" name="Номер слайда 3"/>
          <p:cNvSpPr>
            <a:spLocks noGrp="1"/>
          </p:cNvSpPr>
          <p:nvPr>
            <p:ph type="sldNum" sz="quarter" idx="5"/>
          </p:nvPr>
        </p:nvSpPr>
        <p:spPr/>
        <p:txBody>
          <a:bodyPr/>
          <a:lstStyle/>
          <a:p>
            <a:pPr>
              <a:defRPr/>
            </a:pPr>
            <a:fld id="{011EC84E-CE3F-49E8-9016-58C009915104}" type="slidenum">
              <a:rPr lang="ru-RU">
                <a:solidFill>
                  <a:prstClr val="black"/>
                </a:solidFill>
              </a:rPr>
              <a:pPr>
                <a:defRPr/>
              </a:pPr>
              <a:t>354</a:t>
            </a:fld>
            <a:endParaRPr lang="ru-RU">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841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17764" name="Номер слайда 3"/>
          <p:cNvSpPr>
            <a:spLocks noGrp="1"/>
          </p:cNvSpPr>
          <p:nvPr>
            <p:ph type="sldNum" sz="quarter" idx="5"/>
          </p:nvPr>
        </p:nvSpPr>
        <p:spPr/>
        <p:txBody>
          <a:bodyPr/>
          <a:lstStyle/>
          <a:p>
            <a:pPr>
              <a:defRPr/>
            </a:pPr>
            <a:fld id="{2F822DC1-CBAD-4B84-B57F-4544C14FCE3C}" type="slidenum">
              <a:rPr lang="ru-RU">
                <a:solidFill>
                  <a:prstClr val="black"/>
                </a:solidFill>
              </a:rPr>
              <a:pPr>
                <a:defRPr/>
              </a:pPr>
              <a:t>355</a:t>
            </a:fld>
            <a:endParaRPr lang="ru-RU">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944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18788" name="Номер слайда 3"/>
          <p:cNvSpPr>
            <a:spLocks noGrp="1"/>
          </p:cNvSpPr>
          <p:nvPr>
            <p:ph type="sldNum" sz="quarter" idx="5"/>
          </p:nvPr>
        </p:nvSpPr>
        <p:spPr/>
        <p:txBody>
          <a:bodyPr/>
          <a:lstStyle/>
          <a:p>
            <a:pPr>
              <a:defRPr/>
            </a:pPr>
            <a:fld id="{D3714B48-E7D0-475E-B023-5BE5C68365AC}" type="slidenum">
              <a:rPr lang="ru-RU">
                <a:solidFill>
                  <a:prstClr val="black"/>
                </a:solidFill>
              </a:rPr>
              <a:pPr>
                <a:defRPr/>
              </a:pPr>
              <a:t>356</a:t>
            </a:fld>
            <a:endParaRPr lang="ru-RU">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046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763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BA3228-1151-4963-BB86-E8879C01D342}" type="slidenum">
              <a:rPr lang="ru-RU" smtClean="0"/>
              <a:pPr fontAlgn="base">
                <a:spcBef>
                  <a:spcPct val="0"/>
                </a:spcBef>
                <a:spcAft>
                  <a:spcPct val="0"/>
                </a:spcAft>
                <a:defRPr/>
              </a:pPr>
              <a:t>357</a:t>
            </a:fld>
            <a:endParaRPr lang="ru-RU"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149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558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158CCF-22C6-4698-806B-40D32F9CCD75}" type="slidenum">
              <a:rPr lang="ru-RU" smtClean="0"/>
              <a:pPr fontAlgn="base">
                <a:spcBef>
                  <a:spcPct val="0"/>
                </a:spcBef>
                <a:spcAft>
                  <a:spcPct val="0"/>
                </a:spcAft>
                <a:defRPr/>
              </a:pPr>
              <a:t>358</a:t>
            </a:fld>
            <a:endParaRPr lang="ru-RU"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251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32100" name="Номер слайда 3"/>
          <p:cNvSpPr>
            <a:spLocks noGrp="1"/>
          </p:cNvSpPr>
          <p:nvPr>
            <p:ph type="sldNum" sz="quarter" idx="5"/>
          </p:nvPr>
        </p:nvSpPr>
        <p:spPr/>
        <p:txBody>
          <a:bodyPr/>
          <a:lstStyle/>
          <a:p>
            <a:pPr>
              <a:defRPr/>
            </a:pPr>
            <a:fld id="{A73474A7-737F-4EDA-8B08-480090A23E66}" type="slidenum">
              <a:rPr lang="ru-RU">
                <a:solidFill>
                  <a:prstClr val="black"/>
                </a:solidFill>
              </a:rPr>
              <a:pPr>
                <a:defRPr/>
              </a:pPr>
              <a:t>360</a:t>
            </a:fld>
            <a:endParaRPr lang="ru-RU">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353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33124" name="Номер слайда 3"/>
          <p:cNvSpPr>
            <a:spLocks noGrp="1"/>
          </p:cNvSpPr>
          <p:nvPr>
            <p:ph type="sldNum" sz="quarter" idx="5"/>
          </p:nvPr>
        </p:nvSpPr>
        <p:spPr/>
        <p:txBody>
          <a:bodyPr/>
          <a:lstStyle/>
          <a:p>
            <a:pPr>
              <a:defRPr/>
            </a:pPr>
            <a:fld id="{3E9BB34E-E93D-4B61-B5A3-37CAE29F694B}" type="slidenum">
              <a:rPr lang="ru-RU">
                <a:solidFill>
                  <a:prstClr val="black"/>
                </a:solidFill>
              </a:rPr>
              <a:pPr>
                <a:defRPr/>
              </a:pPr>
              <a:t>361</a:t>
            </a:fld>
            <a:endParaRPr lang="ru-RU">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6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34148" name="Номер слайда 3"/>
          <p:cNvSpPr>
            <a:spLocks noGrp="1"/>
          </p:cNvSpPr>
          <p:nvPr>
            <p:ph type="sldNum" sz="quarter" idx="5"/>
          </p:nvPr>
        </p:nvSpPr>
        <p:spPr/>
        <p:txBody>
          <a:bodyPr/>
          <a:lstStyle/>
          <a:p>
            <a:pPr>
              <a:defRPr/>
            </a:pPr>
            <a:fld id="{3363B88F-D4C0-4333-9B33-A399AD5D167C}" type="slidenum">
              <a:rPr lang="ru-RU">
                <a:solidFill>
                  <a:prstClr val="black"/>
                </a:solidFill>
              </a:rPr>
              <a:pPr>
                <a:defRPr/>
              </a:pPr>
              <a:t>362</a:t>
            </a:fld>
            <a:endParaRPr lang="ru-RU">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0356"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113A393-0ED1-44E1-AFDD-B77DDCB38302}" type="slidenum">
              <a:rPr lang="ru-RU" altLang="ru-RU" smtClean="0">
                <a:latin typeface="Times New Roman" pitchFamily="18" charset="0"/>
              </a:rPr>
              <a:pPr eaLnBrk="1" hangingPunct="1">
                <a:spcBef>
                  <a:spcPct val="0"/>
                </a:spcBef>
              </a:pPr>
              <a:t>64</a:t>
            </a:fld>
            <a:endParaRPr lang="ru-RU" altLang="ru-RU" smtClean="0">
              <a:latin typeface="Times New Roman" pitchFamily="18"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558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35172" name="Номер слайда 3"/>
          <p:cNvSpPr>
            <a:spLocks noGrp="1"/>
          </p:cNvSpPr>
          <p:nvPr>
            <p:ph type="sldNum" sz="quarter" idx="5"/>
          </p:nvPr>
        </p:nvSpPr>
        <p:spPr/>
        <p:txBody>
          <a:bodyPr/>
          <a:lstStyle/>
          <a:p>
            <a:pPr>
              <a:defRPr/>
            </a:pPr>
            <a:fld id="{1928F348-7B95-4873-A8AF-6C37DA27FFDF}" type="slidenum">
              <a:rPr lang="ru-RU">
                <a:solidFill>
                  <a:prstClr val="black"/>
                </a:solidFill>
              </a:rPr>
              <a:pPr>
                <a:defRPr/>
              </a:pPr>
              <a:t>363</a:t>
            </a:fld>
            <a:endParaRPr lang="ru-RU">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661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36196" name="Номер слайда 3"/>
          <p:cNvSpPr>
            <a:spLocks noGrp="1"/>
          </p:cNvSpPr>
          <p:nvPr>
            <p:ph type="sldNum" sz="quarter" idx="5"/>
          </p:nvPr>
        </p:nvSpPr>
        <p:spPr/>
        <p:txBody>
          <a:bodyPr/>
          <a:lstStyle/>
          <a:p>
            <a:pPr>
              <a:defRPr/>
            </a:pPr>
            <a:fld id="{8AAE8D31-95F6-46B6-9828-AB28398ACCFD}" type="slidenum">
              <a:rPr lang="ru-RU">
                <a:solidFill>
                  <a:prstClr val="black"/>
                </a:solidFill>
              </a:rPr>
              <a:pPr>
                <a:defRPr/>
              </a:pPr>
              <a:t>364</a:t>
            </a:fld>
            <a:endParaRPr lang="ru-RU">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763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37220" name="Номер слайда 3"/>
          <p:cNvSpPr>
            <a:spLocks noGrp="1"/>
          </p:cNvSpPr>
          <p:nvPr>
            <p:ph type="sldNum" sz="quarter" idx="5"/>
          </p:nvPr>
        </p:nvSpPr>
        <p:spPr/>
        <p:txBody>
          <a:bodyPr/>
          <a:lstStyle/>
          <a:p>
            <a:pPr>
              <a:defRPr/>
            </a:pPr>
            <a:fld id="{D75EB934-FE0B-4EAA-BB65-1173A334F47A}" type="slidenum">
              <a:rPr lang="ru-RU">
                <a:solidFill>
                  <a:prstClr val="black"/>
                </a:solidFill>
              </a:rPr>
              <a:pPr>
                <a:defRPr/>
              </a:pPr>
              <a:t>365</a:t>
            </a:fld>
            <a:endParaRPr lang="ru-RU">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865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38244" name="Номер слайда 3"/>
          <p:cNvSpPr>
            <a:spLocks noGrp="1"/>
          </p:cNvSpPr>
          <p:nvPr>
            <p:ph type="sldNum" sz="quarter" idx="5"/>
          </p:nvPr>
        </p:nvSpPr>
        <p:spPr/>
        <p:txBody>
          <a:bodyPr/>
          <a:lstStyle/>
          <a:p>
            <a:pPr>
              <a:defRPr/>
            </a:pPr>
            <a:fld id="{DAA144A2-B7CD-408C-8447-417D576DFE58}" type="slidenum">
              <a:rPr lang="ru-RU">
                <a:solidFill>
                  <a:prstClr val="black"/>
                </a:solidFill>
              </a:rPr>
              <a:pPr>
                <a:defRPr/>
              </a:pPr>
              <a:t>366</a:t>
            </a:fld>
            <a:endParaRPr lang="ru-RU">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968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39268" name="Номер слайда 3"/>
          <p:cNvSpPr>
            <a:spLocks noGrp="1"/>
          </p:cNvSpPr>
          <p:nvPr>
            <p:ph type="sldNum" sz="quarter" idx="5"/>
          </p:nvPr>
        </p:nvSpPr>
        <p:spPr/>
        <p:txBody>
          <a:bodyPr/>
          <a:lstStyle/>
          <a:p>
            <a:pPr>
              <a:defRPr/>
            </a:pPr>
            <a:fld id="{9D98AD8B-022F-4364-A4BC-37693A56C64D}" type="slidenum">
              <a:rPr lang="ru-RU">
                <a:solidFill>
                  <a:prstClr val="black"/>
                </a:solidFill>
              </a:rPr>
              <a:pPr>
                <a:defRPr/>
              </a:pPr>
              <a:t>367</a:t>
            </a:fld>
            <a:endParaRPr lang="ru-RU">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070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40292" name="Номер слайда 3"/>
          <p:cNvSpPr>
            <a:spLocks noGrp="1"/>
          </p:cNvSpPr>
          <p:nvPr>
            <p:ph type="sldNum" sz="quarter" idx="5"/>
          </p:nvPr>
        </p:nvSpPr>
        <p:spPr/>
        <p:txBody>
          <a:bodyPr/>
          <a:lstStyle/>
          <a:p>
            <a:pPr>
              <a:defRPr/>
            </a:pPr>
            <a:fld id="{0DC3C780-F8BC-431B-BD07-3D32A65A5AD3}" type="slidenum">
              <a:rPr lang="ru-RU">
                <a:solidFill>
                  <a:prstClr val="black"/>
                </a:solidFill>
              </a:rPr>
              <a:pPr>
                <a:defRPr/>
              </a:pPr>
              <a:t>368</a:t>
            </a:fld>
            <a:endParaRPr lang="ru-RU">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173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41316" name="Номер слайда 3"/>
          <p:cNvSpPr>
            <a:spLocks noGrp="1"/>
          </p:cNvSpPr>
          <p:nvPr>
            <p:ph type="sldNum" sz="quarter" idx="5"/>
          </p:nvPr>
        </p:nvSpPr>
        <p:spPr/>
        <p:txBody>
          <a:bodyPr/>
          <a:lstStyle/>
          <a:p>
            <a:pPr>
              <a:defRPr/>
            </a:pPr>
            <a:fld id="{9A691A8B-7E6A-4368-AE4B-D37184A58FB9}" type="slidenum">
              <a:rPr lang="ru-RU">
                <a:solidFill>
                  <a:prstClr val="black"/>
                </a:solidFill>
              </a:rPr>
              <a:pPr>
                <a:defRPr/>
              </a:pPr>
              <a:t>369</a:t>
            </a:fld>
            <a:endParaRPr lang="ru-RU">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275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42340" name="Номер слайда 3"/>
          <p:cNvSpPr>
            <a:spLocks noGrp="1"/>
          </p:cNvSpPr>
          <p:nvPr>
            <p:ph type="sldNum" sz="quarter" idx="5"/>
          </p:nvPr>
        </p:nvSpPr>
        <p:spPr/>
        <p:txBody>
          <a:bodyPr/>
          <a:lstStyle/>
          <a:p>
            <a:pPr>
              <a:defRPr/>
            </a:pPr>
            <a:fld id="{F8D19BC7-89A3-403B-941C-4F5A398F4B14}" type="slidenum">
              <a:rPr lang="ru-RU">
                <a:solidFill>
                  <a:prstClr val="black"/>
                </a:solidFill>
              </a:rPr>
              <a:pPr>
                <a:defRPr/>
              </a:pPr>
              <a:t>370</a:t>
            </a:fld>
            <a:endParaRPr lang="ru-RU">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377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43364" name="Номер слайда 3"/>
          <p:cNvSpPr>
            <a:spLocks noGrp="1"/>
          </p:cNvSpPr>
          <p:nvPr>
            <p:ph type="sldNum" sz="quarter" idx="5"/>
          </p:nvPr>
        </p:nvSpPr>
        <p:spPr/>
        <p:txBody>
          <a:bodyPr/>
          <a:lstStyle/>
          <a:p>
            <a:pPr>
              <a:defRPr/>
            </a:pPr>
            <a:fld id="{17E39A17-0F43-4764-9AB4-C0E8BE5186E8}" type="slidenum">
              <a:rPr lang="ru-RU">
                <a:solidFill>
                  <a:prstClr val="black"/>
                </a:solidFill>
              </a:rPr>
              <a:pPr>
                <a:defRPr/>
              </a:pPr>
              <a:t>371</a:t>
            </a:fld>
            <a:endParaRPr lang="ru-RU">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0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itchFamily="34" charset="0"/>
            </a:endParaRPr>
          </a:p>
        </p:txBody>
      </p:sp>
      <p:sp>
        <p:nvSpPr>
          <p:cNvPr id="144388" name="Номер слайда 3"/>
          <p:cNvSpPr>
            <a:spLocks noGrp="1"/>
          </p:cNvSpPr>
          <p:nvPr>
            <p:ph type="sldNum" sz="quarter" idx="5"/>
          </p:nvPr>
        </p:nvSpPr>
        <p:spPr/>
        <p:txBody>
          <a:bodyPr/>
          <a:lstStyle/>
          <a:p>
            <a:pPr>
              <a:defRPr/>
            </a:pPr>
            <a:fld id="{2EEAD7FD-7576-4701-9474-D675C6A2A2BC}" type="slidenum">
              <a:rPr lang="ru-RU">
                <a:solidFill>
                  <a:prstClr val="black"/>
                </a:solidFill>
              </a:rPr>
              <a:pPr>
                <a:defRPr/>
              </a:pPr>
              <a:t>372</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601345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2614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3993597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938" y="889000"/>
            <a:ext cx="8885237" cy="11557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34938" y="2116138"/>
            <a:ext cx="4371975" cy="41354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59313" y="2116138"/>
            <a:ext cx="4371975" cy="4135437"/>
          </a:xfrm>
        </p:spPr>
        <p:txBody>
          <a:bodyPr/>
          <a:lstStyle/>
          <a:p>
            <a:pPr lvl="0"/>
            <a:endParaRPr lang="ru-RU" noProof="0" smtClean="0"/>
          </a:p>
        </p:txBody>
      </p:sp>
      <p:sp>
        <p:nvSpPr>
          <p:cNvPr id="5" name="Rectangle 27"/>
          <p:cNvSpPr>
            <a:spLocks noGrp="1" noChangeArrowheads="1"/>
          </p:cNvSpPr>
          <p:nvPr>
            <p:ph type="dt" sz="half" idx="10"/>
          </p:nvPr>
        </p:nvSpPr>
        <p:spPr/>
        <p:txBody>
          <a:bodyPr/>
          <a:lstStyle>
            <a:lvl1pPr>
              <a:defRPr/>
            </a:lvl1pPr>
          </a:lstStyle>
          <a:p>
            <a:pPr>
              <a:defRPr/>
            </a:pPr>
            <a:endParaRPr lang="en-US"/>
          </a:p>
        </p:txBody>
      </p:sp>
      <p:sp>
        <p:nvSpPr>
          <p:cNvPr id="6" name="Rectangle 28"/>
          <p:cNvSpPr>
            <a:spLocks noGrp="1" noChangeArrowheads="1"/>
          </p:cNvSpPr>
          <p:nvPr>
            <p:ph type="ftr" sz="quarter" idx="11"/>
          </p:nvPr>
        </p:nvSpPr>
        <p:spPr/>
        <p:txBody>
          <a:bodyPr/>
          <a:lstStyle>
            <a:lvl1pPr>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vl1pPr>
          </a:lstStyle>
          <a:p>
            <a:pPr>
              <a:defRPr/>
            </a:pPr>
            <a:fld id="{4E7322F2-A359-4AD7-9FEE-118F1FD77EFA}" type="slidenum">
              <a:rPr lang="en-US"/>
              <a:pPr>
                <a:defRPr/>
              </a:pPr>
              <a:t>‹#›</a:t>
            </a:fld>
            <a:endParaRPr lang="en-US"/>
          </a:p>
        </p:txBody>
      </p:sp>
    </p:spTree>
    <p:extLst>
      <p:ext uri="{BB962C8B-B14F-4D97-AF65-F5344CB8AC3E}">
        <p14:creationId xmlns:p14="http://schemas.microsoft.com/office/powerpoint/2010/main" xmlns="" val="1577952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Otsikkodia">
    <p:spTree>
      <p:nvGrpSpPr>
        <p:cNvPr id="1" name=""/>
        <p:cNvGrpSpPr/>
        <p:nvPr/>
      </p:nvGrpSpPr>
      <p:grpSpPr>
        <a:xfrm>
          <a:off x="0" y="0"/>
          <a:ext cx="0" cy="0"/>
          <a:chOff x="0" y="0"/>
          <a:chExt cx="0" cy="0"/>
        </a:xfrm>
      </p:grpSpPr>
      <p:pic>
        <p:nvPicPr>
          <p:cNvPr id="4" name="Kuva 7" descr="tausta_sin2.jpg"/>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Otsikko 1"/>
          <p:cNvSpPr>
            <a:spLocks noGrp="1"/>
          </p:cNvSpPr>
          <p:nvPr>
            <p:ph type="ctrTitle"/>
          </p:nvPr>
        </p:nvSpPr>
        <p:spPr>
          <a:xfrm>
            <a:off x="685800" y="2685734"/>
            <a:ext cx="7772400" cy="1470025"/>
          </a:xfrm>
        </p:spPr>
        <p:txBody>
          <a:bodyPr>
            <a:noAutofit/>
          </a:bodyPr>
          <a:lstStyle>
            <a:lvl1pPr algn="ctr">
              <a:defRPr sz="4400">
                <a:solidFill>
                  <a:schemeClr val="bg1"/>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11" name="Alaotsikko 2"/>
          <p:cNvSpPr>
            <a:spLocks noGrp="1"/>
          </p:cNvSpPr>
          <p:nvPr>
            <p:ph type="subTitle" idx="1"/>
          </p:nvPr>
        </p:nvSpPr>
        <p:spPr>
          <a:xfrm>
            <a:off x="1371600" y="4441507"/>
            <a:ext cx="6400800" cy="175260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smtClean="0"/>
              <a:t>Muokkaa alaotsikon perustyyliä </a:t>
            </a:r>
            <a:r>
              <a:rPr lang="fi-FI" dirty="0" err="1" smtClean="0"/>
              <a:t>napsautt</a:t>
            </a:r>
            <a:r>
              <a:rPr lang="fi-FI" dirty="0" smtClean="0"/>
              <a:t>.</a:t>
            </a:r>
            <a:endParaRPr lang="fi-FI" dirty="0"/>
          </a:p>
        </p:txBody>
      </p:sp>
      <p:sp>
        <p:nvSpPr>
          <p:cNvPr id="5" name="Päivämäärän paikkamerkki 3"/>
          <p:cNvSpPr>
            <a:spLocks noGrp="1"/>
          </p:cNvSpPr>
          <p:nvPr>
            <p:ph type="dt" sz="half" idx="10"/>
          </p:nvPr>
        </p:nvSpPr>
        <p:spPr/>
        <p:txBody>
          <a:bodyPr/>
          <a:lstStyle>
            <a:lvl1pPr>
              <a:defRPr>
                <a:solidFill>
                  <a:schemeClr val="bg1"/>
                </a:solidFill>
              </a:defRPr>
            </a:lvl1pPr>
          </a:lstStyle>
          <a:p>
            <a:pPr>
              <a:defRPr/>
            </a:pPr>
            <a:fld id="{E4B260E4-A604-4951-9B79-6E9A975CFB95}" type="datetimeFigureOut">
              <a:rPr lang="fi-FI"/>
              <a:pPr>
                <a:defRPr/>
              </a:pPr>
              <a:t>8.7.2024</a:t>
            </a:fld>
            <a:endParaRPr lang="fi-FI" dirty="0"/>
          </a:p>
        </p:txBody>
      </p:sp>
      <p:sp>
        <p:nvSpPr>
          <p:cNvPr id="6" name="Alatunnisteen paikkamerkki 4"/>
          <p:cNvSpPr>
            <a:spLocks noGrp="1"/>
          </p:cNvSpPr>
          <p:nvPr>
            <p:ph type="ftr" sz="quarter" idx="11"/>
          </p:nvPr>
        </p:nvSpPr>
        <p:spPr/>
        <p:txBody>
          <a:bodyPr/>
          <a:lstStyle>
            <a:lvl1pPr>
              <a:defRPr>
                <a:solidFill>
                  <a:schemeClr val="bg1"/>
                </a:solidFill>
              </a:defRPr>
            </a:lvl1pPr>
          </a:lstStyle>
          <a:p>
            <a:pPr>
              <a:defRPr/>
            </a:pPr>
            <a:endParaRPr lang="fi-FI"/>
          </a:p>
        </p:txBody>
      </p:sp>
      <p:sp>
        <p:nvSpPr>
          <p:cNvPr id="7" name="Dian numeron paikkamerkki 5"/>
          <p:cNvSpPr>
            <a:spLocks noGrp="1"/>
          </p:cNvSpPr>
          <p:nvPr>
            <p:ph type="sldNum" sz="quarter" idx="12"/>
          </p:nvPr>
        </p:nvSpPr>
        <p:spPr/>
        <p:txBody>
          <a:bodyPr/>
          <a:lstStyle>
            <a:lvl1pPr>
              <a:defRPr>
                <a:solidFill>
                  <a:schemeClr val="bg1"/>
                </a:solidFill>
              </a:defRPr>
            </a:lvl1pPr>
          </a:lstStyle>
          <a:p>
            <a:pPr>
              <a:defRPr/>
            </a:pPr>
            <a:fld id="{F24987A0-3CFD-4828-8A95-A8FE9F6A2689}" type="slidenum">
              <a:rPr lang="fi-FI"/>
              <a:pPr>
                <a:defRPr/>
              </a:pPr>
              <a:t>‹#›</a:t>
            </a:fld>
            <a:endParaRPr lang="fi-FI"/>
          </a:p>
        </p:txBody>
      </p:sp>
    </p:spTree>
    <p:extLst>
      <p:ext uri="{BB962C8B-B14F-4D97-AF65-F5344CB8AC3E}">
        <p14:creationId xmlns:p14="http://schemas.microsoft.com/office/powerpoint/2010/main" xmlns="" val="2549600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3" name="Дата 24"/>
          <p:cNvSpPr>
            <a:spLocks noGrp="1"/>
          </p:cNvSpPr>
          <p:nvPr>
            <p:ph type="dt" sz="half" idx="10"/>
          </p:nvPr>
        </p:nvSpPr>
        <p:spPr/>
        <p:txBody>
          <a:bodyPr/>
          <a:lstStyle>
            <a:lvl1pPr>
              <a:defRPr/>
            </a:lvl1pPr>
          </a:lstStyle>
          <a:p>
            <a:pPr>
              <a:defRPr/>
            </a:pPr>
            <a:endParaRPr lang="ru-RU"/>
          </a:p>
        </p:txBody>
      </p:sp>
      <p:sp>
        <p:nvSpPr>
          <p:cNvPr id="4" name="Нижний колонтитул 1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6FC3A988-A11B-4713-A088-85CC138C767C}" type="slidenum">
              <a:rPr lang="ru-RU"/>
              <a:pPr>
                <a:defRPr/>
              </a:pPr>
              <a:t>‹#›</a:t>
            </a:fld>
            <a:endParaRPr lang="ru-RU"/>
          </a:p>
        </p:txBody>
      </p:sp>
    </p:spTree>
    <p:extLst>
      <p:ext uri="{BB962C8B-B14F-4D97-AF65-F5344CB8AC3E}">
        <p14:creationId xmlns:p14="http://schemas.microsoft.com/office/powerpoint/2010/main" xmlns="" val="190569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403090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2522439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144075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17595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331904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186688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277277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9AAB32-F653-41DF-9D5B-9AAC50A2EBEF}" type="datetimeFigureOut">
              <a:rPr lang="ru-RU" smtClean="0"/>
              <a:pPr/>
              <a:t>08.07.2024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289261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AAB32-F653-41DF-9D5B-9AAC50A2EBEF}" type="datetimeFigureOut">
              <a:rPr lang="ru-RU" smtClean="0"/>
              <a:pPr/>
              <a:t>08.07.2024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09079-8F04-4556-BC81-D5E018BD12A3}" type="slidenum">
              <a:rPr lang="ru-RU" smtClean="0"/>
              <a:pPr/>
              <a:t>‹#›</a:t>
            </a:fld>
            <a:endParaRPr lang="ru-RU"/>
          </a:p>
        </p:txBody>
      </p:sp>
    </p:spTree>
    <p:extLst>
      <p:ext uri="{BB962C8B-B14F-4D97-AF65-F5344CB8AC3E}">
        <p14:creationId xmlns:p14="http://schemas.microsoft.com/office/powerpoint/2010/main" xmlns="" val="1695224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Vspomogatelniy/Soderganie.pdf"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19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2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2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20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20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2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20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2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2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21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2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png"/><Relationship Id="rId9" Type="http://schemas.openxmlformats.org/officeDocument/2006/relationships/image" Target="../media/image169.png"/></Relationships>
</file>

<file path=ppt/slides/_rels/slide22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1.jpeg"/></Relationships>
</file>

<file path=ppt/slides/_rels/slide22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sevrjuga.narod.ru/" TargetMode="Externa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23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37.jpeg"/><Relationship Id="rId1" Type="http://schemas.openxmlformats.org/officeDocument/2006/relationships/slideLayout" Target="../slideLayouts/slideLayout1.xml"/><Relationship Id="rId5" Type="http://schemas.openxmlformats.org/officeDocument/2006/relationships/image" Target="../media/image191.jpeg"/><Relationship Id="rId4" Type="http://schemas.openxmlformats.org/officeDocument/2006/relationships/image" Target="../media/image190.png"/></Relationships>
</file>

<file path=ppt/slides/_rels/slide2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24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24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24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 Id="rId5" Type="http://schemas.openxmlformats.org/officeDocument/2006/relationships/image" Target="../media/image198.jpeg"/><Relationship Id="rId4" Type="http://schemas.openxmlformats.org/officeDocument/2006/relationships/image" Target="../media/image197.jpeg"/></Relationships>
</file>

<file path=ppt/slides/_rels/slide254.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2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25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26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2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2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2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5.xml"/></Relationships>
</file>

<file path=ppt/slides/_rels/slide28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5.xml"/></Relationships>
</file>

<file path=ppt/slides/_rels/slide289.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5.xml"/></Relationships>
</file>

<file path=ppt/slides/_rels/slide305.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5.xml"/></Relationships>
</file>

<file path=ppt/slides/_rels/slide31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5.xml"/></Relationships>
</file>

<file path=ppt/slides/_rels/slide314.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32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58.png"/></Relationships>
</file>

<file path=ppt/slides/_rels/slide32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32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67.png"/></Relationships>
</file>

<file path=ppt/slides/_rels/slide33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85.jpeg"/></Relationships>
</file>

<file path=ppt/slides/_rels/slide351.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287.jpeg"/></Relationships>
</file>

<file path=ppt/slides/_rels/slide35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35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81.xml"/><Relationship Id="rId1" Type="http://schemas.openxmlformats.org/officeDocument/2006/relationships/slideLayout" Target="../slideLayouts/slideLayout14.xml"/><Relationship Id="rId4" Type="http://schemas.openxmlformats.org/officeDocument/2006/relationships/image" Target="../media/image290.png"/></Relationships>
</file>

<file path=ppt/slides/_rels/slide354.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82.xml"/><Relationship Id="rId1" Type="http://schemas.openxmlformats.org/officeDocument/2006/relationships/slideLayout" Target="../slideLayouts/slideLayout14.xml"/><Relationship Id="rId4" Type="http://schemas.openxmlformats.org/officeDocument/2006/relationships/image" Target="../media/image292.png"/></Relationships>
</file>

<file path=ppt/slides/_rels/slide35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83.xml"/><Relationship Id="rId1" Type="http://schemas.openxmlformats.org/officeDocument/2006/relationships/slideLayout" Target="../slideLayouts/slideLayout14.xml"/><Relationship Id="rId4" Type="http://schemas.openxmlformats.org/officeDocument/2006/relationships/image" Target="../media/image294.png"/></Relationships>
</file>

<file path=ppt/slides/_rels/slide35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357.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97.png"/></Relationships>
</file>

<file path=ppt/slides/_rels/slide35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99.png"/></Relationships>
</file>

<file path=ppt/slides/_rels/slide359.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36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316.pn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32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329.jpeg"/></Relationships>
</file>

<file path=ppt/slides/_rels/slide39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331.jpeg"/></Relationships>
</file>

<file path=ppt/slides/_rels/slide393.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333.jpeg"/></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8.xml"/></Relationships>
</file>

<file path=ppt/slides/_rels/slide396.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8.xml"/></Relationships>
</file>

<file path=ppt/slides/_rels/slide397.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8.xml"/></Relationships>
</file>

<file path=ppt/slides/_rels/slide398.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8.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8.xml"/></Relationships>
</file>

<file path=ppt/slides/_rels/slide401.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8.xml"/></Relationships>
</file>

<file path=ppt/slides/_rels/slide402.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8.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4.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8.xml"/></Relationships>
</file>

<file path=ppt/slides/_rels/slide405.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8.xml"/></Relationships>
</file>

<file path=ppt/slides/_rels/slide406.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8.xml"/></Relationships>
</file>

<file path=ppt/slides/_rels/slide407.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8.xml"/></Relationships>
</file>

<file path=ppt/slides/_rels/slide408.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8.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346.jpeg"/><Relationship Id="rId1" Type="http://schemas.openxmlformats.org/officeDocument/2006/relationships/slideLayout" Target="../slideLayouts/slideLayout8.xml"/></Relationships>
</file>

<file path=ppt/slides/_rels/slide411.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8.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3.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8.xml"/></Relationships>
</file>

<file path=ppt/slides/_rels/slide414.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8.xml"/></Relationships>
</file>

<file path=ppt/slides/_rels/slide415.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8.xml"/></Relationships>
</file>

<file path=ppt/slides/_rels/slide416.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8.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8.xml.rels><?xml version="1.0" encoding="UTF-8" standalone="yes"?>
<Relationships xmlns="http://schemas.openxmlformats.org/package/2006/relationships"><Relationship Id="rId2" Type="http://schemas.openxmlformats.org/officeDocument/2006/relationships/image" Target="../media/image352.jpeg"/><Relationship Id="rId1" Type="http://schemas.openxmlformats.org/officeDocument/2006/relationships/slideLayout" Target="../slideLayouts/slideLayout8.xml"/></Relationships>
</file>

<file path=ppt/slides/_rels/slide419.xml.rels><?xml version="1.0" encoding="UTF-8" standalone="yes"?>
<Relationships xmlns="http://schemas.openxmlformats.org/package/2006/relationships"><Relationship Id="rId2" Type="http://schemas.openxmlformats.org/officeDocument/2006/relationships/image" Target="../media/image35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8.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2.xml.rels><?xml version="1.0" encoding="UTF-8" standalone="yes"?>
<Relationships xmlns="http://schemas.openxmlformats.org/package/2006/relationships"><Relationship Id="rId2" Type="http://schemas.openxmlformats.org/officeDocument/2006/relationships/image" Target="../media/image355.jpeg"/><Relationship Id="rId1" Type="http://schemas.openxmlformats.org/officeDocument/2006/relationships/slideLayout" Target="../slideLayouts/slideLayout8.xml"/></Relationships>
</file>

<file path=ppt/slides/_rels/slide423.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8.xml"/></Relationships>
</file>

<file path=ppt/slides/_rels/slide424.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8.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6.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8.xml"/></Relationships>
</file>

<file path=ppt/slides/_rels/slide427.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8.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8.xml"/></Relationships>
</file>

<file path=ppt/slides/_rels/slide431.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8.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3.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8.xml"/></Relationships>
</file>

<file path=ppt/slides/_rels/slide434.xml.rels><?xml version="1.0" encoding="UTF-8" standalone="yes"?>
<Relationships xmlns="http://schemas.openxmlformats.org/package/2006/relationships"><Relationship Id="rId2" Type="http://schemas.openxmlformats.org/officeDocument/2006/relationships/image" Target="../media/image364.jpeg"/><Relationship Id="rId1" Type="http://schemas.openxmlformats.org/officeDocument/2006/relationships/slideLayout" Target="../slideLayouts/slideLayout8.xml"/></Relationships>
</file>

<file path=ppt/slides/_rels/slide435.xml.rels><?xml version="1.0" encoding="UTF-8" standalone="yes"?>
<Relationships xmlns="http://schemas.openxmlformats.org/package/2006/relationships"><Relationship Id="rId2" Type="http://schemas.openxmlformats.org/officeDocument/2006/relationships/image" Target="../media/image365.jpeg"/><Relationship Id="rId1" Type="http://schemas.openxmlformats.org/officeDocument/2006/relationships/slideLayout" Target="../slideLayouts/slideLayout8.xml"/></Relationships>
</file>

<file path=ppt/slides/_rels/slide436.xml.rels><?xml version="1.0" encoding="UTF-8" standalone="yes"?>
<Relationships xmlns="http://schemas.openxmlformats.org/package/2006/relationships"><Relationship Id="rId2" Type="http://schemas.openxmlformats.org/officeDocument/2006/relationships/image" Target="../media/image366.jpeg"/><Relationship Id="rId1" Type="http://schemas.openxmlformats.org/officeDocument/2006/relationships/slideLayout" Target="../slideLayouts/slideLayout8.xml"/></Relationships>
</file>

<file path=ppt/slides/_rels/slide437.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8.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9.xml.rels><?xml version="1.0" encoding="UTF-8" standalone="yes"?>
<Relationships xmlns="http://schemas.openxmlformats.org/package/2006/relationships"><Relationship Id="rId2" Type="http://schemas.openxmlformats.org/officeDocument/2006/relationships/image" Target="../media/image36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369.jpeg"/><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371.jpeg"/><Relationship Id="rId1" Type="http://schemas.openxmlformats.org/officeDocument/2006/relationships/slideLayout" Target="../slideLayouts/slideLayout4.xml"/><Relationship Id="rId4" Type="http://schemas.openxmlformats.org/officeDocument/2006/relationships/image" Target="../media/image373.jpeg"/></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3.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7.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7.xml.rels><?xml version="1.0" encoding="UTF-8" standalone="yes"?>
<Relationships xmlns="http://schemas.openxmlformats.org/package/2006/relationships"><Relationship Id="rId2" Type="http://schemas.openxmlformats.org/officeDocument/2006/relationships/image" Target="../media/image375.png"/><Relationship Id="rId1" Type="http://schemas.openxmlformats.org/officeDocument/2006/relationships/slideLayout" Target="../slideLayouts/slideLayout7.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36912"/>
            <a:ext cx="8630248" cy="1323439"/>
          </a:xfrm>
          <a:prstGeom prst="rect">
            <a:avLst/>
          </a:prstGeom>
        </p:spPr>
        <p:txBody>
          <a:bodyPr wrap="none">
            <a:spAutoFit/>
          </a:bodyPr>
          <a:lstStyle/>
          <a:p>
            <a:r>
              <a:rPr lang="ru-RU" sz="8000" b="1" dirty="0" smtClean="0">
                <a:latin typeface="Times New Roman" pitchFamily="18" charset="0"/>
                <a:cs typeface="Times New Roman" pitchFamily="18" charset="0"/>
                <a:hlinkClick r:id="rId2" action="ppaction://hlinkfile"/>
              </a:rPr>
              <a:t>В СОДЕРЖАНИЕ</a:t>
            </a:r>
            <a:endParaRPr lang="ru-RU" sz="8000" b="1"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1824" y="1124744"/>
            <a:ext cx="8424936" cy="4247317"/>
          </a:xfrm>
          <a:prstGeom prst="rect">
            <a:avLst/>
          </a:prstGeom>
        </p:spPr>
        <p:txBody>
          <a:bodyPr wrap="square">
            <a:spAutoFit/>
          </a:bodyPr>
          <a:lstStyle/>
          <a:p>
            <a:r>
              <a:rPr lang="ru-RU" b="1" i="1" dirty="0" err="1"/>
              <a:t>Обесклеивание</a:t>
            </a:r>
            <a:r>
              <a:rPr lang="ru-RU" b="1" i="1" dirty="0"/>
              <a:t> </a:t>
            </a:r>
            <a:endParaRPr lang="ru-RU" dirty="0"/>
          </a:p>
          <a:p>
            <a:r>
              <a:rPr lang="ru-RU" dirty="0"/>
              <a:t>Аппарат </a:t>
            </a:r>
            <a:r>
              <a:rPr lang="ru-RU" dirty="0" err="1"/>
              <a:t>Вейса</a:t>
            </a:r>
            <a:r>
              <a:rPr lang="ru-RU" dirty="0"/>
              <a:t> загружают оплодотворенной икрой, предварительно в аппарат наливают 2,5 – 3 литра </a:t>
            </a:r>
            <a:r>
              <a:rPr lang="ru-RU" dirty="0" err="1"/>
              <a:t>обесклеивающего</a:t>
            </a:r>
            <a:r>
              <a:rPr lang="ru-RU" dirty="0"/>
              <a:t> раствора. Для осетровых из расчета 2 литра молока на 8 литров воды. Затем подают через вентиль с сжатым воздухом с таким расчетом, что бы икра интенсивно перемешивалась но не выплескивалась. Через 40 – 50 минут икру проверяют на клейкость. В чашку Петри с водой помещают икринки. Если в течении 5 минут икринки не приклеились к стеклу, то </a:t>
            </a:r>
            <a:r>
              <a:rPr lang="ru-RU" dirty="0" err="1"/>
              <a:t>обесклеиваие</a:t>
            </a:r>
            <a:r>
              <a:rPr lang="ru-RU" dirty="0"/>
              <a:t> можно считать законченным. После завершения </a:t>
            </a:r>
            <a:r>
              <a:rPr lang="ru-RU" dirty="0" err="1"/>
              <a:t>обесклеивания</a:t>
            </a:r>
            <a:r>
              <a:rPr lang="ru-RU" dirty="0"/>
              <a:t> – подачу воздуха прекращают и подают воду. Расход воды в аппараты </a:t>
            </a:r>
            <a:r>
              <a:rPr lang="ru-RU" dirty="0" err="1"/>
              <a:t>Вейса</a:t>
            </a:r>
            <a:r>
              <a:rPr lang="ru-RU" dirty="0"/>
              <a:t> во время инкубации икры осетровых рыб– 3 – 4 минуты. </a:t>
            </a:r>
          </a:p>
          <a:p>
            <a:r>
              <a:rPr lang="ru-RU" dirty="0"/>
              <a:t>Рыбоводы широко используют другой способ </a:t>
            </a:r>
            <a:r>
              <a:rPr lang="ru-RU" dirty="0" err="1"/>
              <a:t>обесклеивания</a:t>
            </a:r>
            <a:r>
              <a:rPr lang="ru-RU" dirty="0"/>
              <a:t> – химический, с использованием раствора танина. Из расчета 0,5 г на 1 литр воды. </a:t>
            </a:r>
            <a:r>
              <a:rPr lang="ru-RU" dirty="0" err="1"/>
              <a:t>Обесклеивание</a:t>
            </a:r>
            <a:r>
              <a:rPr lang="ru-RU" dirty="0"/>
              <a:t> проводят в тазике или миске. На 1 литр икры необходимо 2 литра раствора танина. Икру мешают пером при строгом соблюдении времени – только 40 секунд. Затем двукратно промывают водой и помещают в инкубационные  аппараты. </a:t>
            </a:r>
          </a:p>
        </p:txBody>
      </p:sp>
    </p:spTree>
    <p:extLst>
      <p:ext uri="{BB962C8B-B14F-4D97-AF65-F5344CB8AC3E}">
        <p14:creationId xmlns:p14="http://schemas.microsoft.com/office/powerpoint/2010/main" xmlns="" val="34553498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956" t="10317" r="16894" b="4762"/>
          <a:stretch/>
        </p:blipFill>
        <p:spPr bwMode="auto">
          <a:xfrm>
            <a:off x="0" y="144016"/>
            <a:ext cx="9140724" cy="659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952084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718" t="10516" r="16671" b="4545"/>
          <a:stretch/>
        </p:blipFill>
        <p:spPr bwMode="auto">
          <a:xfrm>
            <a:off x="0" y="134714"/>
            <a:ext cx="9144000" cy="65553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59505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12" t="9721" r="16447" b="4736"/>
          <a:stretch/>
        </p:blipFill>
        <p:spPr bwMode="auto">
          <a:xfrm>
            <a:off x="0" y="0"/>
            <a:ext cx="9144000" cy="65695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049391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21" t="10714" r="16335" b="6250"/>
          <a:stretch/>
        </p:blipFill>
        <p:spPr bwMode="auto">
          <a:xfrm>
            <a:off x="0" y="183573"/>
            <a:ext cx="9144000" cy="63673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448823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068" t="10516" r="16670" b="6250"/>
          <a:stretch/>
        </p:blipFill>
        <p:spPr bwMode="auto">
          <a:xfrm>
            <a:off x="0" y="-24274"/>
            <a:ext cx="9144000" cy="64577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538379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291" t="10317" r="16671" b="6250"/>
          <a:stretch/>
        </p:blipFill>
        <p:spPr bwMode="auto">
          <a:xfrm>
            <a:off x="26462" y="0"/>
            <a:ext cx="9119828" cy="6381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64161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068" t="10714" r="16447" b="4564"/>
          <a:stretch/>
        </p:blipFill>
        <p:spPr bwMode="auto">
          <a:xfrm>
            <a:off x="-5206" y="0"/>
            <a:ext cx="9149206" cy="65548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758907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931" t="10119" r="16447" b="4735"/>
          <a:stretch/>
        </p:blipFill>
        <p:spPr bwMode="auto">
          <a:xfrm>
            <a:off x="0" y="188640"/>
            <a:ext cx="9144000" cy="65704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908228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931" t="10317" r="16670" b="4356"/>
          <a:stretch/>
        </p:blipFill>
        <p:spPr bwMode="auto">
          <a:xfrm>
            <a:off x="0" y="116632"/>
            <a:ext cx="9144000" cy="66064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699666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931" t="10516" r="16447" b="6250"/>
          <a:stretch/>
        </p:blipFill>
        <p:spPr bwMode="auto">
          <a:xfrm>
            <a:off x="-27473" y="155192"/>
            <a:ext cx="9171473" cy="64421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2287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620688"/>
            <a:ext cx="8568952" cy="5355312"/>
          </a:xfrm>
          <a:prstGeom prst="rect">
            <a:avLst/>
          </a:prstGeom>
        </p:spPr>
        <p:txBody>
          <a:bodyPr wrap="square">
            <a:spAutoFit/>
          </a:bodyPr>
          <a:lstStyle/>
          <a:p>
            <a:r>
              <a:rPr lang="ru-RU" b="1" i="1" dirty="0"/>
              <a:t>Инкубация</a:t>
            </a:r>
            <a:endParaRPr lang="ru-RU" dirty="0"/>
          </a:p>
          <a:p>
            <a:r>
              <a:rPr lang="ru-RU" dirty="0"/>
              <a:t>Инкубация икры осетровых длится несколько суток и зависит от температуры воды. Так при температуре воды 12 – 18 градусов Цельсия время инкубации продолжается от 5 до 10 суток. В этот период необходимо ухаживать за икрой: регулировать расход воды в аппаратах, профилактически обрабатывать икру и своевременно удалять погибшие икринки с целью недопущения развития опасного грибкового заболевания  - </a:t>
            </a:r>
            <a:r>
              <a:rPr lang="ru-RU" dirty="0" err="1"/>
              <a:t>сапролегнии</a:t>
            </a:r>
            <a:r>
              <a:rPr lang="ru-RU" dirty="0"/>
              <a:t>, способной вызвать гибель икры в аппарате до 100 %. При температуре вод 22 градуса Цельсия развитие икры происходит наиболее оптимально и быстрее, чем развитие </a:t>
            </a:r>
            <a:r>
              <a:rPr lang="ru-RU" dirty="0" err="1"/>
              <a:t>сапролегнии</a:t>
            </a:r>
            <a:r>
              <a:rPr lang="ru-RU" dirty="0"/>
              <a:t>. Систематическое использование органических красителей позволяет постоянно сдерживать размножение гифов </a:t>
            </a:r>
            <a:r>
              <a:rPr lang="ru-RU" dirty="0" err="1"/>
              <a:t>сапролегнии</a:t>
            </a:r>
            <a:r>
              <a:rPr lang="ru-RU" dirty="0"/>
              <a:t> находящихся постоянно в воде, поступающей в цех из </a:t>
            </a:r>
            <a:r>
              <a:rPr lang="ru-RU" dirty="0" err="1"/>
              <a:t>водоисточника</a:t>
            </a:r>
            <a:r>
              <a:rPr lang="ru-RU" dirty="0"/>
              <a:t>.  Сразу после выклева </a:t>
            </a:r>
            <a:r>
              <a:rPr lang="ru-RU" dirty="0" err="1"/>
              <a:t>прелдичинок</a:t>
            </a:r>
            <a:r>
              <a:rPr lang="ru-RU" dirty="0"/>
              <a:t> переносят в заранее подготовленные лотки. Как правило, </a:t>
            </a:r>
            <a:r>
              <a:rPr lang="ru-RU" dirty="0" err="1"/>
              <a:t>предличинок</a:t>
            </a:r>
            <a:r>
              <a:rPr lang="ru-RU" dirty="0"/>
              <a:t> не кормят, т.к. они питаются за счет запасов желточного мешка. В лотках в зависимости от температуры воды личинок выдерживают на протяжении 5-10 суток, т.е. до перехода на активное питание. Затем начинают ее подкармливать живыми и искусственными специализированными кормами. По достижении массы 0,2 г. молодь необходимо сортировать и рассаживать – уменьшая плотности посадки. Обеспечивая тем сам ее рациональный прирост и нормальное использование кормов. </a:t>
            </a:r>
          </a:p>
        </p:txBody>
      </p:sp>
    </p:spTree>
    <p:extLst>
      <p:ext uri="{BB962C8B-B14F-4D97-AF65-F5344CB8AC3E}">
        <p14:creationId xmlns:p14="http://schemas.microsoft.com/office/powerpoint/2010/main" xmlns="" val="8409571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725" t="10081" r="16434" b="5422"/>
          <a:stretch/>
        </p:blipFill>
        <p:spPr bwMode="auto">
          <a:xfrm>
            <a:off x="0" y="33355"/>
            <a:ext cx="9144000" cy="64990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495791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510" t="10280" r="16558" b="5592"/>
          <a:stretch/>
        </p:blipFill>
        <p:spPr bwMode="auto">
          <a:xfrm>
            <a:off x="78324" y="144016"/>
            <a:ext cx="9030180" cy="6381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541555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844" t="10317" r="16670" b="6250"/>
          <a:stretch/>
        </p:blipFill>
        <p:spPr bwMode="auto">
          <a:xfrm>
            <a:off x="0" y="217930"/>
            <a:ext cx="9144000" cy="64514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212870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398" t="10317" r="16558" b="4735"/>
          <a:stretch/>
        </p:blipFill>
        <p:spPr bwMode="auto">
          <a:xfrm>
            <a:off x="0" y="116632"/>
            <a:ext cx="9144000" cy="6513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650385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718" t="10913" r="16558" b="6250"/>
          <a:stretch/>
        </p:blipFill>
        <p:spPr bwMode="auto">
          <a:xfrm>
            <a:off x="-1" y="188640"/>
            <a:ext cx="9078355" cy="6336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156206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844" t="10317" r="16447" b="6250"/>
          <a:stretch/>
        </p:blipFill>
        <p:spPr bwMode="auto">
          <a:xfrm>
            <a:off x="0" y="-1"/>
            <a:ext cx="9144000" cy="64298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466262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509" t="10317" r="16448" b="4365"/>
          <a:stretch/>
        </p:blipFill>
        <p:spPr bwMode="auto">
          <a:xfrm>
            <a:off x="0" y="188639"/>
            <a:ext cx="9144000" cy="65422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39598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505" t="10516" r="16224" b="4735"/>
          <a:stretch/>
        </p:blipFill>
        <p:spPr bwMode="auto">
          <a:xfrm>
            <a:off x="0" y="116632"/>
            <a:ext cx="9144000" cy="64766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988132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931" t="10317" r="16558" b="6250"/>
          <a:stretch/>
        </p:blipFill>
        <p:spPr bwMode="auto">
          <a:xfrm>
            <a:off x="27378" y="116632"/>
            <a:ext cx="9086916" cy="6408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672105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825" t="9922" r="16558" b="6250"/>
          <a:stretch/>
        </p:blipFill>
        <p:spPr bwMode="auto">
          <a:xfrm>
            <a:off x="27902" y="116632"/>
            <a:ext cx="9058382" cy="6408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01548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836712"/>
            <a:ext cx="8496944" cy="4893647"/>
          </a:xfrm>
          <a:prstGeom prst="rect">
            <a:avLst/>
          </a:prstGeom>
        </p:spPr>
        <p:txBody>
          <a:bodyPr wrap="square">
            <a:spAutoFit/>
          </a:bodyPr>
          <a:lstStyle/>
          <a:p>
            <a:pPr algn="ctr"/>
            <a:r>
              <a:rPr lang="ru-RU" sz="3200" b="1" dirty="0" smtClean="0">
                <a:latin typeface="Times New Roman" panose="02020603050405020304" pitchFamily="18" charset="0"/>
                <a:cs typeface="Times New Roman" panose="02020603050405020304" pitchFamily="18" charset="0"/>
              </a:rPr>
              <a:t>3. </a:t>
            </a:r>
            <a:r>
              <a:rPr lang="ru-RU" sz="3200" b="1" dirty="0">
                <a:latin typeface="Times New Roman" panose="02020603050405020304" pitchFamily="18" charset="0"/>
                <a:cs typeface="Times New Roman" panose="02020603050405020304" pitchFamily="18" charset="0"/>
              </a:rPr>
              <a:t>Полузаводской способ </a:t>
            </a:r>
            <a:endParaRPr lang="ru-RU" sz="3200" b="1" dirty="0" smtClean="0">
              <a:latin typeface="Times New Roman" panose="02020603050405020304" pitchFamily="18" charset="0"/>
              <a:cs typeface="Times New Roman" panose="02020603050405020304" pitchFamily="18" charset="0"/>
            </a:endParaRPr>
          </a:p>
          <a:p>
            <a:pPr algn="ctr"/>
            <a:endParaRPr lang="ru-RU" sz="3200" b="1" dirty="0">
              <a:latin typeface="Times New Roman" panose="02020603050405020304" pitchFamily="18" charset="0"/>
              <a:cs typeface="Times New Roman" panose="02020603050405020304" pitchFamily="18" charset="0"/>
            </a:endParaRPr>
          </a:p>
          <a:p>
            <a:pPr algn="ctr"/>
            <a:endParaRPr lang="ru-RU" sz="3200" dirty="0">
              <a:latin typeface="Times New Roman" panose="02020603050405020304" pitchFamily="18" charset="0"/>
              <a:cs typeface="Times New Roman" panose="02020603050405020304" pitchFamily="18" charset="0"/>
            </a:endParaRPr>
          </a:p>
          <a:p>
            <a:r>
              <a:rPr lang="ru-RU" sz="2400" dirty="0"/>
              <a:t>Полузаводской способ разработан и внедрен рыбоводами республики. Широко используется для воспроизводства карпа и европейского сома. Технологический процесс получения личинок карпа полузаводским способом состоит из следующих этапов:</a:t>
            </a:r>
          </a:p>
          <a:p>
            <a:r>
              <a:rPr lang="ru-RU" sz="2400" b="1" i="1" u="sng" dirty="0"/>
              <a:t>1 этап – разбор производителей после зимовки.</a:t>
            </a:r>
            <a:endParaRPr lang="ru-RU" sz="2400" dirty="0"/>
          </a:p>
          <a:p>
            <a:r>
              <a:rPr lang="ru-RU" sz="2400" dirty="0"/>
              <a:t>Разбирать производителей следует при температуре воды от 12 – 14 градусов. До этого периода производители должны кормиться как минимум 2 недели. </a:t>
            </a:r>
          </a:p>
        </p:txBody>
      </p:sp>
    </p:spTree>
    <p:extLst>
      <p:ext uri="{BB962C8B-B14F-4D97-AF65-F5344CB8AC3E}">
        <p14:creationId xmlns:p14="http://schemas.microsoft.com/office/powerpoint/2010/main" xmlns="" val="354069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292" t="10119" r="16447" b="4545"/>
          <a:stretch/>
        </p:blipFill>
        <p:spPr bwMode="auto">
          <a:xfrm>
            <a:off x="0" y="116632"/>
            <a:ext cx="9144000" cy="65224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19180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398" t="10317" r="16113" b="4356"/>
          <a:stretch/>
        </p:blipFill>
        <p:spPr bwMode="auto">
          <a:xfrm>
            <a:off x="10435" y="116632"/>
            <a:ext cx="9133565" cy="6492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642001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21" t="10516" r="16447" b="4563"/>
          <a:stretch/>
        </p:blipFill>
        <p:spPr bwMode="auto">
          <a:xfrm>
            <a:off x="5364" y="188640"/>
            <a:ext cx="9186067" cy="65527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334425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11" t="10119" r="16113" b="4545"/>
          <a:stretch/>
        </p:blipFill>
        <p:spPr bwMode="auto">
          <a:xfrm>
            <a:off x="10434" y="19270"/>
            <a:ext cx="9133565" cy="651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343225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21" t="10317" r="16224" b="4762"/>
          <a:stretch/>
        </p:blipFill>
        <p:spPr bwMode="auto">
          <a:xfrm>
            <a:off x="0" y="116632"/>
            <a:ext cx="9144000" cy="65010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760755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733" t="10317" r="16447" b="4762"/>
          <a:stretch/>
        </p:blipFill>
        <p:spPr bwMode="auto">
          <a:xfrm>
            <a:off x="4801" y="188640"/>
            <a:ext cx="9139199" cy="65301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451888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11" t="10516" r="16113" b="4356"/>
          <a:stretch/>
        </p:blipFill>
        <p:spPr bwMode="auto">
          <a:xfrm>
            <a:off x="0" y="260648"/>
            <a:ext cx="9036496" cy="6428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929479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505" t="10913" r="16113" b="6250"/>
          <a:stretch/>
        </p:blipFill>
        <p:spPr bwMode="auto">
          <a:xfrm>
            <a:off x="-270" y="260648"/>
            <a:ext cx="9144270" cy="63202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742756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414" y="548680"/>
            <a:ext cx="8820066" cy="3662541"/>
          </a:xfrm>
          <a:prstGeom prst="rect">
            <a:avLst/>
          </a:prstGeom>
        </p:spPr>
        <p:txBody>
          <a:bodyPr wrap="square">
            <a:spAutoFit/>
          </a:bodyPr>
          <a:lstStyle/>
          <a:p>
            <a:r>
              <a:rPr lang="ru-RU" sz="2400" dirty="0" smtClean="0">
                <a:solidFill>
                  <a:srgbClr val="FF0000"/>
                </a:solidFill>
                <a:latin typeface="Times New Roman" panose="02020603050405020304" pitchFamily="18" charset="0"/>
                <a:cs typeface="Times New Roman" panose="02020603050405020304" pitchFamily="18" charset="0"/>
              </a:rPr>
              <a:t>Лекция №4.</a:t>
            </a:r>
            <a:r>
              <a:rPr lang="ru-RU" sz="2400" dirty="0" smtClean="0">
                <a:latin typeface="Times New Roman" panose="02020603050405020304" pitchFamily="18" charset="0"/>
                <a:cs typeface="Times New Roman" panose="02020603050405020304" pitchFamily="18" charset="0"/>
              </a:rPr>
              <a:t> </a:t>
            </a:r>
          </a:p>
          <a:p>
            <a:endParaRPr lang="ru-RU" sz="2400" dirty="0">
              <a:latin typeface="Times New Roman" panose="02020603050405020304" pitchFamily="18" charset="0"/>
              <a:cs typeface="Times New Roman" panose="02020603050405020304" pitchFamily="18" charset="0"/>
            </a:endParaRPr>
          </a:p>
          <a:p>
            <a:endParaRPr lang="ru-RU" sz="2400" dirty="0" smtClean="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endParaRPr lang="ru-RU" sz="2400" dirty="0" smtClean="0">
              <a:latin typeface="Times New Roman" panose="02020603050405020304" pitchFamily="18" charset="0"/>
              <a:cs typeface="Times New Roman" panose="02020603050405020304" pitchFamily="18" charset="0"/>
            </a:endParaRPr>
          </a:p>
          <a:p>
            <a:endParaRPr lang="ru-RU" sz="2400" dirty="0" smtClean="0">
              <a:latin typeface="Times New Roman" panose="02020603050405020304" pitchFamily="18" charset="0"/>
              <a:cs typeface="Times New Roman" panose="02020603050405020304" pitchFamily="18" charset="0"/>
            </a:endParaRPr>
          </a:p>
          <a:p>
            <a:pPr algn="ctr"/>
            <a:r>
              <a:rPr lang="ru-RU" sz="4400" b="1" dirty="0" smtClean="0">
                <a:latin typeface="Times New Roman" panose="02020603050405020304" pitchFamily="18" charset="0"/>
                <a:cs typeface="Times New Roman" panose="02020603050405020304" pitchFamily="18" charset="0"/>
              </a:rPr>
              <a:t>Искусственное </a:t>
            </a:r>
            <a:r>
              <a:rPr lang="ru-RU" sz="4400" b="1" dirty="0">
                <a:latin typeface="Times New Roman" panose="02020603050405020304" pitchFamily="18" charset="0"/>
                <a:cs typeface="Times New Roman" panose="02020603050405020304" pitchFamily="18" charset="0"/>
              </a:rPr>
              <a:t>воспроизводство </a:t>
            </a:r>
            <a:r>
              <a:rPr lang="ru-RU" sz="4400" b="1" dirty="0" err="1">
                <a:latin typeface="Times New Roman" panose="02020603050405020304" pitchFamily="18" charset="0"/>
                <a:cs typeface="Times New Roman" panose="02020603050405020304" pitchFamily="18" charset="0"/>
              </a:rPr>
              <a:t>тилляпий</a:t>
            </a:r>
            <a:endParaRPr lang="ru-RU"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782583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171511"/>
            <a:ext cx="8712968" cy="5078313"/>
          </a:xfrm>
          <a:prstGeom prst="rect">
            <a:avLst/>
          </a:prstGeom>
        </p:spPr>
        <p:txBody>
          <a:bodyPr wrap="square">
            <a:spAutoFit/>
          </a:bodyPr>
          <a:lstStyle/>
          <a:p>
            <a:r>
              <a:rPr lang="ru-RU" sz="2800" dirty="0" smtClean="0">
                <a:latin typeface="Times New Roman" panose="02020603050405020304" pitchFamily="18" charset="0"/>
                <a:cs typeface="Times New Roman" panose="02020603050405020304" pitchFamily="18" charset="0"/>
              </a:rPr>
              <a:t>План: </a:t>
            </a:r>
          </a:p>
          <a:p>
            <a:endParaRPr lang="ru-RU" sz="2800" dirty="0" smtClean="0">
              <a:latin typeface="Times New Roman" panose="02020603050405020304" pitchFamily="18" charset="0"/>
              <a:cs typeface="Times New Roman" panose="02020603050405020304" pitchFamily="18" charset="0"/>
            </a:endParaRPr>
          </a:p>
          <a:p>
            <a:pPr marL="342900" indent="-342900">
              <a:buAutoNum type="arabicPeriod"/>
            </a:pPr>
            <a:r>
              <a:rPr lang="ru-RU" sz="2800" dirty="0" smtClean="0">
                <a:latin typeface="Times New Roman" panose="02020603050405020304" pitchFamily="18" charset="0"/>
                <a:cs typeface="Times New Roman" panose="02020603050405020304" pitchFamily="18" charset="0"/>
              </a:rPr>
              <a:t>Характеристика </a:t>
            </a:r>
            <a:r>
              <a:rPr lang="ru-RU" sz="2800" dirty="0">
                <a:latin typeface="Times New Roman" panose="02020603050405020304" pitchFamily="18" charset="0"/>
                <a:cs typeface="Times New Roman" panose="02020603050405020304" pitchFamily="18" charset="0"/>
              </a:rPr>
              <a:t>видов </a:t>
            </a:r>
            <a:r>
              <a:rPr lang="ru-RU" sz="2800" dirty="0" err="1">
                <a:latin typeface="Times New Roman" panose="02020603050405020304" pitchFamily="18" charset="0"/>
                <a:cs typeface="Times New Roman" panose="02020603050405020304" pitchFamily="18" charset="0"/>
              </a:rPr>
              <a:t>тиляпий</a:t>
            </a:r>
            <a:r>
              <a:rPr lang="ru-RU" sz="2800" dirty="0">
                <a:latin typeface="Times New Roman" panose="02020603050405020304" pitchFamily="18" charset="0"/>
                <a:cs typeface="Times New Roman" panose="02020603050405020304" pitchFamily="18" charset="0"/>
              </a:rPr>
              <a:t> наиболее часто используемых в </a:t>
            </a:r>
            <a:r>
              <a:rPr lang="ru-RU" sz="2800" dirty="0" err="1" smtClean="0">
                <a:latin typeface="Times New Roman" panose="02020603050405020304" pitchFamily="18" charset="0"/>
                <a:cs typeface="Times New Roman" panose="02020603050405020304" pitchFamily="18" charset="0"/>
              </a:rPr>
              <a:t>аквакультуре</a:t>
            </a:r>
            <a:endParaRPr lang="ru-RU" sz="2800" dirty="0" smtClean="0">
              <a:latin typeface="Times New Roman" panose="02020603050405020304" pitchFamily="18" charset="0"/>
              <a:cs typeface="Times New Roman" panose="02020603050405020304" pitchFamily="18" charset="0"/>
            </a:endParaRPr>
          </a:p>
          <a:p>
            <a:pPr marL="342900" indent="-342900">
              <a:buFontTx/>
              <a:buAutoNum type="arabicPeriod"/>
            </a:pPr>
            <a:r>
              <a:rPr lang="ru-RU" sz="2800" dirty="0" smtClean="0">
                <a:latin typeface="Times New Roman" panose="02020603050405020304" pitchFamily="18" charset="0"/>
                <a:cs typeface="Times New Roman" panose="02020603050405020304" pitchFamily="18" charset="0"/>
              </a:rPr>
              <a:t>Технология </a:t>
            </a:r>
            <a:r>
              <a:rPr lang="ru-RU" sz="2800" dirty="0">
                <a:latin typeface="Times New Roman" panose="02020603050405020304" pitchFamily="18" charset="0"/>
                <a:cs typeface="Times New Roman" panose="02020603050405020304" pitchFamily="18" charset="0"/>
              </a:rPr>
              <a:t>воспроизводства </a:t>
            </a:r>
            <a:endParaRPr lang="ru-RU" sz="2800" dirty="0" smtClean="0">
              <a:latin typeface="Times New Roman" panose="02020603050405020304" pitchFamily="18" charset="0"/>
              <a:cs typeface="Times New Roman" panose="02020603050405020304" pitchFamily="18" charset="0"/>
            </a:endParaRPr>
          </a:p>
          <a:p>
            <a:pPr marL="342900" indent="-342900">
              <a:buFontTx/>
              <a:buAutoNum type="arabicPeriod"/>
            </a:pPr>
            <a:r>
              <a:rPr lang="ru-RU" sz="2800" dirty="0">
                <a:latin typeface="Times New Roman" panose="02020603050405020304" pitchFamily="18" charset="0"/>
                <a:cs typeface="Times New Roman" panose="02020603050405020304" pitchFamily="18" charset="0"/>
              </a:rPr>
              <a:t>Преднерестовое содержание </a:t>
            </a:r>
            <a:r>
              <a:rPr lang="ru-RU" sz="2800" dirty="0" smtClean="0">
                <a:latin typeface="Times New Roman" panose="02020603050405020304" pitchFamily="18" charset="0"/>
                <a:cs typeface="Times New Roman" panose="02020603050405020304" pitchFamily="18" charset="0"/>
              </a:rPr>
              <a:t>производителей</a:t>
            </a:r>
          </a:p>
          <a:p>
            <a:pPr marL="342900" indent="-342900">
              <a:buFontTx/>
              <a:buAutoNum type="arabicPeriod"/>
            </a:pPr>
            <a:r>
              <a:rPr lang="ru-RU" sz="2800" dirty="0">
                <a:latin typeface="Times New Roman" panose="02020603050405020304" pitchFamily="18" charset="0"/>
                <a:cs typeface="Times New Roman" panose="02020603050405020304" pitchFamily="18" charset="0"/>
              </a:rPr>
              <a:t>Проведение </a:t>
            </a:r>
            <a:r>
              <a:rPr lang="ru-RU" sz="2800" dirty="0" smtClean="0">
                <a:latin typeface="Times New Roman" panose="02020603050405020304" pitchFamily="18" charset="0"/>
                <a:cs typeface="Times New Roman" panose="02020603050405020304" pitchFamily="18" charset="0"/>
              </a:rPr>
              <a:t>нереста</a:t>
            </a:r>
          </a:p>
          <a:p>
            <a:pPr marL="342900" indent="-342900">
              <a:buFontTx/>
              <a:buAutoNum type="arabicPeriod"/>
            </a:pPr>
            <a:r>
              <a:rPr lang="ru-RU" sz="2800" dirty="0">
                <a:latin typeface="Times New Roman" panose="02020603050405020304" pitchFamily="18" charset="0"/>
                <a:cs typeface="Times New Roman" panose="02020603050405020304" pitchFamily="18" charset="0"/>
              </a:rPr>
              <a:t>Инкубация икры и </a:t>
            </a:r>
            <a:r>
              <a:rPr lang="ru-RU" sz="2800" dirty="0" err="1">
                <a:latin typeface="Times New Roman" panose="02020603050405020304" pitchFamily="18" charset="0"/>
                <a:cs typeface="Times New Roman" panose="02020603050405020304" pitchFamily="18" charset="0"/>
              </a:rPr>
              <a:t>доинкубация</a:t>
            </a:r>
            <a:r>
              <a:rPr lang="ru-RU" sz="2800" dirty="0">
                <a:latin typeface="Times New Roman" panose="02020603050405020304" pitchFamily="18" charset="0"/>
                <a:cs typeface="Times New Roman" panose="02020603050405020304" pitchFamily="18" charset="0"/>
              </a:rPr>
              <a:t> эмбрионов</a:t>
            </a:r>
          </a:p>
          <a:p>
            <a:pPr marL="342900" indent="-342900">
              <a:buFontTx/>
              <a:buAutoNum type="arabicPeriod"/>
            </a:pPr>
            <a:endParaRPr lang="ru-RU" sz="2800" dirty="0">
              <a:latin typeface="Times New Roman" panose="02020603050405020304" pitchFamily="18" charset="0"/>
              <a:cs typeface="Times New Roman" panose="02020603050405020304" pitchFamily="18" charset="0"/>
            </a:endParaRPr>
          </a:p>
          <a:p>
            <a:pPr marL="342900" indent="-342900">
              <a:buFontTx/>
              <a:buAutoNum type="arabicPeriod"/>
            </a:pPr>
            <a:endParaRPr lang="ru-RU" dirty="0">
              <a:latin typeface="Times New Roman" panose="02020603050405020304" pitchFamily="18" charset="0"/>
              <a:cs typeface="Times New Roman" panose="02020603050405020304" pitchFamily="18" charset="0"/>
            </a:endParaRPr>
          </a:p>
          <a:p>
            <a:pPr marL="342900" indent="-342900">
              <a:buFontTx/>
              <a:buAutoNum type="arabicPeriod"/>
            </a:pPr>
            <a:endParaRPr lang="ru-RU" b="1" dirty="0" smtClean="0">
              <a:latin typeface="Times New Roman" panose="02020603050405020304" pitchFamily="18" charset="0"/>
              <a:cs typeface="Times New Roman" panose="02020603050405020304" pitchFamily="18" charset="0"/>
            </a:endParaRPr>
          </a:p>
          <a:p>
            <a:pPr marL="342900" indent="-342900">
              <a:buFontTx/>
              <a:buAutoNum type="arabicPeriod"/>
            </a:pPr>
            <a:endParaRPr lang="ru-RU" dirty="0">
              <a:latin typeface="Times New Roman" panose="02020603050405020304" pitchFamily="18" charset="0"/>
              <a:cs typeface="Times New Roman" panose="02020603050405020304" pitchFamily="18" charset="0"/>
            </a:endParaRPr>
          </a:p>
          <a:p>
            <a:pPr marL="342900" indent="-342900">
              <a:buAutoNum type="arabicPeriod"/>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95133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511" y="620688"/>
            <a:ext cx="8424936" cy="5632311"/>
          </a:xfrm>
          <a:prstGeom prst="rect">
            <a:avLst/>
          </a:prstGeom>
        </p:spPr>
        <p:txBody>
          <a:bodyPr wrap="square">
            <a:spAutoFit/>
          </a:bodyPr>
          <a:lstStyle/>
          <a:p>
            <a:pPr algn="just"/>
            <a:r>
              <a:rPr lang="ru-RU" sz="2400" b="1" i="1" u="sng" dirty="0"/>
              <a:t>2 этап – завод производителей в </a:t>
            </a:r>
            <a:r>
              <a:rPr lang="ru-RU" sz="2400" b="1" i="1" u="sng" dirty="0" err="1"/>
              <a:t>икубационный</a:t>
            </a:r>
            <a:r>
              <a:rPr lang="ru-RU" sz="2400" b="1" i="1" u="sng" dirty="0"/>
              <a:t> цех.</a:t>
            </a:r>
            <a:endParaRPr lang="ru-RU" sz="2400" dirty="0"/>
          </a:p>
          <a:p>
            <a:pPr algn="just"/>
            <a:r>
              <a:rPr lang="ru-RU" sz="2400" dirty="0"/>
              <a:t>В инкубационный цех завозят самок и самцов. Взвешивают и высаживают их по ваннам отдельно друг от друга. Самок берут только с увеличенным мягким брюшком и покрасневшими гениталиями. Самцы должны быть текучими. Начальная температура воды в ваннах около 15 градусов. За сутки температуру плавно поднимают до значений 17 градусов Цельсия. Самки должны содержаться при таком температурном режиме до момента первой инъекции от 1,5 до 2 суток. </a:t>
            </a:r>
          </a:p>
          <a:p>
            <a:pPr algn="just"/>
            <a:r>
              <a:rPr lang="ru-RU" sz="2400" i="1" u="sng" dirty="0"/>
              <a:t>Ошибки:</a:t>
            </a:r>
            <a:endParaRPr lang="ru-RU" sz="2400" dirty="0"/>
          </a:p>
          <a:p>
            <a:pPr lvl="0" algn="just"/>
            <a:r>
              <a:rPr lang="ru-RU" sz="2400" dirty="0"/>
              <a:t>Рыбоводы завозят в цех недозревших самок, ошибочно ориентируясь только на увеличенное брюшко. </a:t>
            </a:r>
          </a:p>
          <a:p>
            <a:pPr lvl="0" algn="just"/>
            <a:r>
              <a:rPr lang="ru-RU" sz="2400" dirty="0"/>
              <a:t>Производителей не выдерживают сутки до инъекции при нерестовой температуре 17 градусов.  </a:t>
            </a:r>
          </a:p>
        </p:txBody>
      </p:sp>
    </p:spTree>
    <p:extLst>
      <p:ext uri="{BB962C8B-B14F-4D97-AF65-F5344CB8AC3E}">
        <p14:creationId xmlns:p14="http://schemas.microsoft.com/office/powerpoint/2010/main" xmlns="" val="26492719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395371"/>
            <a:ext cx="7740352" cy="830997"/>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1. Характеристика </a:t>
            </a:r>
            <a:r>
              <a:rPr lang="ru-RU" sz="2400" b="1" dirty="0">
                <a:latin typeface="Times New Roman" panose="02020603050405020304" pitchFamily="18" charset="0"/>
                <a:cs typeface="Times New Roman" panose="02020603050405020304" pitchFamily="18" charset="0"/>
              </a:rPr>
              <a:t>видов </a:t>
            </a:r>
            <a:r>
              <a:rPr lang="ru-RU" sz="2400" b="1" dirty="0" err="1">
                <a:latin typeface="Times New Roman" panose="02020603050405020304" pitchFamily="18" charset="0"/>
                <a:cs typeface="Times New Roman" panose="02020603050405020304" pitchFamily="18" charset="0"/>
              </a:rPr>
              <a:t>тиляпий</a:t>
            </a:r>
            <a:r>
              <a:rPr lang="ru-RU" sz="2400" b="1" dirty="0">
                <a:latin typeface="Times New Roman" panose="02020603050405020304" pitchFamily="18" charset="0"/>
                <a:cs typeface="Times New Roman" panose="02020603050405020304" pitchFamily="18" charset="0"/>
              </a:rPr>
              <a:t> наиболее часто используемых в </a:t>
            </a:r>
            <a:r>
              <a:rPr lang="ru-RU" sz="2400" b="1" dirty="0" err="1">
                <a:latin typeface="Times New Roman" panose="02020603050405020304" pitchFamily="18" charset="0"/>
                <a:cs typeface="Times New Roman" panose="02020603050405020304" pitchFamily="18" charset="0"/>
              </a:rPr>
              <a:t>аквакультуре</a:t>
            </a:r>
            <a:endParaRPr lang="ru-RU" sz="24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79730" y="1264692"/>
            <a:ext cx="6462464" cy="2308324"/>
          </a:xfrm>
          <a:prstGeom prst="rect">
            <a:avLst/>
          </a:prstGeom>
        </p:spPr>
        <p:txBody>
          <a:bodyPr wrap="square">
            <a:spAutoFit/>
          </a:bodyPr>
          <a:lstStyle/>
          <a:p>
            <a:r>
              <a:rPr lang="ru-RU" b="1" dirty="0"/>
              <a:t>Нильская </a:t>
            </a:r>
            <a:r>
              <a:rPr lang="ru-RU" b="1" dirty="0" err="1"/>
              <a:t>тиляпия</a:t>
            </a:r>
            <a:r>
              <a:rPr lang="ru-RU" b="1" dirty="0"/>
              <a:t> − </a:t>
            </a:r>
            <a:r>
              <a:rPr lang="en-US" b="1" i="1" dirty="0" err="1"/>
              <a:t>Oreochromis</a:t>
            </a:r>
            <a:r>
              <a:rPr lang="en-US" b="1" i="1" dirty="0"/>
              <a:t> </a:t>
            </a:r>
            <a:r>
              <a:rPr lang="en-US" b="1" i="1" dirty="0" err="1"/>
              <a:t>niloticus</a:t>
            </a:r>
            <a:r>
              <a:rPr lang="ru-RU" b="1" i="1" dirty="0"/>
              <a:t>.</a:t>
            </a:r>
            <a:endParaRPr lang="ru-RU" dirty="0"/>
          </a:p>
          <a:p>
            <a:r>
              <a:rPr lang="ru-RU" dirty="0"/>
              <a:t>Нильская </a:t>
            </a:r>
            <a:r>
              <a:rPr lang="ru-RU" dirty="0" err="1"/>
              <a:t>тиляпия</a:t>
            </a:r>
            <a:r>
              <a:rPr lang="ru-RU" dirty="0"/>
              <a:t> </a:t>
            </a:r>
            <a:r>
              <a:rPr lang="ru-RU" dirty="0" smtClean="0"/>
              <a:t> </a:t>
            </a:r>
            <a:r>
              <a:rPr lang="ru-RU" dirty="0"/>
              <a:t>является одним из самых популярных и широко используемых в мировой </a:t>
            </a:r>
            <a:r>
              <a:rPr lang="ru-RU" dirty="0" err="1"/>
              <a:t>аквакультуре</a:t>
            </a:r>
            <a:r>
              <a:rPr lang="ru-RU" dirty="0"/>
              <a:t> объектов разведения. Она может достигать массы 5 кг и по этому показателю является наиболее крупным представителем </a:t>
            </a:r>
            <a:r>
              <a:rPr lang="en-US" dirty="0"/>
              <a:t>p</a:t>
            </a:r>
            <a:r>
              <a:rPr lang="ru-RU" dirty="0"/>
              <a:t>ода </a:t>
            </a:r>
            <a:r>
              <a:rPr lang="en-US" dirty="0" err="1"/>
              <a:t>Oreochromis</a:t>
            </a:r>
            <a:r>
              <a:rPr lang="ru-RU" dirty="0"/>
              <a:t>. По скорости роста, эффективности использования задаваемых кормов, хорошим товарным качествам она превосходит другие виды </a:t>
            </a:r>
            <a:r>
              <a:rPr lang="ru-RU" dirty="0" err="1" smtClean="0"/>
              <a:t>тиляпий</a:t>
            </a:r>
            <a:r>
              <a:rPr lang="ru-RU" dirty="0" smtClean="0"/>
              <a:t>.</a:t>
            </a:r>
            <a:endParaRPr lang="ru-RU" dirty="0"/>
          </a:p>
        </p:txBody>
      </p:sp>
      <p:pic>
        <p:nvPicPr>
          <p:cNvPr id="35842" name="Picture 2" descr="nile_tilap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7984" y="3556740"/>
            <a:ext cx="4454525" cy="27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293476" y="3746270"/>
            <a:ext cx="4572000" cy="2585323"/>
          </a:xfrm>
          <a:prstGeom prst="rect">
            <a:avLst/>
          </a:prstGeom>
        </p:spPr>
        <p:txBody>
          <a:bodyPr>
            <a:spAutoFit/>
          </a:bodyPr>
          <a:lstStyle/>
          <a:p>
            <a:r>
              <a:rPr lang="ru-RU" dirty="0"/>
              <a:t>По характеру питания нильская </a:t>
            </a:r>
            <a:r>
              <a:rPr lang="ru-RU" dirty="0" err="1"/>
              <a:t>тиляпия</a:t>
            </a:r>
            <a:r>
              <a:rPr lang="ru-RU" dirty="0"/>
              <a:t> всеядна. Она потребляет низшую и высшую водную растительность, организмы бентоса, а также может питаться мелкой рыбой. Отличается высокой пластичностью по отношению к факторам внешней среды. В естественном ареале встречается как в пресных, так и соленых водах. Оптимальная для роста и развития температура 25-32 °С.</a:t>
            </a:r>
          </a:p>
        </p:txBody>
      </p:sp>
    </p:spTree>
    <p:extLst>
      <p:ext uri="{BB962C8B-B14F-4D97-AF65-F5344CB8AC3E}">
        <p14:creationId xmlns:p14="http://schemas.microsoft.com/office/powerpoint/2010/main" xmlns="" val="12760232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892480" cy="2862322"/>
          </a:xfrm>
          <a:prstGeom prst="rect">
            <a:avLst/>
          </a:prstGeom>
        </p:spPr>
        <p:txBody>
          <a:bodyPr wrap="square">
            <a:spAutoFit/>
          </a:bodyPr>
          <a:lstStyle/>
          <a:p>
            <a:r>
              <a:rPr lang="ru-RU" b="1" dirty="0"/>
              <a:t>Голубая </a:t>
            </a:r>
            <a:r>
              <a:rPr lang="ru-RU" b="1" dirty="0" err="1"/>
              <a:t>тиляпия</a:t>
            </a:r>
            <a:r>
              <a:rPr lang="ru-RU" b="1" dirty="0"/>
              <a:t> − </a:t>
            </a:r>
            <a:r>
              <a:rPr lang="en-US" b="1" dirty="0" err="1"/>
              <a:t>Oreochromis</a:t>
            </a:r>
            <a:r>
              <a:rPr lang="en-US" b="1" dirty="0"/>
              <a:t> aureus</a:t>
            </a:r>
            <a:r>
              <a:rPr lang="ru-RU" b="1" dirty="0"/>
              <a:t>.</a:t>
            </a:r>
            <a:endParaRPr lang="ru-RU" dirty="0"/>
          </a:p>
          <a:p>
            <a:r>
              <a:rPr lang="ru-RU" dirty="0"/>
              <a:t>Естественный ареал голубой </a:t>
            </a:r>
            <a:r>
              <a:rPr lang="ru-RU" dirty="0" err="1"/>
              <a:t>тиляпий</a:t>
            </a:r>
            <a:r>
              <a:rPr lang="ru-RU" dirty="0"/>
              <a:t> − водоемы Африки от Сенегала до Чада, река Нил − от Каира до озер дельты, Ближний Восток (Иордания, Израиль). Завезена из Республики Куба в 1983 г. и вторично в 1989 г.</a:t>
            </a:r>
          </a:p>
          <a:p>
            <a:r>
              <a:rPr lang="ru-RU" dirty="0"/>
              <a:t>Один из самых холодоустойчивых видов. Широко используется в </a:t>
            </a:r>
            <a:r>
              <a:rPr lang="ru-RU" dirty="0" err="1"/>
              <a:t>аквакультуре</a:t>
            </a:r>
            <a:r>
              <a:rPr lang="ru-RU" dirty="0"/>
              <a:t>, в том числе в межвидовой гибридизации. По своим продуктивным качествам близка к нильской </a:t>
            </a:r>
            <a:r>
              <a:rPr lang="ru-RU" dirty="0" err="1"/>
              <a:t>тиляпий</a:t>
            </a:r>
            <a:r>
              <a:rPr lang="ru-RU" dirty="0" smtClean="0"/>
              <a:t>.</a:t>
            </a:r>
            <a:r>
              <a:rPr lang="ru-RU" dirty="0"/>
              <a:t> Голубая </a:t>
            </a:r>
            <a:r>
              <a:rPr lang="ru-RU" dirty="0" err="1"/>
              <a:t>тиляпия</a:t>
            </a:r>
            <a:r>
              <a:rPr lang="ru-RU" dirty="0"/>
              <a:t> </a:t>
            </a:r>
            <a:r>
              <a:rPr lang="ru-RU" dirty="0" smtClean="0"/>
              <a:t> </a:t>
            </a:r>
            <a:r>
              <a:rPr lang="ru-RU" dirty="0"/>
              <a:t>имеет голубое с сероватым оттенком туловище. Вертикальные полосы прерваны. Спинной и хвостовой плавники светло-серые с розовой или оранжевой каймой у </a:t>
            </a:r>
            <a:r>
              <a:rPr lang="ru-RU" dirty="0" smtClean="0"/>
              <a:t>самцов.</a:t>
            </a:r>
            <a:endParaRPr lang="ru-RU" dirty="0"/>
          </a:p>
          <a:p>
            <a:endParaRPr lang="ru-RU"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5896" y="3356992"/>
            <a:ext cx="4678922" cy="2704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369774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459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76750" y="-4900"/>
            <a:ext cx="4667250" cy="279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Прямоугольник 1"/>
          <p:cNvSpPr/>
          <p:nvPr/>
        </p:nvSpPr>
        <p:spPr>
          <a:xfrm>
            <a:off x="379730" y="1363651"/>
            <a:ext cx="4572000" cy="2031325"/>
          </a:xfrm>
          <a:prstGeom prst="rect">
            <a:avLst/>
          </a:prstGeom>
        </p:spPr>
        <p:txBody>
          <a:bodyPr>
            <a:spAutoFit/>
          </a:bodyPr>
          <a:lstStyle/>
          <a:p>
            <a:r>
              <a:rPr lang="ru-RU" b="1" dirty="0" err="1"/>
              <a:t>Мозамбикская</a:t>
            </a:r>
            <a:r>
              <a:rPr lang="ru-RU" b="1" dirty="0"/>
              <a:t> </a:t>
            </a:r>
            <a:r>
              <a:rPr lang="ru-RU" b="1" dirty="0" err="1"/>
              <a:t>тиляпия</a:t>
            </a:r>
            <a:r>
              <a:rPr lang="ru-RU" b="1" dirty="0"/>
              <a:t> − </a:t>
            </a:r>
            <a:r>
              <a:rPr lang="en-US" b="1" i="1" dirty="0" err="1"/>
              <a:t>Oreochromis</a:t>
            </a:r>
            <a:r>
              <a:rPr lang="en-US" b="1" i="1" dirty="0"/>
              <a:t> </a:t>
            </a:r>
            <a:r>
              <a:rPr lang="en-US" b="1" i="1" dirty="0" err="1"/>
              <a:t>mossambicus</a:t>
            </a:r>
            <a:r>
              <a:rPr lang="ru-RU" b="1" i="1" dirty="0"/>
              <a:t>.</a:t>
            </a:r>
            <a:endParaRPr lang="ru-RU" dirty="0"/>
          </a:p>
          <a:p>
            <a:r>
              <a:rPr lang="ru-RU" dirty="0" err="1"/>
              <a:t>Мозамбикская</a:t>
            </a:r>
            <a:r>
              <a:rPr lang="ru-RU" dirty="0"/>
              <a:t> </a:t>
            </a:r>
            <a:r>
              <a:rPr lang="ru-RU" dirty="0" err="1"/>
              <a:t>тиляпия</a:t>
            </a:r>
            <a:r>
              <a:rPr lang="ru-RU" dirty="0"/>
              <a:t> (рис.5) − один из наиболее широко распространенных видов. Естественный ареал − реки Восточной Африки от 11 до 27 градуса южной широты, побережье Мозамбика.</a:t>
            </a:r>
          </a:p>
        </p:txBody>
      </p:sp>
      <p:sp>
        <p:nvSpPr>
          <p:cNvPr id="3" name="Прямоугольник 2"/>
          <p:cNvSpPr/>
          <p:nvPr/>
        </p:nvSpPr>
        <p:spPr>
          <a:xfrm>
            <a:off x="395536" y="3717032"/>
            <a:ext cx="8280920" cy="2862322"/>
          </a:xfrm>
          <a:prstGeom prst="rect">
            <a:avLst/>
          </a:prstGeom>
        </p:spPr>
        <p:txBody>
          <a:bodyPr wrap="square">
            <a:spAutoFit/>
          </a:bodyPr>
          <a:lstStyle/>
          <a:p>
            <a:r>
              <a:rPr lang="ru-RU" dirty="0" err="1"/>
              <a:t>Мозамбикская</a:t>
            </a:r>
            <a:r>
              <a:rPr lang="ru-RU" dirty="0"/>
              <a:t> </a:t>
            </a:r>
            <a:r>
              <a:rPr lang="ru-RU" dirty="0" err="1"/>
              <a:t>тиляпия</a:t>
            </a:r>
            <a:r>
              <a:rPr lang="ru-RU" dirty="0"/>
              <a:t> − относительно некрупный вид. Максимальная ее масса − 2830 г отмечена в 1967 г. в реке </a:t>
            </a:r>
            <a:r>
              <a:rPr lang="ru-RU" dirty="0" err="1"/>
              <a:t>Умфули</a:t>
            </a:r>
            <a:r>
              <a:rPr lang="ru-RU" dirty="0"/>
              <a:t> (Зимбабве). В </a:t>
            </a:r>
            <a:r>
              <a:rPr lang="ru-RU" dirty="0" err="1"/>
              <a:t>аквакультуре</a:t>
            </a:r>
            <a:r>
              <a:rPr lang="ru-RU" dirty="0"/>
              <a:t> в последние десятилетия к ней проявляется относительно небольшой интерес. Объясняется это отчасти невысокой скоростью роста по сравнению с другими видами этого рода. Раннее половое созревание тормозит рост половозрелых особей, а многократное размножение в течение круглого года приводит к перенаселению водоемов, что сказывается на условиях содержания и в первую очередь на кормовой базе водоемов. К тому же </a:t>
            </a:r>
            <a:r>
              <a:rPr lang="ru-RU" dirty="0" err="1"/>
              <a:t>мозамбикская</a:t>
            </a:r>
            <a:r>
              <a:rPr lang="ru-RU" dirty="0"/>
              <a:t> </a:t>
            </a:r>
            <a:r>
              <a:rPr lang="ru-RU" dirty="0" err="1"/>
              <a:t>тиляпия</a:t>
            </a:r>
            <a:r>
              <a:rPr lang="ru-RU" dirty="0"/>
              <a:t> меньше, чем другие виды </a:t>
            </a:r>
            <a:r>
              <a:rPr lang="ru-RU" dirty="0" err="1"/>
              <a:t>тиляпий</a:t>
            </a:r>
            <a:r>
              <a:rPr lang="ru-RU" dirty="0"/>
              <a:t> востребована для реализации, что связано с черной окраской тела и внутренностей.</a:t>
            </a:r>
          </a:p>
        </p:txBody>
      </p:sp>
    </p:spTree>
    <p:extLst>
      <p:ext uri="{BB962C8B-B14F-4D97-AF65-F5344CB8AC3E}">
        <p14:creationId xmlns:p14="http://schemas.microsoft.com/office/powerpoint/2010/main" xmlns="" val="21480138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052736"/>
            <a:ext cx="3149987" cy="2585323"/>
          </a:xfrm>
          <a:prstGeom prst="rect">
            <a:avLst/>
          </a:prstGeom>
        </p:spPr>
        <p:txBody>
          <a:bodyPr wrap="square">
            <a:spAutoFit/>
          </a:bodyPr>
          <a:lstStyle/>
          <a:p>
            <a:r>
              <a:rPr lang="ru-RU" b="1" dirty="0" err="1" smtClean="0"/>
              <a:t>Занзибарская</a:t>
            </a:r>
            <a:r>
              <a:rPr lang="ru-RU" b="1" dirty="0" smtClean="0"/>
              <a:t> </a:t>
            </a:r>
            <a:r>
              <a:rPr lang="ru-RU" b="1" dirty="0" err="1" smtClean="0"/>
              <a:t>тиляпия</a:t>
            </a:r>
            <a:r>
              <a:rPr lang="ru-RU" b="1" dirty="0" smtClean="0"/>
              <a:t> − </a:t>
            </a:r>
            <a:r>
              <a:rPr lang="en-US" b="1" dirty="0" err="1" smtClean="0"/>
              <a:t>Oreochromis</a:t>
            </a:r>
            <a:r>
              <a:rPr lang="en-US" b="1" dirty="0" smtClean="0"/>
              <a:t> </a:t>
            </a:r>
            <a:r>
              <a:rPr lang="en-US" b="1" dirty="0" err="1" smtClean="0"/>
              <a:t>urolepis</a:t>
            </a:r>
            <a:r>
              <a:rPr lang="en-US" b="1" dirty="0" smtClean="0"/>
              <a:t> </a:t>
            </a:r>
            <a:r>
              <a:rPr lang="en-US" b="1" dirty="0" err="1" smtClean="0"/>
              <a:t>hornorum</a:t>
            </a:r>
            <a:endParaRPr lang="ru-RU" dirty="0" smtClean="0"/>
          </a:p>
          <a:p>
            <a:r>
              <a:rPr lang="ru-RU" dirty="0" smtClean="0"/>
              <a:t>Естественный ареал </a:t>
            </a:r>
            <a:r>
              <a:rPr lang="ru-RU" dirty="0" err="1" smtClean="0"/>
              <a:t>занзибарской</a:t>
            </a:r>
            <a:r>
              <a:rPr lang="ru-RU" dirty="0" smtClean="0"/>
              <a:t> </a:t>
            </a:r>
            <a:r>
              <a:rPr lang="ru-RU" dirty="0" err="1" smtClean="0"/>
              <a:t>тиляпий</a:t>
            </a:r>
            <a:r>
              <a:rPr lang="ru-RU" dirty="0" smtClean="0"/>
              <a:t> − реки Восточной Африки, впадающие в Индийский океан. Встречается в озере Занзибар. Завезена в 1986 г.</a:t>
            </a:r>
            <a:endParaRPr lang="ru-RU" dirty="0"/>
          </a:p>
        </p:txBody>
      </p:sp>
      <p:sp>
        <p:nvSpPr>
          <p:cNvPr id="3" name="Прямоугольник 2"/>
          <p:cNvSpPr/>
          <p:nvPr/>
        </p:nvSpPr>
        <p:spPr>
          <a:xfrm>
            <a:off x="197877" y="4077072"/>
            <a:ext cx="8623375" cy="2308324"/>
          </a:xfrm>
          <a:prstGeom prst="rect">
            <a:avLst/>
          </a:prstGeom>
        </p:spPr>
        <p:txBody>
          <a:bodyPr wrap="square">
            <a:spAutoFit/>
          </a:bodyPr>
          <a:lstStyle/>
          <a:p>
            <a:r>
              <a:rPr lang="ru-RU" dirty="0"/>
              <a:t>Вид теплолюбивый, плохо переносит температуру ниже 15 °С. Летальная температура 10-12 °С. Поведение мирное по отношению к другим видам. Является перспективным объектом для межвидовой гибридизации. В гибридном потомстве, полученном с использованием самцов </a:t>
            </a:r>
            <a:r>
              <a:rPr lang="ru-RU" dirty="0" err="1"/>
              <a:t>тиляпий</a:t>
            </a:r>
            <a:r>
              <a:rPr lang="ru-RU" dirty="0"/>
              <a:t> </a:t>
            </a:r>
            <a:r>
              <a:rPr lang="ru-RU" dirty="0" err="1"/>
              <a:t>горнорум</a:t>
            </a:r>
            <a:r>
              <a:rPr lang="ru-RU" dirty="0"/>
              <a:t>, преобладает мужское потомство.</a:t>
            </a:r>
          </a:p>
          <a:p>
            <a:r>
              <a:rPr lang="ru-RU" dirty="0" err="1"/>
              <a:t>Занзибарская</a:t>
            </a:r>
            <a:r>
              <a:rPr lang="ru-RU" dirty="0"/>
              <a:t> </a:t>
            </a:r>
            <a:r>
              <a:rPr lang="ru-RU" dirty="0" err="1"/>
              <a:t>тиляпия</a:t>
            </a:r>
            <a:r>
              <a:rPr lang="ru-RU" dirty="0"/>
              <a:t> (чаще используется термин − </a:t>
            </a:r>
            <a:r>
              <a:rPr lang="ru-RU" dirty="0" err="1"/>
              <a:t>тиляпия</a:t>
            </a:r>
            <a:r>
              <a:rPr lang="ru-RU" dirty="0"/>
              <a:t> </a:t>
            </a:r>
            <a:r>
              <a:rPr lang="ru-RU" dirty="0" err="1"/>
              <a:t>горнорум</a:t>
            </a:r>
            <a:r>
              <a:rPr lang="ru-RU" dirty="0"/>
              <a:t>) имеет темное с оливковым оттенком туловище. Спинной плавник темный с красной или оранжевой каймой. Хвостовой плавник оранжевый до красного</a:t>
            </a:r>
          </a:p>
        </p:txBody>
      </p:sp>
      <p:pic>
        <p:nvPicPr>
          <p:cNvPr id="38914" name="Picture 2" descr="wami-tilapia"/>
          <p:cNvPicPr>
            <a:picLocks noChangeAspect="1" noChangeArrowheads="1"/>
          </p:cNvPicPr>
          <p:nvPr/>
        </p:nvPicPr>
        <p:blipFill>
          <a:blip r:embed="rId2" cstate="print">
            <a:extLst>
              <a:ext uri="{28A0092B-C50C-407E-A947-70E740481C1C}">
                <a14:useLocalDpi xmlns:a14="http://schemas.microsoft.com/office/drawing/2010/main" xmlns="" val="0"/>
              </a:ext>
            </a:extLst>
          </a:blip>
          <a:srcRect l="13593" t="11224" r="12816" b="10204"/>
          <a:stretch>
            <a:fillRect/>
          </a:stretch>
        </p:blipFill>
        <p:spPr bwMode="auto">
          <a:xfrm>
            <a:off x="3538182" y="692696"/>
            <a:ext cx="5553760"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04572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48680"/>
            <a:ext cx="8856984" cy="5447645"/>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2. Технология </a:t>
            </a:r>
            <a:r>
              <a:rPr lang="ru-RU" sz="2400" b="1" dirty="0">
                <a:latin typeface="Times New Roman" panose="02020603050405020304" pitchFamily="18" charset="0"/>
                <a:cs typeface="Times New Roman" panose="02020603050405020304" pitchFamily="18" charset="0"/>
              </a:rPr>
              <a:t>воспроизводства </a:t>
            </a:r>
            <a:endParaRPr lang="ru-RU" sz="2400" dirty="0">
              <a:latin typeface="Times New Roman" panose="02020603050405020304" pitchFamily="18" charset="0"/>
              <a:cs typeface="Times New Roman" panose="02020603050405020304" pitchFamily="18" charset="0"/>
            </a:endParaRPr>
          </a:p>
          <a:p>
            <a:r>
              <a:rPr lang="ru-RU" dirty="0"/>
              <a:t>Развитие индустриального рыбоводства, повышение его экономической эффективности предъявляет особые требования к объектам разведения. Культивируемые виды должны обладать высокой устойчивостью к специфичным условиям содержания, быстрым ростом, простотой размножения, эффективным использованием кормов и, что очень важно, ценными потребительскими качествами. Таким требованиям, в значительной мере отвечают </a:t>
            </a:r>
            <a:r>
              <a:rPr lang="ru-RU" dirty="0" err="1"/>
              <a:t>тиляпии</a:t>
            </a:r>
            <a:r>
              <a:rPr lang="ru-RU" dirty="0"/>
              <a:t>.</a:t>
            </a:r>
          </a:p>
          <a:p>
            <a:r>
              <a:rPr lang="ru-RU" dirty="0"/>
              <a:t>В последние годы разведение </a:t>
            </a:r>
            <a:r>
              <a:rPr lang="ru-RU" dirty="0" err="1"/>
              <a:t>тиляпий</a:t>
            </a:r>
            <a:r>
              <a:rPr lang="ru-RU" dirty="0"/>
              <a:t> в рыбоводных установках индустриального типа</a:t>
            </a:r>
            <a:r>
              <a:rPr lang="ru-RU" cap="small" dirty="0"/>
              <a:t> </a:t>
            </a:r>
            <a:r>
              <a:rPr lang="ru-RU" dirty="0"/>
              <a:t>нашло широкое применение но многих странах мира.</a:t>
            </a:r>
          </a:p>
          <a:p>
            <a:r>
              <a:rPr lang="ru-RU" dirty="0"/>
              <a:t>В настоящее время основные элементы технологии апробированы на производстве и показали надежные результаты. Технологический цикл производства </a:t>
            </a:r>
            <a:r>
              <a:rPr lang="ru-RU" dirty="0" err="1"/>
              <a:t>тиляпии</a:t>
            </a:r>
            <a:r>
              <a:rPr lang="ru-RU" dirty="0"/>
              <a:t> включает следующие этапы:</a:t>
            </a:r>
          </a:p>
          <a:p>
            <a:r>
              <a:rPr lang="ru-RU" dirty="0"/>
              <a:t>- преднерестовое содержание производителей, </a:t>
            </a:r>
          </a:p>
          <a:p>
            <a:r>
              <a:rPr lang="ru-RU" dirty="0"/>
              <a:t>- проведение нереста,</a:t>
            </a:r>
          </a:p>
          <a:p>
            <a:r>
              <a:rPr lang="ru-RU" dirty="0"/>
              <a:t>- инкубация икры и </a:t>
            </a:r>
            <a:r>
              <a:rPr lang="ru-RU" dirty="0" err="1"/>
              <a:t>доинкубация</a:t>
            </a:r>
            <a:r>
              <a:rPr lang="ru-RU" dirty="0"/>
              <a:t> эмбрионов,</a:t>
            </a:r>
          </a:p>
          <a:p>
            <a:r>
              <a:rPr lang="ru-RU" dirty="0"/>
              <a:t>- </a:t>
            </a:r>
            <a:r>
              <a:rPr lang="ru-RU" dirty="0" err="1"/>
              <a:t>подращивание</a:t>
            </a:r>
            <a:r>
              <a:rPr lang="ru-RU" dirty="0"/>
              <a:t> личинок,</a:t>
            </a:r>
          </a:p>
          <a:p>
            <a:r>
              <a:rPr lang="ru-RU" dirty="0"/>
              <a:t>- выращивание мололи.</a:t>
            </a:r>
          </a:p>
          <a:p>
            <a:r>
              <a:rPr lang="ru-RU" dirty="0"/>
              <a:t>- выращивание товарной рыбы [4]</a:t>
            </a:r>
            <a:r>
              <a:rPr lang="en-US" dirty="0"/>
              <a:t>.</a:t>
            </a:r>
            <a:endParaRPr lang="ru-RU" dirty="0"/>
          </a:p>
          <a:p>
            <a:r>
              <a:rPr lang="ru-RU" b="1" dirty="0"/>
              <a:t> </a:t>
            </a:r>
            <a:endParaRPr lang="ru-RU" dirty="0"/>
          </a:p>
        </p:txBody>
      </p:sp>
    </p:spTree>
    <p:extLst>
      <p:ext uri="{BB962C8B-B14F-4D97-AF65-F5344CB8AC3E}">
        <p14:creationId xmlns:p14="http://schemas.microsoft.com/office/powerpoint/2010/main" xmlns="" val="671818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2432" y="265311"/>
            <a:ext cx="8066674" cy="461665"/>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3. Преднерестовое содержание производителей</a:t>
            </a:r>
            <a:endParaRPr lang="ru-RU" sz="24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95536" y="980728"/>
            <a:ext cx="8473570" cy="4801314"/>
          </a:xfrm>
          <a:prstGeom prst="rect">
            <a:avLst/>
          </a:prstGeom>
        </p:spPr>
        <p:txBody>
          <a:bodyPr wrap="square">
            <a:spAutoFit/>
          </a:bodyPr>
          <a:lstStyle/>
          <a:p>
            <a:r>
              <a:rPr lang="ru-RU" dirty="0"/>
              <a:t>Соблюдение определенных условий преднерестового содержания производителей может стать решающим фактором при их размножении. Особое условие − снижение температуры воды в рыбоводной емкости на 3-4 °С в первые две недели после предыдущего нереста. Оптимальная температура в этот период 25-26 °С. Нарушение этого требования приводит к преждевременному созреванию и перезреванию половых продуктов. В результате происходит резорбция икры и продолжительный выход самок из эксплуатации. Нарушается синхронность созревания маточного стада. Не менее важный аспект этого технологического этапа − режим кормления производителей. В состав рациона желательно включать живые корма, а также свежие растительные компоненты, такие как капуста, морковь, ряска и др. в количестве 10-15 %. Их использование позволяет повысить рабочую плодовитость, увеличить частоту нереста</a:t>
            </a:r>
            <a:r>
              <a:rPr lang="ru-RU" dirty="0" smtClean="0"/>
              <a:t>.</a:t>
            </a:r>
          </a:p>
          <a:p>
            <a:r>
              <a:rPr lang="ru-RU" dirty="0"/>
              <a:t>В преднерестовый период самцов и самок содержат раздельно. При отборе производителей к очередному нерестовому туру обращают внимание на выраженность вторичных половых признаков и степень нагула производителей.</a:t>
            </a:r>
          </a:p>
          <a:p>
            <a:r>
              <a:rPr lang="ru-RU" dirty="0"/>
              <a:t>Рыбоводно-биологические нормативы преднерестового содержания производителей представлены в таблице </a:t>
            </a:r>
          </a:p>
        </p:txBody>
      </p:sp>
    </p:spTree>
    <p:extLst>
      <p:ext uri="{BB962C8B-B14F-4D97-AF65-F5344CB8AC3E}">
        <p14:creationId xmlns:p14="http://schemas.microsoft.com/office/powerpoint/2010/main" xmlns="" val="4578411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1273777583"/>
              </p:ext>
            </p:extLst>
          </p:nvPr>
        </p:nvGraphicFramePr>
        <p:xfrm>
          <a:off x="300777" y="1793305"/>
          <a:ext cx="8229600" cy="4389120"/>
        </p:xfrm>
        <a:graphic>
          <a:graphicData uri="http://schemas.openxmlformats.org/drawingml/2006/table">
            <a:tbl>
              <a:tblPr>
                <a:tableStyleId>{616DA210-FB5B-4158-B5E0-FEB733F419BA}</a:tableStyleId>
              </a:tblPr>
              <a:tblGrid>
                <a:gridCol w="5783763"/>
                <a:gridCol w="2445837"/>
              </a:tblGrid>
              <a:tr h="203200">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Система содержания</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c>
                  <a:txBody>
                    <a:bodyPr/>
                    <a:lstStyle/>
                    <a:p>
                      <a:pPr>
                        <a:spcAft>
                          <a:spcPts val="0"/>
                        </a:spcAft>
                      </a:pPr>
                      <a:r>
                        <a:rPr lang="ru-RU" sz="2400">
                          <a:effectLst/>
                          <a:latin typeface="Times New Roman" panose="02020603050405020304" pitchFamily="18" charset="0"/>
                          <a:cs typeface="Times New Roman" panose="02020603050405020304" pitchFamily="18" charset="0"/>
                        </a:rPr>
                        <a:t>Раздельно по полу</a:t>
                      </a:r>
                      <a:endParaRPr lang="ru-RU" sz="2400">
                        <a:effectLst/>
                        <a:latin typeface="Times New Roman" panose="02020603050405020304" pitchFamily="18" charset="0"/>
                        <a:ea typeface="Times New Roman"/>
                        <a:cs typeface="Times New Roman" panose="02020603050405020304" pitchFamily="18" charset="0"/>
                      </a:endParaRPr>
                    </a:p>
                  </a:txBody>
                  <a:tcPr marL="25400" marR="25400" marT="0" marB="0" anchor="ctr"/>
                </a:tc>
              </a:tr>
              <a:tr h="164465">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Объем бассейна, м</a:t>
                      </a:r>
                      <a:r>
                        <a:rPr lang="ru-RU" sz="2400" baseline="30000" dirty="0">
                          <a:effectLst/>
                          <a:latin typeface="Times New Roman" panose="02020603050405020304" pitchFamily="18" charset="0"/>
                          <a:cs typeface="Times New Roman" panose="02020603050405020304" pitchFamily="18" charset="0"/>
                        </a:rPr>
                        <a:t>3</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c>
                  <a:txBody>
                    <a:bodyPr/>
                    <a:lstStyle/>
                    <a:p>
                      <a:pPr>
                        <a:spcAft>
                          <a:spcPts val="0"/>
                        </a:spcAft>
                      </a:pPr>
                      <a:r>
                        <a:rPr lang="ru-RU" sz="2400">
                          <a:effectLst/>
                          <a:latin typeface="Times New Roman" panose="02020603050405020304" pitchFamily="18" charset="0"/>
                          <a:cs typeface="Times New Roman" panose="02020603050405020304" pitchFamily="18" charset="0"/>
                        </a:rPr>
                        <a:t>не менее 3,0</a:t>
                      </a:r>
                      <a:endParaRPr lang="ru-RU" sz="2400">
                        <a:effectLst/>
                        <a:latin typeface="Times New Roman" panose="02020603050405020304" pitchFamily="18" charset="0"/>
                        <a:ea typeface="Times New Roman"/>
                        <a:cs typeface="Times New Roman" panose="02020603050405020304" pitchFamily="18" charset="0"/>
                      </a:endParaRPr>
                    </a:p>
                  </a:txBody>
                  <a:tcPr marL="25400" marR="25400" marT="0" marB="0" anchor="ctr"/>
                </a:tc>
              </a:tr>
              <a:tr h="121920">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Плотность посадки, кг/м</a:t>
                      </a:r>
                      <a:r>
                        <a:rPr lang="ru-RU" sz="2400" baseline="30000" dirty="0">
                          <a:effectLst/>
                          <a:latin typeface="Times New Roman" panose="02020603050405020304" pitchFamily="18" charset="0"/>
                          <a:cs typeface="Times New Roman" panose="02020603050405020304" pitchFamily="18" charset="0"/>
                        </a:rPr>
                        <a:t>3</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c>
                  <a:txBody>
                    <a:bodyPr/>
                    <a:lstStyle/>
                    <a:p>
                      <a:pPr>
                        <a:spcAft>
                          <a:spcPts val="0"/>
                        </a:spcAft>
                      </a:pPr>
                      <a:r>
                        <a:rPr lang="ru-RU" sz="2400">
                          <a:effectLst/>
                          <a:latin typeface="Times New Roman" panose="02020603050405020304" pitchFamily="18" charset="0"/>
                          <a:cs typeface="Times New Roman" panose="02020603050405020304" pitchFamily="18" charset="0"/>
                        </a:rPr>
                        <a:t>до 35</a:t>
                      </a:r>
                      <a:endParaRPr lang="ru-RU" sz="2400">
                        <a:effectLst/>
                        <a:latin typeface="Times New Roman" panose="02020603050405020304" pitchFamily="18" charset="0"/>
                        <a:ea typeface="Times New Roman"/>
                        <a:cs typeface="Times New Roman" panose="02020603050405020304" pitchFamily="18" charset="0"/>
                      </a:endParaRPr>
                    </a:p>
                  </a:txBody>
                  <a:tcPr marL="25400" marR="25400" marT="0" marB="0" anchor="ctr"/>
                </a:tc>
              </a:tr>
              <a:tr h="525780">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Температура воды, °С:</a:t>
                      </a:r>
                    </a:p>
                    <a:p>
                      <a:pPr>
                        <a:spcAft>
                          <a:spcPts val="0"/>
                        </a:spcAft>
                      </a:pPr>
                      <a:r>
                        <a:rPr lang="ru-RU" sz="2400" dirty="0">
                          <a:effectLst/>
                          <a:latin typeface="Times New Roman" panose="02020603050405020304" pitchFamily="18" charset="0"/>
                          <a:cs typeface="Times New Roman" panose="02020603050405020304" pitchFamily="18" charset="0"/>
                        </a:rPr>
                        <a:t>оптимальная</a:t>
                      </a:r>
                    </a:p>
                    <a:p>
                      <a:pPr>
                        <a:spcAft>
                          <a:spcPts val="0"/>
                        </a:spcAft>
                      </a:pPr>
                      <a:r>
                        <a:rPr lang="ru-RU" sz="2400" dirty="0">
                          <a:effectLst/>
                          <a:latin typeface="Times New Roman" panose="02020603050405020304" pitchFamily="18" charset="0"/>
                          <a:cs typeface="Times New Roman" panose="02020603050405020304" pitchFamily="18" charset="0"/>
                        </a:rPr>
                        <a:t>допустимая</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 </a:t>
                      </a:r>
                    </a:p>
                    <a:p>
                      <a:pPr>
                        <a:spcAft>
                          <a:spcPts val="0"/>
                        </a:spcAft>
                      </a:pPr>
                      <a:r>
                        <a:rPr lang="ru-RU" sz="2400" dirty="0">
                          <a:effectLst/>
                          <a:latin typeface="Times New Roman" panose="02020603050405020304" pitchFamily="18" charset="0"/>
                          <a:cs typeface="Times New Roman" panose="02020603050405020304" pitchFamily="18" charset="0"/>
                        </a:rPr>
                        <a:t>25-26</a:t>
                      </a:r>
                    </a:p>
                    <a:p>
                      <a:pPr>
                        <a:spcAft>
                          <a:spcPts val="0"/>
                        </a:spcAft>
                      </a:pPr>
                      <a:r>
                        <a:rPr lang="ru-RU" sz="2400" dirty="0">
                          <a:effectLst/>
                          <a:latin typeface="Times New Roman" panose="02020603050405020304" pitchFamily="18" charset="0"/>
                          <a:cs typeface="Times New Roman" panose="02020603050405020304" pitchFamily="18" charset="0"/>
                        </a:rPr>
                        <a:t>23-27</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r>
              <a:tr h="215265">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Содержание кислорода на </a:t>
                      </a:r>
                      <a:r>
                        <a:rPr lang="ru-RU" sz="2400" dirty="0" err="1">
                          <a:effectLst/>
                          <a:latin typeface="Times New Roman" panose="02020603050405020304" pitchFamily="18" charset="0"/>
                          <a:cs typeface="Times New Roman" panose="02020603050405020304" pitchFamily="18" charset="0"/>
                        </a:rPr>
                        <a:t>вытоке</a:t>
                      </a:r>
                      <a:r>
                        <a:rPr lang="ru-RU" sz="2400" dirty="0">
                          <a:effectLst/>
                          <a:latin typeface="Times New Roman" panose="02020603050405020304" pitchFamily="18" charset="0"/>
                          <a:cs typeface="Times New Roman" panose="02020603050405020304" pitchFamily="18" charset="0"/>
                        </a:rPr>
                        <a:t>, мг/л</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c>
                  <a:txBody>
                    <a:bodyPr/>
                    <a:lstStyle/>
                    <a:p>
                      <a:pPr>
                        <a:spcAft>
                          <a:spcPts val="0"/>
                        </a:spcAft>
                      </a:pPr>
                      <a:r>
                        <a:rPr lang="ru-RU" sz="2400">
                          <a:effectLst/>
                          <a:latin typeface="Times New Roman" panose="02020603050405020304" pitchFamily="18" charset="0"/>
                          <a:cs typeface="Times New Roman" panose="02020603050405020304" pitchFamily="18" charset="0"/>
                        </a:rPr>
                        <a:t>не менее 4</a:t>
                      </a:r>
                      <a:endParaRPr lang="ru-RU" sz="2400">
                        <a:effectLst/>
                        <a:latin typeface="Times New Roman" panose="02020603050405020304" pitchFamily="18" charset="0"/>
                        <a:ea typeface="Times New Roman"/>
                        <a:cs typeface="Times New Roman" panose="02020603050405020304" pitchFamily="18" charset="0"/>
                      </a:endParaRPr>
                    </a:p>
                  </a:txBody>
                  <a:tcPr marL="25400" marR="25400" marT="0" marB="0" anchor="ctr"/>
                </a:tc>
              </a:tr>
              <a:tr h="208915">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Марка корма</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c>
                  <a:txBody>
                    <a:bodyPr/>
                    <a:lstStyle/>
                    <a:p>
                      <a:pPr>
                        <a:spcAft>
                          <a:spcPts val="0"/>
                        </a:spcAft>
                      </a:pPr>
                      <a:r>
                        <a:rPr lang="ru-RU" sz="2400">
                          <a:effectLst/>
                          <a:latin typeface="Times New Roman" panose="02020603050405020304" pitchFamily="18" charset="0"/>
                          <a:cs typeface="Times New Roman" panose="02020603050405020304" pitchFamily="18" charset="0"/>
                        </a:rPr>
                        <a:t>2-80; 16-80; РГМ 5В</a:t>
                      </a:r>
                      <a:endParaRPr lang="ru-RU" sz="2400">
                        <a:effectLst/>
                        <a:latin typeface="Times New Roman" panose="02020603050405020304" pitchFamily="18" charset="0"/>
                        <a:ea typeface="Times New Roman"/>
                        <a:cs typeface="Times New Roman" panose="02020603050405020304" pitchFamily="18" charset="0"/>
                      </a:endParaRPr>
                    </a:p>
                  </a:txBody>
                  <a:tcPr marL="25400" marR="25400" marT="0" marB="0" anchor="ctr"/>
                </a:tc>
              </a:tr>
              <a:tr h="222885">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Среднесуточная норма кормления, % от массы тела</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c>
                  <a:txBody>
                    <a:bodyPr/>
                    <a:lstStyle/>
                    <a:p>
                      <a:pPr>
                        <a:spcAft>
                          <a:spcPts val="0"/>
                        </a:spcAft>
                      </a:pPr>
                      <a:r>
                        <a:rPr lang="ru-RU" sz="2400" dirty="0">
                          <a:effectLst/>
                          <a:latin typeface="Times New Roman" panose="02020603050405020304" pitchFamily="18" charset="0"/>
                          <a:cs typeface="Times New Roman" panose="02020603050405020304" pitchFamily="18" charset="0"/>
                        </a:rPr>
                        <a:t>3.0</a:t>
                      </a:r>
                      <a:endParaRPr lang="ru-RU" sz="2400" dirty="0">
                        <a:effectLst/>
                        <a:latin typeface="Times New Roman" panose="02020603050405020304" pitchFamily="18" charset="0"/>
                        <a:ea typeface="Times New Roman"/>
                        <a:cs typeface="Times New Roman" panose="02020603050405020304" pitchFamily="18" charset="0"/>
                      </a:endParaRPr>
                    </a:p>
                  </a:txBody>
                  <a:tcPr marL="25400" marR="25400" marT="0" marB="0" anchor="ctr"/>
                </a:tc>
              </a:tr>
            </a:tbl>
          </a:graphicData>
        </a:graphic>
      </p:graphicFrame>
      <p:sp>
        <p:nvSpPr>
          <p:cNvPr id="3" name="Rectangle 1"/>
          <p:cNvSpPr>
            <a:spLocks noChangeArrowheads="1"/>
          </p:cNvSpPr>
          <p:nvPr/>
        </p:nvSpPr>
        <p:spPr bwMode="auto">
          <a:xfrm>
            <a:off x="323528" y="260648"/>
            <a:ext cx="8648088" cy="984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Таблица </a:t>
            </a:r>
            <a:r>
              <a:rPr kumimoji="0" lang="ru-RU" altLang="ru-RU"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20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Рыбоводно-биологические нормативы преднерестового содержания производителей</a:t>
            </a:r>
            <a:endParaRPr kumimoji="0" lang="ru-RU" alt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3894449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640960" cy="584775"/>
          </a:xfrm>
          <a:prstGeom prst="rect">
            <a:avLst/>
          </a:prstGeom>
        </p:spPr>
        <p:txBody>
          <a:bodyPr wrap="square">
            <a:spAutoFit/>
          </a:bodyPr>
          <a:lstStyle/>
          <a:p>
            <a:pPr algn="ctr"/>
            <a:r>
              <a:rPr lang="ru-RU" sz="3200" b="1" dirty="0" smtClean="0">
                <a:latin typeface="Times New Roman" panose="02020603050405020304" pitchFamily="18" charset="0"/>
                <a:cs typeface="Times New Roman" panose="02020603050405020304" pitchFamily="18" charset="0"/>
              </a:rPr>
              <a:t>4. Проведение </a:t>
            </a:r>
            <a:r>
              <a:rPr lang="ru-RU" sz="3200" b="1" dirty="0">
                <a:latin typeface="Times New Roman" panose="02020603050405020304" pitchFamily="18" charset="0"/>
                <a:cs typeface="Times New Roman" panose="02020603050405020304" pitchFamily="18" charset="0"/>
              </a:rPr>
              <a:t>нереста</a:t>
            </a:r>
            <a:endParaRPr lang="ru-RU" sz="32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51520" y="1124744"/>
            <a:ext cx="8748464" cy="5355312"/>
          </a:xfrm>
          <a:prstGeom prst="rect">
            <a:avLst/>
          </a:prstGeom>
        </p:spPr>
        <p:txBody>
          <a:bodyPr wrap="square">
            <a:spAutoFit/>
          </a:bodyPr>
          <a:lstStyle/>
          <a:p>
            <a:r>
              <a:rPr lang="ru-RU" dirty="0"/>
              <a:t>Для проведения нереста </a:t>
            </a:r>
            <a:r>
              <a:rPr lang="ru-RU" dirty="0" err="1"/>
              <a:t>тиляпий</a:t>
            </a:r>
            <a:r>
              <a:rPr lang="ru-RU" dirty="0"/>
              <a:t> рекомендуются лотки </a:t>
            </a:r>
            <a:r>
              <a:rPr lang="ru-RU" dirty="0" err="1"/>
              <a:t>ейского</a:t>
            </a:r>
            <a:r>
              <a:rPr lang="ru-RU" dirty="0"/>
              <a:t> типа, а также бассейны марки ИЦА-1 или ИЦА-2. У </a:t>
            </a:r>
            <a:r>
              <a:rPr lang="ru-RU" dirty="0" err="1"/>
              <a:t>тиляпий</a:t>
            </a:r>
            <a:r>
              <a:rPr lang="ru-RU" dirty="0"/>
              <a:t> специфичное нерестовое поведение – самец делает гнездо (как правило, это небольшая очищенная площадка дна бассейна или лотка, охраняемая самцом). Самка откладывает икру на дно гнезда, и после оплодотворения ее самцом самка забирает икру в рот. В ротовой полости самки проходит весь цикл эмбрионального развития, а также первые дни жизни </a:t>
            </a:r>
            <a:r>
              <a:rPr lang="ru-RU" dirty="0" smtClean="0"/>
              <a:t>личинок.</a:t>
            </a:r>
          </a:p>
          <a:p>
            <a:r>
              <a:rPr lang="ru-RU" dirty="0"/>
              <a:t>При отборе производителей к очередному нерестовому туру обращают внимание на выраженность вторичных половых признаков и степень нагула производителей. Процесс размножения </a:t>
            </a:r>
            <a:r>
              <a:rPr lang="ru-RU" dirty="0" err="1"/>
              <a:t>тиляпии</a:t>
            </a:r>
            <a:r>
              <a:rPr lang="ru-RU" dirty="0"/>
              <a:t> включает ряд последовательно идущих этапов:</a:t>
            </a:r>
          </a:p>
          <a:p>
            <a:r>
              <a:rPr lang="ru-RU" dirty="0"/>
              <a:t>- приспособление к новым условиям и устройство нерестовой территории − 3-4 суток;</a:t>
            </a:r>
          </a:p>
          <a:p>
            <a:r>
              <a:rPr lang="ru-RU" dirty="0"/>
              <a:t>- нерест − 1-2;</a:t>
            </a:r>
          </a:p>
          <a:p>
            <a:r>
              <a:rPr lang="ru-RU" dirty="0"/>
              <a:t>- инкубация икры в ротовой полости – 3-5;</a:t>
            </a:r>
          </a:p>
          <a:p>
            <a:r>
              <a:rPr lang="ru-RU" dirty="0"/>
              <a:t>- вынашивание эмбрионов – 4-5;</a:t>
            </a:r>
          </a:p>
          <a:p>
            <a:r>
              <a:rPr lang="ru-RU" dirty="0"/>
              <a:t>- охрана личинок – 2-3</a:t>
            </a:r>
          </a:p>
          <a:p>
            <a:r>
              <a:rPr lang="ru-RU" dirty="0"/>
              <a:t>В целом нерестовый цикл составляет обычно 14-18 суток.</a:t>
            </a:r>
          </a:p>
          <a:p>
            <a:r>
              <a:rPr lang="ru-RU" dirty="0"/>
              <a:t>При посадке на нерест необходимо поднять температуру в нерестовой емкости до 28-30 °С и заменить ⅓ объема воды на свежую воду. Это вызывает обычно резкое усиление половой активности и стабильное икрометание.</a:t>
            </a:r>
          </a:p>
          <a:p>
            <a:endParaRPr lang="ru-RU" dirty="0"/>
          </a:p>
        </p:txBody>
      </p:sp>
    </p:spTree>
    <p:extLst>
      <p:ext uri="{BB962C8B-B14F-4D97-AF65-F5344CB8AC3E}">
        <p14:creationId xmlns:p14="http://schemas.microsoft.com/office/powerpoint/2010/main" xmlns="" val="408877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568952" cy="5632311"/>
          </a:xfrm>
          <a:prstGeom prst="rect">
            <a:avLst/>
          </a:prstGeom>
        </p:spPr>
        <p:txBody>
          <a:bodyPr wrap="square">
            <a:spAutoFit/>
          </a:bodyPr>
          <a:lstStyle/>
          <a:p>
            <a:r>
              <a:rPr lang="ru-RU" dirty="0"/>
              <a:t>Для размножения </a:t>
            </a:r>
            <a:r>
              <a:rPr lang="ru-RU" dirty="0" err="1"/>
              <a:t>тиляпий</a:t>
            </a:r>
            <a:r>
              <a:rPr lang="ru-RU" dirty="0"/>
              <a:t> необходима определенная площадь. Она колеблется от 0,5 до 1,5 и более квадратных метров и зависит от размера самцов. Нерест проводят в стандартных лотках и бассейнах с площадью дна 3-6 м</a:t>
            </a:r>
            <a:r>
              <a:rPr lang="ru-RU" baseline="30000" dirty="0"/>
              <a:t>2</a:t>
            </a:r>
            <a:r>
              <a:rPr lang="ru-RU" dirty="0"/>
              <a:t>.</a:t>
            </a:r>
          </a:p>
          <a:p>
            <a:r>
              <a:rPr lang="ru-RU" dirty="0"/>
              <a:t>При проведении нереста применяют групповое содержание. В лоток помещают 3-4-х самцов и 18-20 самок.</a:t>
            </a:r>
          </a:p>
          <a:p>
            <a:r>
              <a:rPr lang="ru-RU" dirty="0"/>
              <a:t>При воспроизводстве </a:t>
            </a:r>
            <a:r>
              <a:rPr lang="ru-RU" dirty="0" err="1"/>
              <a:t>тиляпий</a:t>
            </a:r>
            <a:r>
              <a:rPr lang="ru-RU" dirty="0"/>
              <a:t> особое внимание обращают на качество самцов. Перед переводом в маточное стадо самцы должны пройти проверку на половую активность. Если через 5-7 суток все самки или 80 % из них вынашивают икру, самца переводят в основное стадо.</a:t>
            </a:r>
          </a:p>
          <a:p>
            <a:r>
              <a:rPr lang="ru-RU" dirty="0"/>
              <a:t>Учитывая агрессивность самцов, особенно в период устройства гнезда, рекомендуется заранее установить в лотках и бассейнах искусственные укрытия (обычно полиэтиленовые трубки, параллельно скрепленные между собой). Диаметр трубок должен обеспечивать свободное плавание самок и в то же время препятствовать заходу самцов</a:t>
            </a:r>
            <a:r>
              <a:rPr lang="ru-RU" dirty="0" smtClean="0"/>
              <a:t>.</a:t>
            </a:r>
          </a:p>
          <a:p>
            <a:r>
              <a:rPr lang="ru-RU" dirty="0"/>
              <a:t>Нерест длится обычно 5-15 минут. Отнерестившихся самок нетрудно отличить по характерному подчелюстному мешку и периодически «жующим» движениям </a:t>
            </a:r>
            <a:r>
              <a:rPr lang="ru-RU" dirty="0" smtClean="0"/>
              <a:t>челюстей.</a:t>
            </a:r>
            <a:endParaRPr lang="ru-RU" dirty="0"/>
          </a:p>
          <a:p>
            <a:r>
              <a:rPr lang="ru-RU" dirty="0"/>
              <a:t>Рыбоводно-биологические нормативы размножения </a:t>
            </a:r>
            <a:r>
              <a:rPr lang="ru-RU" dirty="0" err="1"/>
              <a:t>тиляпии</a:t>
            </a:r>
            <a:r>
              <a:rPr lang="ru-RU" dirty="0"/>
              <a:t> представлены в таблице </a:t>
            </a:r>
            <a:r>
              <a:rPr lang="ru-RU" dirty="0" smtClean="0"/>
              <a:t>.</a:t>
            </a:r>
            <a:endParaRPr lang="ru-RU" dirty="0"/>
          </a:p>
          <a:p>
            <a:endParaRPr lang="ru-RU" dirty="0"/>
          </a:p>
        </p:txBody>
      </p:sp>
    </p:spTree>
    <p:extLst>
      <p:ext uri="{BB962C8B-B14F-4D97-AF65-F5344CB8AC3E}">
        <p14:creationId xmlns:p14="http://schemas.microsoft.com/office/powerpoint/2010/main" xmlns="" val="9498717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2513228532"/>
              </p:ext>
            </p:extLst>
          </p:nvPr>
        </p:nvGraphicFramePr>
        <p:xfrm>
          <a:off x="251520" y="884894"/>
          <a:ext cx="8640960" cy="5181600"/>
        </p:xfrm>
        <a:graphic>
          <a:graphicData uri="http://schemas.openxmlformats.org/drawingml/2006/table">
            <a:tbl>
              <a:tblPr>
                <a:tableStyleId>{616DA210-FB5B-4158-B5E0-FEB733F419BA}</a:tableStyleId>
              </a:tblPr>
              <a:tblGrid>
                <a:gridCol w="6074595"/>
                <a:gridCol w="2566365"/>
              </a:tblGrid>
              <a:tr h="291791">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Соотношение полов в группе (семье):самка: самец</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a:effectLst/>
                          <a:latin typeface="Times New Roman" panose="02020603050405020304" pitchFamily="18" charset="0"/>
                          <a:cs typeface="Times New Roman" panose="02020603050405020304" pitchFamily="18" charset="0"/>
                        </a:rPr>
                        <a:t>5:1, 7:1</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r>
              <a:tr h="291791">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Возраст производителей, мес.</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a:effectLst/>
                          <a:latin typeface="Times New Roman" panose="02020603050405020304" pitchFamily="18" charset="0"/>
                          <a:cs typeface="Times New Roman" panose="02020603050405020304" pitchFamily="18" charset="0"/>
                        </a:rPr>
                        <a:t>10-48</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r>
              <a:tr h="875373">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Масса производителей, г:</a:t>
                      </a:r>
                    </a:p>
                    <a:p>
                      <a:pPr>
                        <a:spcAft>
                          <a:spcPts val="0"/>
                        </a:spcAft>
                      </a:pPr>
                      <a:r>
                        <a:rPr lang="ru-RU" sz="2000" dirty="0">
                          <a:effectLst/>
                          <a:latin typeface="Times New Roman" panose="02020603050405020304" pitchFamily="18" charset="0"/>
                          <a:cs typeface="Times New Roman" panose="02020603050405020304" pitchFamily="18" charset="0"/>
                        </a:rPr>
                        <a:t>самка</a:t>
                      </a:r>
                    </a:p>
                    <a:p>
                      <a:pPr>
                        <a:spcAft>
                          <a:spcPts val="0"/>
                        </a:spcAft>
                      </a:pPr>
                      <a:r>
                        <a:rPr lang="ru-RU" sz="2000" dirty="0">
                          <a:effectLst/>
                          <a:latin typeface="Times New Roman" panose="02020603050405020304" pitchFamily="18" charset="0"/>
                          <a:cs typeface="Times New Roman" panose="02020603050405020304" pitchFamily="18" charset="0"/>
                        </a:rPr>
                        <a:t>самец</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a:effectLst/>
                          <a:latin typeface="Times New Roman" panose="02020603050405020304" pitchFamily="18" charset="0"/>
                          <a:cs typeface="Times New Roman" panose="02020603050405020304" pitchFamily="18" charset="0"/>
                        </a:rPr>
                        <a:t> </a:t>
                      </a:r>
                    </a:p>
                    <a:p>
                      <a:pPr>
                        <a:spcAft>
                          <a:spcPts val="0"/>
                        </a:spcAft>
                      </a:pPr>
                      <a:r>
                        <a:rPr lang="ru-RU" sz="2000">
                          <a:effectLst/>
                          <a:latin typeface="Times New Roman" panose="02020603050405020304" pitchFamily="18" charset="0"/>
                          <a:cs typeface="Times New Roman" panose="02020603050405020304" pitchFamily="18" charset="0"/>
                        </a:rPr>
                        <a:t>250 и более</a:t>
                      </a:r>
                    </a:p>
                    <a:p>
                      <a:pPr>
                        <a:spcAft>
                          <a:spcPts val="0"/>
                        </a:spcAft>
                      </a:pPr>
                      <a:r>
                        <a:rPr lang="ru-RU" sz="2000">
                          <a:effectLst/>
                          <a:latin typeface="Times New Roman" panose="02020603050405020304" pitchFamily="18" charset="0"/>
                          <a:cs typeface="Times New Roman" panose="02020603050405020304" pitchFamily="18" charset="0"/>
                        </a:rPr>
                        <a:t>500-2500</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r>
              <a:tr h="291791">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Нерестовая площадь на одного самца, м</a:t>
                      </a:r>
                      <a:r>
                        <a:rPr lang="ru-RU" sz="2000" baseline="30000" dirty="0">
                          <a:effectLst/>
                          <a:latin typeface="Times New Roman" panose="02020603050405020304" pitchFamily="18" charset="0"/>
                          <a:cs typeface="Times New Roman" panose="02020603050405020304" pitchFamily="18" charset="0"/>
                        </a:rPr>
                        <a:t>2</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a:effectLst/>
                          <a:latin typeface="Times New Roman" panose="02020603050405020304" pitchFamily="18" charset="0"/>
                          <a:cs typeface="Times New Roman" panose="02020603050405020304" pitchFamily="18" charset="0"/>
                        </a:rPr>
                        <a:t>0,5-1,0</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r>
              <a:tr h="291791">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Продолжительность нерестового содержания, суток</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a:effectLst/>
                          <a:latin typeface="Times New Roman" panose="02020603050405020304" pitchFamily="18" charset="0"/>
                          <a:cs typeface="Times New Roman" panose="02020603050405020304" pitchFamily="18" charset="0"/>
                        </a:rPr>
                        <a:t>21-25</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r>
              <a:tr h="875373">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Кратность использования производителей, раз/год:</a:t>
                      </a:r>
                    </a:p>
                    <a:p>
                      <a:pPr>
                        <a:spcAft>
                          <a:spcPts val="0"/>
                        </a:spcAft>
                      </a:pPr>
                      <a:r>
                        <a:rPr lang="ru-RU" sz="2000" dirty="0">
                          <a:effectLst/>
                          <a:latin typeface="Times New Roman" panose="02020603050405020304" pitchFamily="18" charset="0"/>
                          <a:cs typeface="Times New Roman" panose="02020603050405020304" pitchFamily="18" charset="0"/>
                        </a:rPr>
                        <a:t>самки</a:t>
                      </a:r>
                    </a:p>
                    <a:p>
                      <a:pPr>
                        <a:spcAft>
                          <a:spcPts val="0"/>
                        </a:spcAft>
                      </a:pPr>
                      <a:r>
                        <a:rPr lang="ru-RU" sz="2000" dirty="0">
                          <a:effectLst/>
                          <a:latin typeface="Times New Roman" panose="02020603050405020304" pitchFamily="18" charset="0"/>
                          <a:cs typeface="Times New Roman" panose="02020603050405020304" pitchFamily="18" charset="0"/>
                        </a:rPr>
                        <a:t>самцы</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a:effectLst/>
                          <a:latin typeface="Times New Roman" panose="02020603050405020304" pitchFamily="18" charset="0"/>
                          <a:cs typeface="Times New Roman" panose="02020603050405020304" pitchFamily="18" charset="0"/>
                        </a:rPr>
                        <a:t> </a:t>
                      </a:r>
                    </a:p>
                    <a:p>
                      <a:pPr>
                        <a:spcAft>
                          <a:spcPts val="0"/>
                        </a:spcAft>
                      </a:pPr>
                      <a:r>
                        <a:rPr lang="ru-RU" sz="2000">
                          <a:effectLst/>
                          <a:latin typeface="Times New Roman" panose="02020603050405020304" pitchFamily="18" charset="0"/>
                          <a:cs typeface="Times New Roman" panose="02020603050405020304" pitchFamily="18" charset="0"/>
                        </a:rPr>
                        <a:t>6-8</a:t>
                      </a:r>
                    </a:p>
                    <a:p>
                      <a:pPr>
                        <a:spcAft>
                          <a:spcPts val="0"/>
                        </a:spcAft>
                      </a:pPr>
                      <a:r>
                        <a:rPr lang="ru-RU" sz="2000">
                          <a:effectLst/>
                          <a:latin typeface="Times New Roman" panose="02020603050405020304" pitchFamily="18" charset="0"/>
                          <a:cs typeface="Times New Roman" panose="02020603050405020304" pitchFamily="18" charset="0"/>
                        </a:rPr>
                        <a:t>8-10</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r>
              <a:tr h="291791">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Количество отнерестившихся самок, %</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a:effectLst/>
                          <a:latin typeface="Times New Roman" panose="02020603050405020304" pitchFamily="18" charset="0"/>
                          <a:cs typeface="Times New Roman" panose="02020603050405020304" pitchFamily="18" charset="0"/>
                        </a:rPr>
                        <a:t>75-80</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r>
              <a:tr h="291791">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Количество личинок за один тур, шт./самку</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a:effectLst/>
                          <a:latin typeface="Times New Roman" panose="02020603050405020304" pitchFamily="18" charset="0"/>
                          <a:cs typeface="Times New Roman" panose="02020603050405020304" pitchFamily="18" charset="0"/>
                        </a:rPr>
                        <a:t>500-2000</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r>
              <a:tr h="875373">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Температура воды, °С:</a:t>
                      </a:r>
                    </a:p>
                    <a:p>
                      <a:pPr>
                        <a:spcAft>
                          <a:spcPts val="0"/>
                        </a:spcAft>
                      </a:pPr>
                      <a:r>
                        <a:rPr lang="ru-RU" sz="2000" dirty="0">
                          <a:effectLst/>
                          <a:latin typeface="Times New Roman" panose="02020603050405020304" pitchFamily="18" charset="0"/>
                          <a:cs typeface="Times New Roman" panose="02020603050405020304" pitchFamily="18" charset="0"/>
                        </a:rPr>
                        <a:t>оптимальная</a:t>
                      </a:r>
                    </a:p>
                    <a:p>
                      <a:pPr>
                        <a:spcAft>
                          <a:spcPts val="0"/>
                        </a:spcAft>
                      </a:pPr>
                      <a:r>
                        <a:rPr lang="ru-RU" sz="2000" dirty="0">
                          <a:effectLst/>
                          <a:latin typeface="Times New Roman" panose="02020603050405020304" pitchFamily="18" charset="0"/>
                          <a:cs typeface="Times New Roman" panose="02020603050405020304" pitchFamily="18" charset="0"/>
                        </a:rPr>
                        <a:t>допустимая</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 </a:t>
                      </a:r>
                    </a:p>
                    <a:p>
                      <a:pPr>
                        <a:spcAft>
                          <a:spcPts val="0"/>
                        </a:spcAft>
                      </a:pPr>
                      <a:r>
                        <a:rPr lang="ru-RU" sz="2000" dirty="0">
                          <a:effectLst/>
                          <a:latin typeface="Times New Roman" panose="02020603050405020304" pitchFamily="18" charset="0"/>
                          <a:cs typeface="Times New Roman" panose="02020603050405020304" pitchFamily="18" charset="0"/>
                        </a:rPr>
                        <a:t>27-30</a:t>
                      </a:r>
                    </a:p>
                    <a:p>
                      <a:pPr>
                        <a:spcAft>
                          <a:spcPts val="0"/>
                        </a:spcAft>
                      </a:pPr>
                      <a:r>
                        <a:rPr lang="ru-RU" sz="2000" dirty="0">
                          <a:effectLst/>
                          <a:latin typeface="Times New Roman" panose="02020603050405020304" pitchFamily="18" charset="0"/>
                          <a:cs typeface="Times New Roman" panose="02020603050405020304" pitchFamily="18" charset="0"/>
                        </a:rPr>
                        <a:t>26-31</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r>
              <a:tr h="291791">
                <a:tc>
                  <a:txBody>
                    <a:bodyPr/>
                    <a:lstStyle/>
                    <a:p>
                      <a:pPr>
                        <a:spcAft>
                          <a:spcPts val="0"/>
                        </a:spcAft>
                      </a:pPr>
                      <a:r>
                        <a:rPr lang="ru-RU" sz="2000">
                          <a:effectLst/>
                          <a:latin typeface="Times New Roman" panose="02020603050405020304" pitchFamily="18" charset="0"/>
                          <a:cs typeface="Times New Roman" panose="02020603050405020304" pitchFamily="18" charset="0"/>
                        </a:rPr>
                        <a:t>Содержание кислорода на вытоке, мг/л</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не менее 5</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r>
              <a:tr h="299896">
                <a:tc>
                  <a:txBody>
                    <a:bodyPr/>
                    <a:lstStyle/>
                    <a:p>
                      <a:pPr>
                        <a:spcAft>
                          <a:spcPts val="0"/>
                        </a:spcAft>
                      </a:pPr>
                      <a:r>
                        <a:rPr lang="ru-RU" sz="2000">
                          <a:effectLst/>
                          <a:latin typeface="Times New Roman" panose="02020603050405020304" pitchFamily="18" charset="0"/>
                          <a:cs typeface="Times New Roman" panose="02020603050405020304" pitchFamily="18" charset="0"/>
                        </a:rPr>
                        <a:t>Марка корма</a:t>
                      </a:r>
                      <a:endParaRPr lang="ru-RU" sz="2000">
                        <a:effectLst/>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a:spcAft>
                          <a:spcPts val="0"/>
                        </a:spcAft>
                      </a:pPr>
                      <a:r>
                        <a:rPr lang="ru-RU" sz="2000" dirty="0">
                          <a:effectLst/>
                          <a:latin typeface="Times New Roman" panose="02020603050405020304" pitchFamily="18" charset="0"/>
                          <a:cs typeface="Times New Roman" panose="02020603050405020304" pitchFamily="18" charset="0"/>
                        </a:rPr>
                        <a:t>16-80; РГМ 5 В</a:t>
                      </a:r>
                      <a:endParaRPr lang="ru-RU" sz="2000" dirty="0">
                        <a:effectLst/>
                        <a:latin typeface="Times New Roman" panose="02020603050405020304" pitchFamily="18" charset="0"/>
                        <a:ea typeface="Times New Roman"/>
                        <a:cs typeface="Times New Roman" panose="02020603050405020304" pitchFamily="18" charset="0"/>
                      </a:endParaRPr>
                    </a:p>
                  </a:txBody>
                  <a:tcPr marL="25400" marR="25400" marT="0" marB="0"/>
                </a:tc>
              </a:tr>
            </a:tbl>
          </a:graphicData>
        </a:graphic>
      </p:graphicFrame>
      <p:sp>
        <p:nvSpPr>
          <p:cNvPr id="3" name="Rectangle 1"/>
          <p:cNvSpPr>
            <a:spLocks noChangeArrowheads="1"/>
          </p:cNvSpPr>
          <p:nvPr/>
        </p:nvSpPr>
        <p:spPr bwMode="auto">
          <a:xfrm>
            <a:off x="0" y="222703"/>
            <a:ext cx="8105296" cy="677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Таблица  </a:t>
            </a:r>
            <a:r>
              <a:rPr kumimoji="0" lang="ru-RU" altLang="ru-RU" sz="20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Рыбоводно-биологические нормативы размножения </a:t>
            </a:r>
            <a:r>
              <a:rPr kumimoji="0" lang="ru-RU" altLang="ru-RU"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тиляпии</a:t>
            </a:r>
            <a:endParaRPr kumimoji="0" lang="ru-RU" altLang="ru-RU"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225314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3989"/>
            <a:ext cx="8640960" cy="6463308"/>
          </a:xfrm>
          <a:prstGeom prst="rect">
            <a:avLst/>
          </a:prstGeom>
        </p:spPr>
        <p:txBody>
          <a:bodyPr wrap="square">
            <a:spAutoFit/>
          </a:bodyPr>
          <a:lstStyle/>
          <a:p>
            <a:r>
              <a:rPr lang="ru-RU" b="1" i="1" u="sng" dirty="0"/>
              <a:t>3 этап – Гипофизарные инъекции.</a:t>
            </a:r>
            <a:endParaRPr lang="ru-RU" dirty="0"/>
          </a:p>
          <a:p>
            <a:r>
              <a:rPr lang="ru-RU" dirty="0"/>
              <a:t>Для начала готовят водную суспензию. Для этого отбирают свежие и сохранившие свою форму светло-коричневые гипофизы. Вместо воды лучше всего использовать физиологический раствор. Взвешенные гипофизы помещают в фарфоровую ступку и тщательно растирают пестиком до порошкообразного состояния. Шприцем добавляют 0,5 мл </a:t>
            </a:r>
            <a:r>
              <a:rPr lang="ru-RU" dirty="0" err="1"/>
              <a:t>физраствора</a:t>
            </a:r>
            <a:r>
              <a:rPr lang="ru-RU" dirty="0"/>
              <a:t> и продолжают растирать до кашеобразной массы. Затем шприцем добавляют физиологический раствор до нужного объема. Суспензию готовят до всех групп отсаженных самок, причем с некоторым излишком, учитывая возможные потери. Величину доз и схема инъекций варьируют, в зависимости от размеров и возраста производителей. Предварительное взвешивание производителей позволяет определить правильную дозировку. Первая предварительная доза для самок составляет 0,3 – 0,5 мг/кг. Вторая разрешающая доза – 2,5 – 3,0 мг/кг. Самцы инъецируются один раз, во время разрешающей инъекции самок. Для самцов доза 1,2 – 1,5 мг/кг. Интервал между первой и второй инъекцией у самок составляет 14 часов. </a:t>
            </a:r>
            <a:r>
              <a:rPr lang="ru-RU" dirty="0" err="1"/>
              <a:t>Инъецирование</a:t>
            </a:r>
            <a:r>
              <a:rPr lang="ru-RU" dirty="0"/>
              <a:t> проводят при температуре 18 градусов Цельсия. И после второй разрешающие инъекции температуру увеличивают до 20 градусов Цельсия. </a:t>
            </a:r>
            <a:r>
              <a:rPr lang="ru-RU" dirty="0" err="1"/>
              <a:t>Инъецирование</a:t>
            </a:r>
            <a:r>
              <a:rPr lang="ru-RU" dirty="0"/>
              <a:t> проводят в </a:t>
            </a:r>
            <a:r>
              <a:rPr lang="ru-RU" dirty="0" err="1"/>
              <a:t>бризентовых</a:t>
            </a:r>
            <a:r>
              <a:rPr lang="ru-RU" dirty="0"/>
              <a:t> носилках или на столе с мягким покрытием. Иглу водят между спинным плавником и боковой линии спины – наклонно, во всю длину, под чешуйкой, чтобы не повредить позвоночник и не попасть в брюшную полость. После введение иглы это место несколько секунд массируют, иначе часть введенной суспензии может вылиться из места прокола, и доза гормона гипофиза будет заниженной. Наиболее эффективная инъекция, снижающая названные риски – инъекция в грудной плавник. </a:t>
            </a:r>
          </a:p>
        </p:txBody>
      </p:sp>
    </p:spTree>
    <p:extLst>
      <p:ext uri="{BB962C8B-B14F-4D97-AF65-F5344CB8AC3E}">
        <p14:creationId xmlns:p14="http://schemas.microsoft.com/office/powerpoint/2010/main" xmlns="" val="40397010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751344"/>
            <a:ext cx="8712968" cy="2862322"/>
          </a:xfrm>
          <a:prstGeom prst="rect">
            <a:avLst/>
          </a:prstGeom>
        </p:spPr>
        <p:txBody>
          <a:bodyPr wrap="square">
            <a:spAutoFit/>
          </a:bodyPr>
          <a:lstStyle/>
          <a:p>
            <a:r>
              <a:rPr lang="ru-RU" dirty="0"/>
              <a:t>Осмотр самок, отбор икры, эмбрионов и личинок проводят спустя 2-3</a:t>
            </a:r>
            <a:r>
              <a:rPr lang="ru-RU" i="1" dirty="0"/>
              <a:t> </a:t>
            </a:r>
            <a:r>
              <a:rPr lang="ru-RU" dirty="0"/>
              <a:t>недели с момента посадки производителей на нерест. Отбор икры и эмбрионов осуществляют двумя конусными сачками, вложенными один в другую. Верхний сачок изготавливают из дели с шагом ячеи 20 мм. Второй сачок делают из мельничного сита № 16-18. Если в период отлова самка выпускает икру, эмбрионов</a:t>
            </a:r>
            <a:r>
              <a:rPr lang="ru-RU" b="1" cap="small" dirty="0"/>
              <a:t> </a:t>
            </a:r>
            <a:r>
              <a:rPr lang="ru-RU" dirty="0"/>
              <a:t>или личинок, они оказываются в газовом сачке, из которого Их переносят в отдельные емкости, а самку в емкость для преднерестового содержания.</a:t>
            </a:r>
          </a:p>
          <a:p>
            <a:r>
              <a:rPr lang="ru-RU" dirty="0"/>
              <a:t>Продолжительность срока рационального использования производителей </a:t>
            </a:r>
            <a:r>
              <a:rPr lang="ru-RU" dirty="0" err="1"/>
              <a:t>тиляпий</a:t>
            </a:r>
            <a:r>
              <a:rPr lang="ru-RU" dirty="0"/>
              <a:t> </a:t>
            </a:r>
            <a:r>
              <a:rPr lang="en-US" dirty="0"/>
              <a:t>p</a:t>
            </a:r>
            <a:r>
              <a:rPr lang="ru-RU" dirty="0"/>
              <a:t>. </a:t>
            </a:r>
            <a:r>
              <a:rPr lang="en-US" dirty="0" err="1"/>
              <a:t>Oreochromis</a:t>
            </a:r>
            <a:r>
              <a:rPr lang="ru-RU" dirty="0"/>
              <a:t> ограничивается возрастом 36-48 месяцев. Максимальный выход личинок получают от самок в возрасте 18-24 месяца</a:t>
            </a:r>
          </a:p>
        </p:txBody>
      </p:sp>
    </p:spTree>
    <p:extLst>
      <p:ext uri="{BB962C8B-B14F-4D97-AF65-F5344CB8AC3E}">
        <p14:creationId xmlns:p14="http://schemas.microsoft.com/office/powerpoint/2010/main" xmlns="" val="14240457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363" y="51302"/>
            <a:ext cx="8784976" cy="6494085"/>
          </a:xfrm>
          <a:prstGeom prst="rect">
            <a:avLst/>
          </a:prstGeom>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5 </a:t>
            </a:r>
            <a:r>
              <a:rPr lang="ru-RU" sz="2800" b="1" dirty="0">
                <a:latin typeface="Times New Roman" panose="02020603050405020304" pitchFamily="18" charset="0"/>
                <a:cs typeface="Times New Roman" panose="02020603050405020304" pitchFamily="18" charset="0"/>
              </a:rPr>
              <a:t>Инкубация икры и </a:t>
            </a:r>
            <a:r>
              <a:rPr lang="ru-RU" sz="2800" b="1" dirty="0" err="1">
                <a:latin typeface="Times New Roman" panose="02020603050405020304" pitchFamily="18" charset="0"/>
                <a:cs typeface="Times New Roman" panose="02020603050405020304" pitchFamily="18" charset="0"/>
              </a:rPr>
              <a:t>доинкубация</a:t>
            </a:r>
            <a:r>
              <a:rPr lang="ru-RU" sz="2800" b="1" dirty="0">
                <a:latin typeface="Times New Roman" panose="02020603050405020304" pitchFamily="18" charset="0"/>
                <a:cs typeface="Times New Roman" panose="02020603050405020304" pitchFamily="18" charset="0"/>
              </a:rPr>
              <a:t> эмбрионов</a:t>
            </a:r>
            <a:endParaRPr lang="ru-RU" sz="2800" dirty="0">
              <a:latin typeface="Times New Roman" panose="02020603050405020304" pitchFamily="18" charset="0"/>
              <a:cs typeface="Times New Roman" panose="02020603050405020304" pitchFamily="18" charset="0"/>
            </a:endParaRPr>
          </a:p>
          <a:p>
            <a:pPr algn="ctr"/>
            <a:r>
              <a:rPr lang="ru-RU" sz="2800" b="1"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a:p>
            <a:r>
              <a:rPr lang="ru-RU" dirty="0"/>
              <a:t>В связи с тем, что нерест </a:t>
            </a:r>
            <a:r>
              <a:rPr lang="ru-RU" dirty="0" err="1"/>
              <a:t>тиляпий</a:t>
            </a:r>
            <a:r>
              <a:rPr lang="ru-RU" dirty="0"/>
              <a:t> проходит не одновременно, в нерестовой емкости могут находиться личинки, перешедшие на активное питание, эмбрионы и икра на разных стадиях развития. Отлов и осмотр самок, отбор икры, эмбрионов и личинок проводят спустя 2-3 недели с момента посадки производителей на нерест. Отобранных икру, эмбрионов и личинок переносят в отдельные емкости, а самок и самцов в емкости для преднерестового содержания [4]. </a:t>
            </a:r>
          </a:p>
          <a:p>
            <a:r>
              <a:rPr lang="ru-RU" dirty="0"/>
              <a:t>Описанный способ воспроизводства </a:t>
            </a:r>
            <a:r>
              <a:rPr lang="ru-RU" dirty="0" err="1"/>
              <a:t>тиляпий</a:t>
            </a:r>
            <a:r>
              <a:rPr lang="ru-RU" dirty="0"/>
              <a:t> имеет ряд недостатков. Наличие в нерестовых емкостях различных по возрасту личинок не исключает хищничества со стороны старшей и более крупной молоди и производителей. Естественный нерест не обеспечивает получение через регулярные промежутки времени достаточно большого количества личинок, однородных по возрасту и размерам</a:t>
            </a:r>
            <a:r>
              <a:rPr lang="ru-RU" dirty="0" smtClean="0"/>
              <a:t>.</a:t>
            </a:r>
          </a:p>
          <a:p>
            <a:r>
              <a:rPr lang="ru-RU" dirty="0"/>
              <a:t>Для решения этой проблемы альтернативой может стать метод искусственного воспроизводства со стадии икринки.</a:t>
            </a:r>
          </a:p>
          <a:p>
            <a:r>
              <a:rPr lang="ru-RU" dirty="0"/>
              <a:t>Использования искусственной инкубации для воспроизводства личинок имеет ряд важных преимуществ. Этот метод позволяет получать большее количество личинок определенного возраста и размера, что является необходимым условием при индустриальной технологии выращивания рыбы, а также при проведении работ по гормональной реверсии пола, используемой для получения однополого потомства. При естественной инкубации пол малька может определиться в течение продолжительного периода родительской заботы </a:t>
            </a:r>
          </a:p>
        </p:txBody>
      </p:sp>
    </p:spTree>
    <p:extLst>
      <p:ext uri="{BB962C8B-B14F-4D97-AF65-F5344CB8AC3E}">
        <p14:creationId xmlns:p14="http://schemas.microsoft.com/office/powerpoint/2010/main" xmlns="" val="11688621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8307" y="260648"/>
            <a:ext cx="8856984" cy="5632311"/>
          </a:xfrm>
          <a:prstGeom prst="rect">
            <a:avLst/>
          </a:prstGeom>
        </p:spPr>
        <p:txBody>
          <a:bodyPr wrap="square">
            <a:spAutoFit/>
          </a:bodyPr>
          <a:lstStyle/>
          <a:p>
            <a:r>
              <a:rPr lang="ru-RU" dirty="0"/>
              <a:t>Появляется возможность контроля за воспроизводительными качествами производителей. К тому же требуется меньшее количество производителей благодаря укороченному интервалу между нерестами. Искусственная инкубация позволяет получать молодь более высокого качества. В естественных условиях личинки после рассасывания желточного мешка еще несколько дней находятся в ротовой полости и лишь периодически выпускаются самкой. При искусственной инкубации они начинают потреблять корм сразу, как только переходят на экзогенное питание, что максимально реализует их потенциал роста.</a:t>
            </a:r>
          </a:p>
          <a:p>
            <a:r>
              <a:rPr lang="ru-RU" dirty="0"/>
              <a:t>Использование искусственной инкубации икры помимо перечисленных преимуществ приносит также существенную выгоду, позволяя уменьшить площадь инкубационного </a:t>
            </a:r>
            <a:r>
              <a:rPr lang="ru-RU" dirty="0" smtClean="0"/>
              <a:t>цеха.</a:t>
            </a:r>
          </a:p>
          <a:p>
            <a:r>
              <a:rPr lang="ru-RU" dirty="0"/>
              <a:t>На первых этапах исследований инкубация икры проводилась в конических аппаратах </a:t>
            </a:r>
            <a:r>
              <a:rPr lang="ru-RU" dirty="0" err="1"/>
              <a:t>Вейса</a:t>
            </a:r>
            <a:r>
              <a:rPr lang="ru-RU" dirty="0"/>
              <a:t> (объемом 8 л). Однако потери икры в ряде случаев были очень высокими. В ходе исследований, направленных на совершенствование метода инкубации икры, была разработана инкубационная система, позволившая существенно улучшить результаты искусственной инкубации икры. Система включает инкубационный аппарат новой конструкции и блок водоподготовки, состоящий из ультрафиолетового облучателя и биофильтра [4].</a:t>
            </a:r>
          </a:p>
          <a:p>
            <a:r>
              <a:rPr lang="ru-RU" dirty="0" err="1"/>
              <a:t>Вылупление</a:t>
            </a:r>
            <a:r>
              <a:rPr lang="ru-RU" dirty="0"/>
              <a:t> личинок в аппаратах </a:t>
            </a:r>
            <a:r>
              <a:rPr lang="ru-RU" dirty="0" err="1"/>
              <a:t>Вейса</a:t>
            </a:r>
            <a:r>
              <a:rPr lang="ru-RU" dirty="0"/>
              <a:t> происходило через 72-84 часа после оплодотворения по сравнению с 96-120 часами при естественной инкубации </a:t>
            </a:r>
            <a:r>
              <a:rPr lang="ru-RU" dirty="0" smtClean="0"/>
              <a:t>.</a:t>
            </a:r>
            <a:endParaRPr lang="ru-RU" dirty="0"/>
          </a:p>
        </p:txBody>
      </p:sp>
    </p:spTree>
    <p:extLst>
      <p:ext uri="{BB962C8B-B14F-4D97-AF65-F5344CB8AC3E}">
        <p14:creationId xmlns:p14="http://schemas.microsoft.com/office/powerpoint/2010/main" xmlns="" val="36839172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3210919310"/>
              </p:ext>
            </p:extLst>
          </p:nvPr>
        </p:nvGraphicFramePr>
        <p:xfrm>
          <a:off x="107504" y="1628800"/>
          <a:ext cx="8748464" cy="4379927"/>
        </p:xfrm>
        <a:graphic>
          <a:graphicData uri="http://schemas.openxmlformats.org/drawingml/2006/table">
            <a:tbl>
              <a:tblPr firstRow="1" firstCol="1" bandRow="1">
                <a:tableStyleId>{5940675A-B579-460E-94D1-54222C63F5DA}</a:tableStyleId>
              </a:tblPr>
              <a:tblGrid>
                <a:gridCol w="6782701"/>
                <a:gridCol w="1965763"/>
              </a:tblGrid>
              <a:tr h="456051">
                <a:tc>
                  <a:txBody>
                    <a:bodyPr/>
                    <a:lstStyle/>
                    <a:p>
                      <a:pPr algn="just">
                        <a:spcAft>
                          <a:spcPts val="0"/>
                        </a:spcAft>
                      </a:pPr>
                      <a:r>
                        <a:rPr lang="ru-RU" sz="2400" dirty="0">
                          <a:effectLst/>
                        </a:rPr>
                        <a:t>Инкубационный аппарат</a:t>
                      </a:r>
                      <a:endParaRPr lang="ru-RU" sz="2400" dirty="0">
                        <a:effectLst/>
                        <a:latin typeface="Times New Roman"/>
                        <a:ea typeface="Times New Roman"/>
                        <a:cs typeface="Times New Roman"/>
                      </a:endParaRPr>
                    </a:p>
                  </a:txBody>
                  <a:tcPr marL="68580" marR="68580" marT="0" marB="0"/>
                </a:tc>
                <a:tc>
                  <a:txBody>
                    <a:bodyPr/>
                    <a:lstStyle/>
                    <a:p>
                      <a:pPr algn="just">
                        <a:spcAft>
                          <a:spcPts val="0"/>
                        </a:spcAft>
                      </a:pPr>
                      <a:r>
                        <a:rPr lang="ru-RU" sz="2400">
                          <a:effectLst/>
                        </a:rPr>
                        <a:t>типа Вейса</a:t>
                      </a:r>
                      <a:endParaRPr lang="ru-RU" sz="2400">
                        <a:effectLst/>
                        <a:latin typeface="Times New Roman"/>
                        <a:ea typeface="Times New Roman"/>
                        <a:cs typeface="Times New Roman"/>
                      </a:endParaRPr>
                    </a:p>
                  </a:txBody>
                  <a:tcPr marL="68580" marR="68580" marT="0" marB="0"/>
                </a:tc>
              </a:tr>
              <a:tr h="456051">
                <a:tc>
                  <a:txBody>
                    <a:bodyPr/>
                    <a:lstStyle/>
                    <a:p>
                      <a:pPr algn="just">
                        <a:spcAft>
                          <a:spcPts val="0"/>
                        </a:spcAft>
                      </a:pPr>
                      <a:r>
                        <a:rPr lang="ru-RU" sz="2400" dirty="0">
                          <a:effectLst/>
                        </a:rPr>
                        <a:t>Объем инкубационного аппарата</a:t>
                      </a:r>
                      <a:endParaRPr lang="ru-RU" sz="2400" dirty="0">
                        <a:effectLst/>
                        <a:latin typeface="Times New Roman"/>
                        <a:ea typeface="Times New Roman"/>
                        <a:cs typeface="Times New Roman"/>
                      </a:endParaRPr>
                    </a:p>
                  </a:txBody>
                  <a:tcPr marL="68580" marR="68580" marT="0" marB="0"/>
                </a:tc>
                <a:tc>
                  <a:txBody>
                    <a:bodyPr/>
                    <a:lstStyle/>
                    <a:p>
                      <a:pPr algn="just">
                        <a:spcAft>
                          <a:spcPts val="0"/>
                        </a:spcAft>
                      </a:pPr>
                      <a:r>
                        <a:rPr lang="ru-RU" sz="2400">
                          <a:effectLst/>
                        </a:rPr>
                        <a:t>5-8 литров</a:t>
                      </a:r>
                      <a:endParaRPr lang="ru-RU" sz="2400">
                        <a:effectLst/>
                        <a:latin typeface="Times New Roman"/>
                        <a:ea typeface="Times New Roman"/>
                        <a:cs typeface="Times New Roman"/>
                      </a:endParaRPr>
                    </a:p>
                  </a:txBody>
                  <a:tcPr marL="68580" marR="68580" marT="0" marB="0"/>
                </a:tc>
              </a:tr>
              <a:tr h="456051">
                <a:tc>
                  <a:txBody>
                    <a:bodyPr/>
                    <a:lstStyle/>
                    <a:p>
                      <a:pPr algn="just">
                        <a:spcAft>
                          <a:spcPts val="0"/>
                        </a:spcAft>
                      </a:pPr>
                      <a:r>
                        <a:rPr lang="ru-RU" sz="2400" dirty="0">
                          <a:effectLst/>
                        </a:rPr>
                        <a:t>Расход воды на один аппарат, л/мин.</a:t>
                      </a:r>
                      <a:endParaRPr lang="ru-RU" sz="2400" dirty="0">
                        <a:effectLst/>
                        <a:latin typeface="Times New Roman"/>
                        <a:ea typeface="Times New Roman"/>
                        <a:cs typeface="Times New Roman"/>
                      </a:endParaRPr>
                    </a:p>
                  </a:txBody>
                  <a:tcPr marL="68580" marR="68580" marT="0" marB="0"/>
                </a:tc>
                <a:tc>
                  <a:txBody>
                    <a:bodyPr/>
                    <a:lstStyle/>
                    <a:p>
                      <a:pPr algn="just">
                        <a:spcAft>
                          <a:spcPts val="0"/>
                        </a:spcAft>
                      </a:pPr>
                      <a:r>
                        <a:rPr lang="ru-RU" sz="2400">
                          <a:effectLst/>
                        </a:rPr>
                        <a:t>2-3</a:t>
                      </a:r>
                      <a:endParaRPr lang="ru-RU" sz="2400">
                        <a:effectLst/>
                        <a:latin typeface="Times New Roman"/>
                        <a:ea typeface="Times New Roman"/>
                        <a:cs typeface="Times New Roman"/>
                      </a:endParaRPr>
                    </a:p>
                  </a:txBody>
                  <a:tcPr marL="68580" marR="68580" marT="0" marB="0"/>
                </a:tc>
              </a:tr>
              <a:tr h="1368152">
                <a:tc>
                  <a:txBody>
                    <a:bodyPr/>
                    <a:lstStyle/>
                    <a:p>
                      <a:pPr algn="just">
                        <a:spcAft>
                          <a:spcPts val="0"/>
                        </a:spcAft>
                      </a:pPr>
                      <a:r>
                        <a:rPr lang="ru-RU" sz="2400" dirty="0">
                          <a:effectLst/>
                        </a:rPr>
                        <a:t>Температура воды, ᵒ</a:t>
                      </a:r>
                      <a:r>
                        <a:rPr lang="en-US" sz="2400" dirty="0">
                          <a:effectLst/>
                        </a:rPr>
                        <a:t>C</a:t>
                      </a:r>
                      <a:endParaRPr lang="ru-RU" sz="2400" dirty="0">
                        <a:effectLst/>
                      </a:endParaRPr>
                    </a:p>
                    <a:p>
                      <a:pPr algn="just">
                        <a:spcAft>
                          <a:spcPts val="0"/>
                        </a:spcAft>
                      </a:pPr>
                      <a:r>
                        <a:rPr lang="ru-RU" sz="2400" dirty="0">
                          <a:effectLst/>
                        </a:rPr>
                        <a:t>оптимальная </a:t>
                      </a:r>
                    </a:p>
                    <a:p>
                      <a:pPr algn="just">
                        <a:spcAft>
                          <a:spcPts val="0"/>
                        </a:spcAft>
                      </a:pPr>
                      <a:r>
                        <a:rPr lang="ru-RU" sz="2400" dirty="0">
                          <a:effectLst/>
                        </a:rPr>
                        <a:t>допустимая</a:t>
                      </a:r>
                      <a:endParaRPr lang="ru-RU" sz="2400" dirty="0">
                        <a:effectLst/>
                        <a:latin typeface="Times New Roman"/>
                        <a:ea typeface="Times New Roman"/>
                        <a:cs typeface="Times New Roman"/>
                      </a:endParaRPr>
                    </a:p>
                  </a:txBody>
                  <a:tcPr marL="68580" marR="68580" marT="0" marB="0"/>
                </a:tc>
                <a:tc>
                  <a:txBody>
                    <a:bodyPr/>
                    <a:lstStyle/>
                    <a:p>
                      <a:pPr algn="just">
                        <a:spcAft>
                          <a:spcPts val="0"/>
                        </a:spcAft>
                      </a:pPr>
                      <a:r>
                        <a:rPr lang="ru-RU" sz="2400">
                          <a:effectLst/>
                        </a:rPr>
                        <a:t> </a:t>
                      </a:r>
                    </a:p>
                    <a:p>
                      <a:pPr algn="just">
                        <a:spcAft>
                          <a:spcPts val="0"/>
                        </a:spcAft>
                      </a:pPr>
                      <a:r>
                        <a:rPr lang="ru-RU" sz="2400">
                          <a:effectLst/>
                        </a:rPr>
                        <a:t>27-29</a:t>
                      </a:r>
                    </a:p>
                    <a:p>
                      <a:pPr algn="just">
                        <a:spcAft>
                          <a:spcPts val="0"/>
                        </a:spcAft>
                      </a:pPr>
                      <a:r>
                        <a:rPr lang="ru-RU" sz="2400">
                          <a:effectLst/>
                        </a:rPr>
                        <a:t>26-30</a:t>
                      </a:r>
                      <a:endParaRPr lang="ru-RU" sz="2400">
                        <a:effectLst/>
                        <a:latin typeface="Times New Roman"/>
                        <a:ea typeface="Times New Roman"/>
                        <a:cs typeface="Times New Roman"/>
                      </a:endParaRPr>
                    </a:p>
                  </a:txBody>
                  <a:tcPr marL="68580" marR="68580" marT="0" marB="0"/>
                </a:tc>
              </a:tr>
              <a:tr h="456051">
                <a:tc>
                  <a:txBody>
                    <a:bodyPr/>
                    <a:lstStyle/>
                    <a:p>
                      <a:pPr algn="just">
                        <a:spcAft>
                          <a:spcPts val="0"/>
                        </a:spcAft>
                      </a:pPr>
                      <a:r>
                        <a:rPr lang="ru-RU" sz="2400" dirty="0">
                          <a:effectLst/>
                        </a:rPr>
                        <a:t>Загрузка икры или эмбрионов в один инкубационный аппарат, тыс. шт.</a:t>
                      </a:r>
                      <a:endParaRPr lang="ru-RU" sz="2400" dirty="0">
                        <a:effectLst/>
                        <a:latin typeface="Times New Roman"/>
                        <a:ea typeface="Times New Roman"/>
                        <a:cs typeface="Times New Roman"/>
                      </a:endParaRPr>
                    </a:p>
                  </a:txBody>
                  <a:tcPr marL="68580" marR="68580" marT="0" marB="0"/>
                </a:tc>
                <a:tc>
                  <a:txBody>
                    <a:bodyPr/>
                    <a:lstStyle/>
                    <a:p>
                      <a:pPr algn="just">
                        <a:spcAft>
                          <a:spcPts val="0"/>
                        </a:spcAft>
                      </a:pPr>
                      <a:r>
                        <a:rPr lang="ru-RU" sz="2400">
                          <a:effectLst/>
                        </a:rPr>
                        <a:t>до 50</a:t>
                      </a:r>
                      <a:endParaRPr lang="ru-RU" sz="2400">
                        <a:effectLst/>
                        <a:latin typeface="Times New Roman"/>
                        <a:ea typeface="Times New Roman"/>
                        <a:cs typeface="Times New Roman"/>
                      </a:endParaRPr>
                    </a:p>
                  </a:txBody>
                  <a:tcPr marL="68580" marR="68580" marT="0" marB="0"/>
                </a:tc>
              </a:tr>
              <a:tr h="456051">
                <a:tc>
                  <a:txBody>
                    <a:bodyPr/>
                    <a:lstStyle/>
                    <a:p>
                      <a:pPr algn="just">
                        <a:spcAft>
                          <a:spcPts val="0"/>
                        </a:spcAft>
                      </a:pPr>
                      <a:r>
                        <a:rPr lang="ru-RU" sz="2400" dirty="0">
                          <a:effectLst/>
                        </a:rPr>
                        <a:t>Выживаемость, % </a:t>
                      </a:r>
                      <a:endParaRPr lang="ru-RU" sz="2400" dirty="0">
                        <a:effectLst/>
                        <a:latin typeface="Times New Roman"/>
                        <a:ea typeface="Times New Roman"/>
                        <a:cs typeface="Times New Roman"/>
                      </a:endParaRPr>
                    </a:p>
                  </a:txBody>
                  <a:tcPr marL="68580" marR="68580" marT="0" marB="0"/>
                </a:tc>
                <a:tc>
                  <a:txBody>
                    <a:bodyPr/>
                    <a:lstStyle/>
                    <a:p>
                      <a:pPr algn="just">
                        <a:spcAft>
                          <a:spcPts val="0"/>
                        </a:spcAft>
                      </a:pPr>
                      <a:r>
                        <a:rPr lang="ru-RU" sz="2400" dirty="0">
                          <a:effectLst/>
                        </a:rPr>
                        <a:t>60-80</a:t>
                      </a:r>
                      <a:endParaRPr lang="ru-RU" sz="2400" dirty="0">
                        <a:effectLst/>
                        <a:latin typeface="Times New Roman"/>
                        <a:ea typeface="Times New Roman"/>
                        <a:cs typeface="Times New Roman"/>
                      </a:endParaRPr>
                    </a:p>
                  </a:txBody>
                  <a:tcPr marL="68580" marR="68580" marT="0" marB="0"/>
                </a:tc>
              </a:tr>
              <a:tr h="456051">
                <a:tc>
                  <a:txBody>
                    <a:bodyPr/>
                    <a:lstStyle/>
                    <a:p>
                      <a:pPr algn="just">
                        <a:spcAft>
                          <a:spcPts val="0"/>
                        </a:spcAft>
                      </a:pPr>
                      <a:r>
                        <a:rPr lang="ru-RU" sz="2400">
                          <a:effectLst/>
                        </a:rPr>
                        <a:t>Время инкубации, ч</a:t>
                      </a:r>
                      <a:endParaRPr lang="ru-RU" sz="2400">
                        <a:effectLst/>
                        <a:latin typeface="Times New Roman"/>
                        <a:ea typeface="Times New Roman"/>
                        <a:cs typeface="Times New Roman"/>
                      </a:endParaRPr>
                    </a:p>
                  </a:txBody>
                  <a:tcPr marL="68580" marR="68580" marT="0" marB="0"/>
                </a:tc>
                <a:tc>
                  <a:txBody>
                    <a:bodyPr/>
                    <a:lstStyle/>
                    <a:p>
                      <a:pPr algn="just">
                        <a:spcAft>
                          <a:spcPts val="0"/>
                        </a:spcAft>
                      </a:pPr>
                      <a:r>
                        <a:rPr lang="ru-RU" sz="2400" dirty="0">
                          <a:effectLst/>
                        </a:rPr>
                        <a:t>72-84</a:t>
                      </a:r>
                      <a:endParaRPr lang="ru-RU" sz="2400" dirty="0">
                        <a:effectLst/>
                        <a:latin typeface="Times New Roman"/>
                        <a:ea typeface="Times New Roman"/>
                        <a:cs typeface="Times New Roman"/>
                      </a:endParaRPr>
                    </a:p>
                  </a:txBody>
                  <a:tcPr marL="68580" marR="68580" marT="0" marB="0"/>
                </a:tc>
              </a:tr>
            </a:tbl>
          </a:graphicData>
        </a:graphic>
      </p:graphicFrame>
      <p:sp>
        <p:nvSpPr>
          <p:cNvPr id="3" name="Rectangle 1"/>
          <p:cNvSpPr>
            <a:spLocks noChangeArrowheads="1"/>
          </p:cNvSpPr>
          <p:nvPr/>
        </p:nvSpPr>
        <p:spPr bwMode="auto">
          <a:xfrm>
            <a:off x="323528" y="387623"/>
            <a:ext cx="853244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Таблица – Рыбоводно-биологические нормативы инкубации икры и </a:t>
            </a:r>
            <a:r>
              <a:rPr kumimoji="0" lang="ru-RU" altLang="ru-RU"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доинкубации</a:t>
            </a:r>
            <a:r>
              <a:rPr kumimoji="0" lang="ru-RU" altLang="ru-RU"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эмбрионов</a:t>
            </a: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504914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4584" y="21138"/>
            <a:ext cx="10430595" cy="68368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Заголовок 1"/>
          <p:cNvSpPr>
            <a:spLocks noGrp="1"/>
          </p:cNvSpPr>
          <p:nvPr>
            <p:ph type="ctrTitle"/>
          </p:nvPr>
        </p:nvSpPr>
        <p:spPr>
          <a:xfrm>
            <a:off x="827584" y="2420888"/>
            <a:ext cx="7772400" cy="1368153"/>
          </a:xfrm>
          <a:solidFill>
            <a:schemeClr val="bg1"/>
          </a:solidFill>
        </p:spPr>
        <p:txBody>
          <a:bodyPr>
            <a:normAutofit fontScale="90000"/>
          </a:bodyPr>
          <a:lstStyle/>
          <a:p>
            <a:r>
              <a:rPr lang="ru-RU" sz="5400" b="1" dirty="0" smtClean="0">
                <a:latin typeface="Times New Roman" panose="02020603050405020304" pitchFamily="18" charset="0"/>
                <a:cs typeface="Times New Roman" panose="02020603050405020304" pitchFamily="18" charset="0"/>
              </a:rPr>
              <a:t>Искусственное </a:t>
            </a:r>
            <a:r>
              <a:rPr lang="ru-RU" sz="5400" b="1" dirty="0">
                <a:latin typeface="Times New Roman" panose="02020603050405020304" pitchFamily="18" charset="0"/>
                <a:cs typeface="Times New Roman" panose="02020603050405020304" pitchFamily="18" charset="0"/>
              </a:rPr>
              <a:t>воспроизводство карпа</a:t>
            </a:r>
          </a:p>
        </p:txBody>
      </p:sp>
      <p:sp>
        <p:nvSpPr>
          <p:cNvPr id="3" name="TextBox 2"/>
          <p:cNvSpPr txBox="1"/>
          <p:nvPr/>
        </p:nvSpPr>
        <p:spPr>
          <a:xfrm>
            <a:off x="-252536" y="404664"/>
            <a:ext cx="2232248" cy="523220"/>
          </a:xfrm>
          <a:prstGeom prst="rect">
            <a:avLst/>
          </a:prstGeom>
          <a:solidFill>
            <a:schemeClr val="bg1"/>
          </a:solidFill>
        </p:spPr>
        <p:txBody>
          <a:bodyPr wrap="square" rtlCol="0">
            <a:spAutoFit/>
          </a:bodyPr>
          <a:lstStyle/>
          <a:p>
            <a:r>
              <a:rPr lang="ru-RU" sz="2800" b="1" dirty="0">
                <a:solidFill>
                  <a:srgbClr val="FF0000"/>
                </a:solidFill>
                <a:latin typeface="Times New Roman" panose="02020603050405020304" pitchFamily="18" charset="0"/>
                <a:cs typeface="Times New Roman" panose="02020603050405020304" pitchFamily="18" charset="0"/>
              </a:rPr>
              <a:t>Лекция № 5.</a:t>
            </a:r>
            <a:endParaRPr lang="ru-RU" sz="2800" dirty="0"/>
          </a:p>
        </p:txBody>
      </p:sp>
    </p:spTree>
    <p:extLst>
      <p:ext uri="{BB962C8B-B14F-4D97-AF65-F5344CB8AC3E}">
        <p14:creationId xmlns:p14="http://schemas.microsoft.com/office/powerpoint/2010/main" xmlns="" val="23768684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1340768"/>
            <a:ext cx="7416824" cy="2677656"/>
          </a:xfrm>
          <a:prstGeom prst="rect">
            <a:avLst/>
          </a:prstGeom>
          <a:noFill/>
        </p:spPr>
        <p:txBody>
          <a:bodyPr wrap="square" rtlCol="0">
            <a:spAutoFit/>
          </a:bodyPr>
          <a:lstStyle/>
          <a:p>
            <a:pPr marL="342900" indent="-342900">
              <a:buAutoNum type="arabicPeriod"/>
            </a:pPr>
            <a:r>
              <a:rPr lang="ru-RU" sz="2800" b="1" dirty="0" smtClean="0">
                <a:latin typeface="Times New Roman" panose="02020603050405020304" pitchFamily="18" charset="0"/>
                <a:cs typeface="Times New Roman" panose="02020603050405020304" pitchFamily="18" charset="0"/>
              </a:rPr>
              <a:t>Технология </a:t>
            </a:r>
            <a:r>
              <a:rPr lang="ru-RU" sz="2800" b="1" dirty="0">
                <a:latin typeface="Times New Roman" panose="02020603050405020304" pitchFamily="18" charset="0"/>
                <a:cs typeface="Times New Roman" panose="02020603050405020304" pitchFamily="18" charset="0"/>
              </a:rPr>
              <a:t>заводского метода воспроизводства карпа </a:t>
            </a:r>
            <a:endParaRPr lang="ru-RU" sz="2800" b="1" dirty="0" smtClean="0">
              <a:latin typeface="Times New Roman" panose="02020603050405020304" pitchFamily="18" charset="0"/>
              <a:cs typeface="Times New Roman" panose="02020603050405020304" pitchFamily="18" charset="0"/>
            </a:endParaRPr>
          </a:p>
          <a:p>
            <a:pPr marL="342900" indent="-342900">
              <a:buAutoNum type="arabicPeriod"/>
            </a:pPr>
            <a:r>
              <a:rPr lang="ru-RU" sz="2800" b="1" dirty="0">
                <a:latin typeface="Times New Roman" panose="02020603050405020304" pitchFamily="18" charset="0"/>
                <a:cs typeface="Times New Roman" panose="02020603050405020304" pitchFamily="18" charset="0"/>
              </a:rPr>
              <a:t>Бонитировка и рассадка производителей самцов и самок </a:t>
            </a:r>
            <a:endParaRPr lang="ru-RU" sz="2800" b="1" dirty="0" smtClean="0">
              <a:latin typeface="Times New Roman" panose="02020603050405020304" pitchFamily="18" charset="0"/>
              <a:cs typeface="Times New Roman" panose="02020603050405020304" pitchFamily="18" charset="0"/>
            </a:endParaRPr>
          </a:p>
          <a:p>
            <a:pPr marL="342900" indent="-342900">
              <a:buAutoNum type="arabicPeriod"/>
            </a:pPr>
            <a:r>
              <a:rPr lang="ru-RU" sz="2800" b="1" dirty="0">
                <a:latin typeface="Times New Roman" panose="02020603050405020304" pitchFamily="18" charset="0"/>
                <a:cs typeface="Times New Roman" panose="02020603050405020304" pitchFamily="18" charset="0"/>
              </a:rPr>
              <a:t>Методы </a:t>
            </a:r>
            <a:r>
              <a:rPr lang="ru-RU" sz="2800" b="1" dirty="0" err="1">
                <a:latin typeface="Times New Roman" panose="02020603050405020304" pitchFamily="18" charset="0"/>
                <a:cs typeface="Times New Roman" panose="02020603050405020304" pitchFamily="18" charset="0"/>
              </a:rPr>
              <a:t>обесклеивания</a:t>
            </a:r>
            <a:r>
              <a:rPr lang="ru-RU" sz="2800" b="1" dirty="0">
                <a:latin typeface="Times New Roman" panose="02020603050405020304" pitchFamily="18" charset="0"/>
                <a:cs typeface="Times New Roman" panose="02020603050405020304" pitchFamily="18" charset="0"/>
              </a:rPr>
              <a:t> икры </a:t>
            </a:r>
            <a:endParaRPr lang="ru-RU" sz="2800" b="1" dirty="0" smtClean="0">
              <a:latin typeface="Times New Roman" panose="02020603050405020304" pitchFamily="18" charset="0"/>
              <a:cs typeface="Times New Roman" panose="02020603050405020304" pitchFamily="18" charset="0"/>
            </a:endParaRPr>
          </a:p>
          <a:p>
            <a:pPr marL="342900" indent="-342900">
              <a:buAutoNum type="arabicPeriod"/>
            </a:pPr>
            <a:r>
              <a:rPr lang="ru-RU" sz="2800" b="1" dirty="0">
                <a:latin typeface="Times New Roman" panose="02020603050405020304" pitchFamily="18" charset="0"/>
                <a:cs typeface="Times New Roman" panose="02020603050405020304" pitchFamily="18" charset="0"/>
              </a:rPr>
              <a:t>Инкубация икры в заводских условиях </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400056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2420888"/>
            <a:ext cx="7344816" cy="1200329"/>
          </a:xfrm>
          <a:prstGeom prst="rect">
            <a:avLst/>
          </a:prstGeom>
        </p:spPr>
        <p:txBody>
          <a:bodyPr wrap="square">
            <a:spAutoFit/>
          </a:bodyPr>
          <a:lstStyle/>
          <a:p>
            <a:pPr marL="342900" indent="-342900" algn="ctr">
              <a:buAutoNum type="arabicPeriod"/>
            </a:pPr>
            <a:r>
              <a:rPr lang="ru-RU" sz="3600" b="1" dirty="0" smtClean="0">
                <a:latin typeface="Times New Roman" panose="02020603050405020304" pitchFamily="18" charset="0"/>
                <a:cs typeface="Times New Roman" panose="02020603050405020304" pitchFamily="18" charset="0"/>
              </a:rPr>
              <a:t>Технология заводского метода воспроизводства карпа </a:t>
            </a:r>
          </a:p>
        </p:txBody>
      </p:sp>
    </p:spTree>
    <p:extLst>
      <p:ext uri="{BB962C8B-B14F-4D97-AF65-F5344CB8AC3E}">
        <p14:creationId xmlns:p14="http://schemas.microsoft.com/office/powerpoint/2010/main" xmlns="" val="42245383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568952" cy="5632311"/>
          </a:xfrm>
          <a:prstGeom prst="rect">
            <a:avLst/>
          </a:prstGeom>
        </p:spPr>
        <p:txBody>
          <a:bodyPr wrap="square">
            <a:spAutoFit/>
          </a:bodyPr>
          <a:lstStyle/>
          <a:p>
            <a:r>
              <a:rPr lang="ru-RU" dirty="0"/>
              <a:t>Технология заводского метода воспроизводства отвечает современным требованиям индустриального рыбоводства и не имеет недостатков, свойственных традиционным методам разведения и получения потомства. </a:t>
            </a:r>
          </a:p>
          <a:p>
            <a:r>
              <a:rPr lang="ru-RU" dirty="0"/>
              <a:t>В условиях заводского воспроизводства полностью исключается совместное содержание производителей и потомства, благодаря чему личинки, полученные заводским способом, свободны от возбудителей инвазионных и инфекционных заболеваний. Заводской способ позволяет отказаться от дорогостоящих нерестовых прудов, сократить площади </a:t>
            </a:r>
            <a:r>
              <a:rPr lang="ru-RU" dirty="0" err="1"/>
              <a:t>летне</a:t>
            </a:r>
            <a:r>
              <a:rPr lang="ru-RU" dirty="0"/>
              <a:t> и зимне-маточных прудов за счет более рационального использования самцов. Реализуется возможность действенного управления процессами, связанными с подготовкой производителей, получением половых продуктов, искусственным осеменением и инкубацией икры, получением личинок. </a:t>
            </a:r>
          </a:p>
          <a:p>
            <a:r>
              <a:rPr lang="ru-RU" dirty="0"/>
              <a:t>Использование эффективной системы терморегуляции позволяет увеличить продолжительность вегетации на один месяц за счет получения раннего потомства, что обеспечивает рост </a:t>
            </a:r>
            <a:r>
              <a:rPr lang="ru-RU" dirty="0" err="1"/>
              <a:t>рыбопродуктивности</a:t>
            </a:r>
            <a:r>
              <a:rPr lang="ru-RU" dirty="0"/>
              <a:t> выростных прудов и способствует улучшению качества рыбопосадочного материала. </a:t>
            </a:r>
          </a:p>
          <a:p>
            <a:r>
              <a:rPr lang="ru-RU" dirty="0"/>
              <a:t>Преимущество заводского воспроизводства могут быть реализованы за счет теоретических знаний и практических навыков в области биотехники искусственного разведения, которые базируются на глубоких знаниях биологии размножения соответствующих видов рыб в естественных условиях. </a:t>
            </a:r>
          </a:p>
        </p:txBody>
      </p:sp>
    </p:spTree>
    <p:extLst>
      <p:ext uri="{BB962C8B-B14F-4D97-AF65-F5344CB8AC3E}">
        <p14:creationId xmlns:p14="http://schemas.microsoft.com/office/powerpoint/2010/main" xmlns="" val="19695677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1853" y="116632"/>
            <a:ext cx="8784976" cy="6463308"/>
          </a:xfrm>
          <a:prstGeom prst="rect">
            <a:avLst/>
          </a:prstGeom>
        </p:spPr>
        <p:txBody>
          <a:bodyPr wrap="square">
            <a:spAutoFit/>
          </a:bodyPr>
          <a:lstStyle/>
          <a:p>
            <a:r>
              <a:rPr lang="ru-RU" dirty="0"/>
              <a:t>Плодовитость самок карпа колеблется в очень широких пределах, что связано с разными их размерами и массой тела. У отдельных особей она достигает до 1,5 млн. при рабочей плодовитости 400-500 икринок. Зрелые икринки в яичнике имеют диаметр 1 мм и могут быть выметаны при наличии нерестового субстрата в диапазоне температур 12-20°С. Наиболее интенсивный и эффективный нерест происходит при температуре 18-20°С на зарослях густой мягкой растительности в зоне мелководья в предрассветные часы. Икра карпа клейкая, что </a:t>
            </a:r>
            <a:r>
              <a:rPr lang="ru-RU" dirty="0" err="1"/>
              <a:t>даѐт</a:t>
            </a:r>
            <a:r>
              <a:rPr lang="ru-RU" dirty="0"/>
              <a:t> ей возможность приклеиваться к растениям, обеспечивая оптимальные условия эмбриогенеза вида. </a:t>
            </a:r>
          </a:p>
          <a:p>
            <a:r>
              <a:rPr lang="ru-RU" dirty="0"/>
              <a:t>Продолжительность эмбрионального периода варьирует в широких пределах, что зависит от термического режима инкубации. При температуре 15°С свободный эмбрион </a:t>
            </a:r>
            <a:r>
              <a:rPr lang="ru-RU" dirty="0" err="1"/>
              <a:t>выклѐвывается</a:t>
            </a:r>
            <a:r>
              <a:rPr lang="ru-RU" dirty="0"/>
              <a:t> через 5 суток, а при температуре 20°С – достаточно 3 суток. Свободный эмбрион или </a:t>
            </a:r>
            <a:r>
              <a:rPr lang="ru-RU" dirty="0" err="1"/>
              <a:t>предличинки</a:t>
            </a:r>
            <a:r>
              <a:rPr lang="ru-RU" dirty="0"/>
              <a:t> </a:t>
            </a:r>
            <a:r>
              <a:rPr lang="ru-RU" dirty="0" err="1"/>
              <a:t>выклѐвыаются</a:t>
            </a:r>
            <a:r>
              <a:rPr lang="ru-RU" dirty="0"/>
              <a:t> </a:t>
            </a:r>
            <a:r>
              <a:rPr lang="ru-RU" dirty="0" err="1"/>
              <a:t>размеромоколо</a:t>
            </a:r>
            <a:r>
              <a:rPr lang="ru-RU" dirty="0"/>
              <a:t> 5 мм, первые часы неподвижно висят, </a:t>
            </a:r>
            <a:r>
              <a:rPr lang="ru-RU" dirty="0" err="1"/>
              <a:t>приклеившиськ</a:t>
            </a:r>
            <a:r>
              <a:rPr lang="ru-RU" dirty="0"/>
              <a:t> растениям с помощью специального органа приклеивания, питаясь за счет запасов желточного мешка. </a:t>
            </a:r>
          </a:p>
          <a:p>
            <a:r>
              <a:rPr lang="ru-RU" dirty="0"/>
              <a:t>В зависимости от температуры воды </a:t>
            </a:r>
            <a:r>
              <a:rPr lang="ru-RU" dirty="0" err="1"/>
              <a:t>прордолжительность</a:t>
            </a:r>
            <a:r>
              <a:rPr lang="ru-RU" dirty="0"/>
              <a:t> периода покоя и прохождения соответствующих стадий развития может быть большим или меньшим, но по мере истощения запасов желточного мешка и биологической необходимости перехода на внешнее питание контакт с нерестовым субстратом утрачивается, но позже десятидневного срока происходит полный переход на питание различными формами зоопланктона, что соответствует личиночной стадии. </a:t>
            </a:r>
          </a:p>
          <a:p>
            <a:r>
              <a:rPr lang="ru-RU" dirty="0"/>
              <a:t>Получив представление о биологии и некоторых аспектов экологии размножения карпа, можно осмысленно подойти к биотехнике его разведения в заводских условиях, которые регламентируются конкретными параметрами (таблица </a:t>
            </a:r>
            <a:r>
              <a:rPr lang="ru-RU" dirty="0" smtClean="0"/>
              <a:t>). </a:t>
            </a:r>
            <a:endParaRPr lang="ru-RU" dirty="0"/>
          </a:p>
        </p:txBody>
      </p:sp>
    </p:spTree>
    <p:extLst>
      <p:ext uri="{BB962C8B-B14F-4D97-AF65-F5344CB8AC3E}">
        <p14:creationId xmlns:p14="http://schemas.microsoft.com/office/powerpoint/2010/main" xmlns="" val="22264672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1287469761"/>
              </p:ext>
            </p:extLst>
          </p:nvPr>
        </p:nvGraphicFramePr>
        <p:xfrm>
          <a:off x="395535" y="129872"/>
          <a:ext cx="8496945" cy="6614160"/>
        </p:xfrm>
        <a:graphic>
          <a:graphicData uri="http://schemas.openxmlformats.org/drawingml/2006/table">
            <a:tbl>
              <a:tblPr>
                <a:tableStyleId>{5940675A-B579-460E-94D1-54222C63F5DA}</a:tableStyleId>
              </a:tblPr>
              <a:tblGrid>
                <a:gridCol w="6871941"/>
                <a:gridCol w="1625004"/>
              </a:tblGrid>
              <a:tr h="144000">
                <a:tc>
                  <a:txBody>
                    <a:bodyPr/>
                    <a:lstStyle/>
                    <a:p>
                      <a:pPr>
                        <a:lnSpc>
                          <a:spcPct val="100000"/>
                        </a:lnSpc>
                        <a:spcAft>
                          <a:spcPts val="0"/>
                        </a:spcAft>
                      </a:pPr>
                      <a:r>
                        <a:rPr lang="ru-RU" sz="1550" dirty="0" smtClean="0">
                          <a:effectLst/>
                        </a:rPr>
                        <a:t>. </a:t>
                      </a:r>
                      <a:r>
                        <a:rPr lang="ru-RU" sz="1550" dirty="0">
                          <a:effectLst/>
                        </a:rPr>
                        <a:t>Показатели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Норма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gridSpan="2">
                  <a:txBody>
                    <a:bodyPr/>
                    <a:lstStyle/>
                    <a:p>
                      <a:pPr>
                        <a:lnSpc>
                          <a:spcPct val="100000"/>
                        </a:lnSpc>
                        <a:spcAft>
                          <a:spcPts val="0"/>
                        </a:spcAft>
                      </a:pPr>
                      <a:r>
                        <a:rPr lang="ru-RU" sz="1550" dirty="0">
                          <a:effectLst/>
                        </a:rPr>
                        <a:t>Содержание производителей в преднерестовых прудах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hMerge="1">
                  <a:txBody>
                    <a:bodyPr/>
                    <a:lstStyle/>
                    <a:p>
                      <a:endParaRPr lang="ru-RU"/>
                    </a:p>
                  </a:txBody>
                  <a:tcPr/>
                </a:tc>
              </a:tr>
              <a:tr h="144000">
                <a:tc>
                  <a:txBody>
                    <a:bodyPr/>
                    <a:lstStyle/>
                    <a:p>
                      <a:pPr>
                        <a:lnSpc>
                          <a:spcPct val="100000"/>
                        </a:lnSpc>
                        <a:spcAft>
                          <a:spcPts val="0"/>
                        </a:spcAft>
                      </a:pPr>
                      <a:r>
                        <a:rPr lang="ru-RU" sz="1550" dirty="0">
                          <a:effectLst/>
                        </a:rPr>
                        <a:t>Площадь одного пруда, га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До 1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Средняя глубина, м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a:effectLst/>
                        </a:rPr>
                        <a:t>1,5-2 </a:t>
                      </a:r>
                      <a:endParaRPr lang="ru-RU" sz="155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gridSpan="2">
                  <a:txBody>
                    <a:bodyPr/>
                    <a:lstStyle/>
                    <a:p>
                      <a:pPr>
                        <a:lnSpc>
                          <a:spcPct val="100000"/>
                        </a:lnSpc>
                        <a:spcAft>
                          <a:spcPts val="0"/>
                        </a:spcAft>
                      </a:pPr>
                      <a:r>
                        <a:rPr lang="ru-RU" sz="1550" dirty="0">
                          <a:effectLst/>
                        </a:rPr>
                        <a:t>Продолжительность, часах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hMerge="1">
                  <a:txBody>
                    <a:bodyPr/>
                    <a:lstStyle/>
                    <a:p>
                      <a:endParaRPr lang="ru-RU"/>
                    </a:p>
                  </a:txBody>
                  <a:tcPr/>
                </a:tc>
              </a:tr>
              <a:tr h="144000">
                <a:tc>
                  <a:txBody>
                    <a:bodyPr/>
                    <a:lstStyle/>
                    <a:p>
                      <a:pPr>
                        <a:lnSpc>
                          <a:spcPct val="100000"/>
                        </a:lnSpc>
                        <a:spcAft>
                          <a:spcPts val="0"/>
                        </a:spcAft>
                      </a:pPr>
                      <a:r>
                        <a:rPr lang="ru-RU" sz="1550" dirty="0">
                          <a:effectLst/>
                        </a:rPr>
                        <a:t>Наполнение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Не больше 6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Спуск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a:effectLst/>
                        </a:rPr>
                        <a:t>Не больше 3 </a:t>
                      </a:r>
                      <a:endParaRPr lang="ru-RU" sz="155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Температура воды при выдерживании производителей, °С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До 18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err="1">
                          <a:effectLst/>
                        </a:rPr>
                        <a:t>Водообмен</a:t>
                      </a:r>
                      <a:r>
                        <a:rPr lang="ru-RU" sz="1550" dirty="0">
                          <a:effectLst/>
                        </a:rPr>
                        <a:t>, сутки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5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gridSpan="2">
                  <a:txBody>
                    <a:bodyPr/>
                    <a:lstStyle/>
                    <a:p>
                      <a:pPr>
                        <a:lnSpc>
                          <a:spcPct val="100000"/>
                        </a:lnSpc>
                        <a:spcAft>
                          <a:spcPts val="0"/>
                        </a:spcAft>
                      </a:pPr>
                      <a:r>
                        <a:rPr lang="ru-RU" sz="1550" dirty="0">
                          <a:effectLst/>
                        </a:rPr>
                        <a:t>Густота посадки, </a:t>
                      </a:r>
                      <a:r>
                        <a:rPr lang="ru-RU" sz="1550" dirty="0" err="1">
                          <a:effectLst/>
                        </a:rPr>
                        <a:t>шт</a:t>
                      </a:r>
                      <a:r>
                        <a:rPr lang="ru-RU" sz="1550" dirty="0">
                          <a:effectLst/>
                        </a:rPr>
                        <a:t>/га: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hMerge="1">
                  <a:txBody>
                    <a:bodyPr/>
                    <a:lstStyle/>
                    <a:p>
                      <a:endParaRPr lang="ru-RU"/>
                    </a:p>
                  </a:txBody>
                  <a:tcPr/>
                </a:tc>
              </a:tr>
              <a:tr h="144000">
                <a:tc>
                  <a:txBody>
                    <a:bodyPr/>
                    <a:lstStyle/>
                    <a:p>
                      <a:pPr>
                        <a:lnSpc>
                          <a:spcPct val="100000"/>
                        </a:lnSpc>
                        <a:spcAft>
                          <a:spcPts val="0"/>
                        </a:spcAft>
                      </a:pPr>
                      <a:r>
                        <a:rPr lang="ru-RU" sz="1550" dirty="0">
                          <a:effectLst/>
                        </a:rPr>
                        <a:t>Самок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300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Самцов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500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Резерв производителей, %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100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gridSpan="2">
                  <a:txBody>
                    <a:bodyPr/>
                    <a:lstStyle/>
                    <a:p>
                      <a:pPr>
                        <a:lnSpc>
                          <a:spcPct val="100000"/>
                        </a:lnSpc>
                        <a:spcAft>
                          <a:spcPts val="0"/>
                        </a:spcAft>
                      </a:pPr>
                      <a:r>
                        <a:rPr lang="ru-RU" sz="1550" dirty="0">
                          <a:effectLst/>
                        </a:rPr>
                        <a:t>Содержание производителей перед и после введения гипофизарных инъекций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hMerge="1">
                  <a:txBody>
                    <a:bodyPr/>
                    <a:lstStyle/>
                    <a:p>
                      <a:endParaRPr lang="ru-RU"/>
                    </a:p>
                  </a:txBody>
                  <a:tcPr/>
                </a:tc>
              </a:tr>
              <a:tr h="144000">
                <a:tc>
                  <a:txBody>
                    <a:bodyPr/>
                    <a:lstStyle/>
                    <a:p>
                      <a:pPr>
                        <a:lnSpc>
                          <a:spcPct val="100000"/>
                        </a:lnSpc>
                        <a:spcAft>
                          <a:spcPts val="0"/>
                        </a:spcAft>
                      </a:pPr>
                      <a:r>
                        <a:rPr lang="ru-RU" sz="1550" dirty="0">
                          <a:effectLst/>
                        </a:rPr>
                        <a:t>Соотношение производителей (самки: самцы), штук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1:6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gridSpan="2">
                  <a:txBody>
                    <a:bodyPr/>
                    <a:lstStyle/>
                    <a:p>
                      <a:pPr>
                        <a:lnSpc>
                          <a:spcPct val="100000"/>
                        </a:lnSpc>
                        <a:spcAft>
                          <a:spcPts val="0"/>
                        </a:spcAft>
                      </a:pPr>
                      <a:r>
                        <a:rPr lang="ru-RU" sz="1550" dirty="0">
                          <a:effectLst/>
                        </a:rPr>
                        <a:t>Требования к садкам для содержания производителей перед получением половых продуктов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hMerge="1">
                  <a:txBody>
                    <a:bodyPr/>
                    <a:lstStyle/>
                    <a:p>
                      <a:endParaRPr lang="ru-RU"/>
                    </a:p>
                  </a:txBody>
                  <a:tcPr/>
                </a:tc>
              </a:tr>
              <a:tr h="144000">
                <a:tc>
                  <a:txBody>
                    <a:bodyPr/>
                    <a:lstStyle/>
                    <a:p>
                      <a:pPr>
                        <a:lnSpc>
                          <a:spcPct val="100000"/>
                        </a:lnSpc>
                        <a:spcAft>
                          <a:spcPts val="0"/>
                        </a:spcAft>
                      </a:pPr>
                      <a:r>
                        <a:rPr lang="ru-RU" sz="1550" dirty="0">
                          <a:effectLst/>
                        </a:rPr>
                        <a:t>Длина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4,0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ширина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0,6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Глубина воды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0,6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gridSpan="2">
                  <a:txBody>
                    <a:bodyPr/>
                    <a:lstStyle/>
                    <a:p>
                      <a:pPr>
                        <a:lnSpc>
                          <a:spcPct val="100000"/>
                        </a:lnSpc>
                        <a:spcAft>
                          <a:spcPts val="0"/>
                        </a:spcAft>
                      </a:pPr>
                      <a:r>
                        <a:rPr lang="ru-RU" sz="1550" dirty="0">
                          <a:effectLst/>
                        </a:rPr>
                        <a:t>Продолжительность, мин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hMerge="1">
                  <a:txBody>
                    <a:bodyPr/>
                    <a:lstStyle/>
                    <a:p>
                      <a:endParaRPr lang="ru-RU"/>
                    </a:p>
                  </a:txBody>
                  <a:tcPr/>
                </a:tc>
              </a:tr>
              <a:tr h="144000">
                <a:tc>
                  <a:txBody>
                    <a:bodyPr/>
                    <a:lstStyle/>
                    <a:p>
                      <a:pPr>
                        <a:lnSpc>
                          <a:spcPct val="100000"/>
                        </a:lnSpc>
                        <a:spcAft>
                          <a:spcPts val="0"/>
                        </a:spcAft>
                      </a:pPr>
                      <a:r>
                        <a:rPr lang="ru-RU" sz="1550" dirty="0">
                          <a:effectLst/>
                        </a:rPr>
                        <a:t>наполнение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30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спуск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15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a:effectLst/>
                        </a:rPr>
                        <a:t>Густота посадки в зависимости от размера производителей, шт/м2 </a:t>
                      </a:r>
                      <a:endParaRPr lang="ru-RU" sz="155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3-5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dirty="0">
                          <a:effectLst/>
                        </a:rPr>
                        <a:t>Затраты воды на 100 кг массы, л/сек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3,0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gridSpan="2">
                  <a:txBody>
                    <a:bodyPr/>
                    <a:lstStyle/>
                    <a:p>
                      <a:pPr>
                        <a:lnSpc>
                          <a:spcPct val="100000"/>
                        </a:lnSpc>
                        <a:spcAft>
                          <a:spcPts val="0"/>
                        </a:spcAft>
                      </a:pPr>
                      <a:r>
                        <a:rPr lang="ru-RU" sz="1550" dirty="0">
                          <a:effectLst/>
                        </a:rPr>
                        <a:t>Температура воды, °С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hMerge="1">
                  <a:txBody>
                    <a:bodyPr/>
                    <a:lstStyle/>
                    <a:p>
                      <a:endParaRPr lang="ru-RU"/>
                    </a:p>
                  </a:txBody>
                  <a:tcPr/>
                </a:tc>
              </a:tr>
              <a:tr h="144000">
                <a:tc>
                  <a:txBody>
                    <a:bodyPr/>
                    <a:lstStyle/>
                    <a:p>
                      <a:pPr>
                        <a:lnSpc>
                          <a:spcPct val="100000"/>
                        </a:lnSpc>
                        <a:spcAft>
                          <a:spcPts val="0"/>
                        </a:spcAft>
                      </a:pPr>
                      <a:r>
                        <a:rPr lang="ru-RU" sz="1550">
                          <a:effectLst/>
                        </a:rPr>
                        <a:t>В период инъекции </a:t>
                      </a:r>
                      <a:endParaRPr lang="ru-RU" sz="155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18-20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a:effectLst/>
                        </a:rPr>
                        <a:t>При инкубации икры </a:t>
                      </a:r>
                      <a:endParaRPr lang="ru-RU" sz="155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20-22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r h="144000">
                <a:tc>
                  <a:txBody>
                    <a:bodyPr/>
                    <a:lstStyle/>
                    <a:p>
                      <a:pPr>
                        <a:lnSpc>
                          <a:spcPct val="100000"/>
                        </a:lnSpc>
                        <a:spcAft>
                          <a:spcPts val="0"/>
                        </a:spcAft>
                      </a:pPr>
                      <a:r>
                        <a:rPr lang="ru-RU" sz="1550">
                          <a:effectLst/>
                        </a:rPr>
                        <a:t>Содержание кислорода при содержании производителей мг/л </a:t>
                      </a:r>
                      <a:endParaRPr lang="ru-RU" sz="155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c>
                  <a:txBody>
                    <a:bodyPr/>
                    <a:lstStyle/>
                    <a:p>
                      <a:pPr>
                        <a:lnSpc>
                          <a:spcPct val="100000"/>
                        </a:lnSpc>
                        <a:spcAft>
                          <a:spcPts val="0"/>
                        </a:spcAft>
                      </a:pPr>
                      <a:r>
                        <a:rPr lang="ru-RU" sz="1550" dirty="0">
                          <a:effectLst/>
                        </a:rPr>
                        <a:t>Не менее 6 </a:t>
                      </a:r>
                      <a:endParaRPr lang="ru-RU" sz="1550" dirty="0">
                        <a:solidFill>
                          <a:srgbClr val="000000"/>
                        </a:solidFill>
                        <a:effectLst/>
                        <a:latin typeface="Times New Roman" panose="02020603050405020304" pitchFamily="18" charset="0"/>
                        <a:ea typeface="Calibri"/>
                        <a:cs typeface="Times New Roman" panose="02020603050405020304" pitchFamily="18" charset="0"/>
                      </a:endParaRPr>
                    </a:p>
                  </a:txBody>
                  <a:tcPr marL="44001" marR="44001" marT="0" marB="0"/>
                </a:tc>
              </a:tr>
            </a:tbl>
          </a:graphicData>
        </a:graphic>
      </p:graphicFrame>
    </p:spTree>
    <p:extLst>
      <p:ext uri="{BB962C8B-B14F-4D97-AF65-F5344CB8AC3E}">
        <p14:creationId xmlns:p14="http://schemas.microsoft.com/office/powerpoint/2010/main" xmlns="" val="3223038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055" y="1700808"/>
            <a:ext cx="8568952" cy="3046988"/>
          </a:xfrm>
          <a:prstGeom prst="rect">
            <a:avLst/>
          </a:prstGeom>
        </p:spPr>
        <p:txBody>
          <a:bodyPr wrap="square">
            <a:spAutoFit/>
          </a:bodyPr>
          <a:lstStyle/>
          <a:p>
            <a:pPr algn="just"/>
            <a:r>
              <a:rPr lang="ru-RU" sz="2400" i="1" u="sng" dirty="0"/>
              <a:t>Ошибки:</a:t>
            </a:r>
            <a:endParaRPr lang="ru-RU" sz="2400" dirty="0"/>
          </a:p>
          <a:p>
            <a:pPr marL="285750" lvl="0" indent="-285750" algn="just">
              <a:buFont typeface="Arial" panose="020B0604020202020204" pitchFamily="34" charset="0"/>
              <a:buChar char="•"/>
            </a:pPr>
            <a:r>
              <a:rPr lang="ru-RU" sz="2400" dirty="0"/>
              <a:t>Рыбоводы устанавливают высокие температуры воды при проведении нереста. </a:t>
            </a:r>
          </a:p>
          <a:p>
            <a:pPr marL="285750" lvl="0" indent="-285750" algn="just">
              <a:buFont typeface="Arial" panose="020B0604020202020204" pitchFamily="34" charset="0"/>
              <a:buChar char="•"/>
            </a:pPr>
            <a:r>
              <a:rPr lang="ru-RU" sz="2400" dirty="0"/>
              <a:t>Рыбоводы используют слишком высокие дозы гипофиза. </a:t>
            </a:r>
          </a:p>
          <a:p>
            <a:pPr algn="just"/>
            <a:r>
              <a:rPr lang="ru-RU" sz="2400" dirty="0"/>
              <a:t>Для снижения стресс фактора лучше дополнительно выдерживать сутки выдерживать производителей при температуре 18 градусов, чем колоть завышенные дозы гипофиза. </a:t>
            </a:r>
          </a:p>
        </p:txBody>
      </p:sp>
    </p:spTree>
    <p:extLst>
      <p:ext uri="{BB962C8B-B14F-4D97-AF65-F5344CB8AC3E}">
        <p14:creationId xmlns:p14="http://schemas.microsoft.com/office/powerpoint/2010/main" xmlns="" val="11658853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96081578"/>
              </p:ext>
            </p:extLst>
          </p:nvPr>
        </p:nvGraphicFramePr>
        <p:xfrm>
          <a:off x="323528" y="116632"/>
          <a:ext cx="8605464" cy="6525864"/>
        </p:xfrm>
        <a:graphic>
          <a:graphicData uri="http://schemas.openxmlformats.org/drawingml/2006/table">
            <a:tbl>
              <a:tblPr>
                <a:tableStyleId>{5940675A-B579-460E-94D1-54222C63F5DA}</a:tableStyleId>
              </a:tblPr>
              <a:tblGrid>
                <a:gridCol w="6572600"/>
                <a:gridCol w="1355243"/>
                <a:gridCol w="677621"/>
              </a:tblGrid>
              <a:tr h="271911">
                <a:tc gridSpan="2">
                  <a:txBody>
                    <a:bodyPr/>
                    <a:lstStyle/>
                    <a:p>
                      <a:pPr>
                        <a:lnSpc>
                          <a:spcPct val="100000"/>
                        </a:lnSpc>
                        <a:spcAft>
                          <a:spcPts val="0"/>
                        </a:spcAft>
                      </a:pPr>
                      <a:r>
                        <a:rPr lang="ru-RU" sz="1600" dirty="0">
                          <a:effectLst/>
                        </a:rPr>
                        <a:t>Затраты гипофизов на кг массы, мг/кг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c>
                  <a:txBody>
                    <a:bodyPr/>
                    <a:lstStyle/>
                    <a:p>
                      <a:pPr>
                        <a:lnSpc>
                          <a:spcPct val="100000"/>
                        </a:lnSpc>
                        <a:spcAft>
                          <a:spcPts val="1000"/>
                        </a:spcAft>
                      </a:pPr>
                      <a:r>
                        <a:rPr lang="ru-RU" sz="1600" dirty="0">
                          <a:effectLst/>
                        </a:rPr>
                        <a:t> </a:t>
                      </a:r>
                      <a:endParaRPr lang="ru-RU" sz="1600" dirty="0">
                        <a:effectLst/>
                        <a:latin typeface="Times New Roman" panose="02020603050405020304" pitchFamily="18" charset="0"/>
                        <a:ea typeface="Calibri"/>
                        <a:cs typeface="Times New Roman" panose="02020603050405020304" pitchFamily="18" charset="0"/>
                      </a:endParaRPr>
                    </a:p>
                  </a:txBody>
                  <a:tcPr marL="0" marR="0" marT="0" marB="0" anchor="ctr"/>
                </a:tc>
              </a:tr>
              <a:tr h="271911">
                <a:tc>
                  <a:txBody>
                    <a:bodyPr/>
                    <a:lstStyle/>
                    <a:p>
                      <a:pPr>
                        <a:lnSpc>
                          <a:spcPct val="100000"/>
                        </a:lnSpc>
                        <a:spcAft>
                          <a:spcPts val="0"/>
                        </a:spcAft>
                      </a:pPr>
                      <a:r>
                        <a:rPr lang="ru-RU" sz="1600" dirty="0">
                          <a:effectLst/>
                        </a:rPr>
                        <a:t>самок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0"/>
                        </a:spcAft>
                      </a:pPr>
                      <a:r>
                        <a:rPr lang="ru-RU" sz="1600">
                          <a:effectLst/>
                        </a:rPr>
                        <a:t>3-4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1000"/>
                        </a:spcAft>
                      </a:pPr>
                      <a:r>
                        <a:rPr lang="ru-RU" sz="1600">
                          <a:effectLst/>
                        </a:rPr>
                        <a:t> </a:t>
                      </a:r>
                      <a:endParaRPr lang="ru-RU" sz="1600">
                        <a:effectLst/>
                        <a:latin typeface="Times New Roman" panose="02020603050405020304" pitchFamily="18" charset="0"/>
                        <a:ea typeface="Calibri"/>
                        <a:cs typeface="Times New Roman" panose="02020603050405020304" pitchFamily="18" charset="0"/>
                      </a:endParaRPr>
                    </a:p>
                  </a:txBody>
                  <a:tcPr marL="0" marR="0" marT="0" marB="0" anchor="ctr"/>
                </a:tc>
              </a:tr>
              <a:tr h="271911">
                <a:tc>
                  <a:txBody>
                    <a:bodyPr/>
                    <a:lstStyle/>
                    <a:p>
                      <a:pPr>
                        <a:lnSpc>
                          <a:spcPct val="100000"/>
                        </a:lnSpc>
                        <a:spcAft>
                          <a:spcPts val="0"/>
                        </a:spcAft>
                      </a:pPr>
                      <a:r>
                        <a:rPr lang="ru-RU" sz="1600" dirty="0">
                          <a:effectLst/>
                        </a:rPr>
                        <a:t>самцов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0"/>
                        </a:spcAft>
                      </a:pPr>
                      <a:r>
                        <a:rPr lang="ru-RU" sz="1600">
                          <a:effectLst/>
                        </a:rPr>
                        <a:t>2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1000"/>
                        </a:spcAft>
                      </a:pPr>
                      <a:r>
                        <a:rPr lang="ru-RU" sz="1600">
                          <a:effectLst/>
                        </a:rPr>
                        <a:t> </a:t>
                      </a:r>
                      <a:endParaRPr lang="ru-RU" sz="1600">
                        <a:effectLst/>
                        <a:latin typeface="Times New Roman" panose="02020603050405020304" pitchFamily="18" charset="0"/>
                        <a:ea typeface="Calibri"/>
                        <a:cs typeface="Times New Roman" panose="02020603050405020304" pitchFamily="18" charset="0"/>
                      </a:endParaRPr>
                    </a:p>
                  </a:txBody>
                  <a:tcPr marL="0" marR="0" marT="0" marB="0" anchor="ctr"/>
                </a:tc>
              </a:tr>
              <a:tr h="271911">
                <a:tc gridSpan="2">
                  <a:txBody>
                    <a:bodyPr/>
                    <a:lstStyle/>
                    <a:p>
                      <a:pPr>
                        <a:lnSpc>
                          <a:spcPct val="100000"/>
                        </a:lnSpc>
                        <a:spcAft>
                          <a:spcPts val="0"/>
                        </a:spcAft>
                      </a:pPr>
                      <a:r>
                        <a:rPr lang="ru-RU" sz="1600" dirty="0">
                          <a:effectLst/>
                        </a:rPr>
                        <a:t>Затраты </a:t>
                      </a:r>
                      <a:r>
                        <a:rPr lang="ru-RU" sz="1600" dirty="0" err="1">
                          <a:effectLst/>
                        </a:rPr>
                        <a:t>обесклеивающих</a:t>
                      </a:r>
                      <a:r>
                        <a:rPr lang="ru-RU" sz="1600" dirty="0">
                          <a:effectLst/>
                        </a:rPr>
                        <a:t> веществ на 1 л воды, г: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c>
                  <a:txBody>
                    <a:bodyPr/>
                    <a:lstStyle/>
                    <a:p>
                      <a:pPr>
                        <a:lnSpc>
                          <a:spcPct val="100000"/>
                        </a:lnSpc>
                        <a:spcAft>
                          <a:spcPts val="1000"/>
                        </a:spcAft>
                      </a:pPr>
                      <a:r>
                        <a:rPr lang="ru-RU" sz="1600">
                          <a:effectLst/>
                        </a:rPr>
                        <a:t> </a:t>
                      </a:r>
                      <a:endParaRPr lang="ru-RU" sz="1600">
                        <a:effectLst/>
                        <a:latin typeface="Times New Roman" panose="02020603050405020304" pitchFamily="18" charset="0"/>
                        <a:ea typeface="Calibri"/>
                        <a:cs typeface="Times New Roman" panose="02020603050405020304" pitchFamily="18" charset="0"/>
                      </a:endParaRPr>
                    </a:p>
                  </a:txBody>
                  <a:tcPr marL="0" marR="0" marT="0" marB="0" anchor="ctr"/>
                </a:tc>
              </a:tr>
              <a:tr h="271911">
                <a:tc>
                  <a:txBody>
                    <a:bodyPr/>
                    <a:lstStyle/>
                    <a:p>
                      <a:pPr>
                        <a:lnSpc>
                          <a:spcPct val="100000"/>
                        </a:lnSpc>
                        <a:spcAft>
                          <a:spcPts val="0"/>
                        </a:spcAft>
                      </a:pPr>
                      <a:r>
                        <a:rPr lang="ru-RU" sz="1600" dirty="0">
                          <a:effectLst/>
                        </a:rPr>
                        <a:t>тальк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0"/>
                        </a:spcAft>
                      </a:pPr>
                      <a:r>
                        <a:rPr lang="ru-RU" sz="1600">
                          <a:effectLst/>
                        </a:rPr>
                        <a:t>10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1000"/>
                        </a:spcAft>
                      </a:pPr>
                      <a:r>
                        <a:rPr lang="ru-RU" sz="1600">
                          <a:effectLst/>
                        </a:rPr>
                        <a:t> </a:t>
                      </a:r>
                      <a:endParaRPr lang="ru-RU" sz="1600">
                        <a:effectLst/>
                        <a:latin typeface="Times New Roman" panose="02020603050405020304" pitchFamily="18" charset="0"/>
                        <a:ea typeface="Calibri"/>
                        <a:cs typeface="Times New Roman" panose="02020603050405020304" pitchFamily="18" charset="0"/>
                      </a:endParaRPr>
                    </a:p>
                  </a:txBody>
                  <a:tcPr marL="0" marR="0" marT="0" marB="0" anchor="ctr"/>
                </a:tc>
              </a:tr>
              <a:tr h="271911">
                <a:tc>
                  <a:txBody>
                    <a:bodyPr/>
                    <a:lstStyle/>
                    <a:p>
                      <a:pPr>
                        <a:lnSpc>
                          <a:spcPct val="100000"/>
                        </a:lnSpc>
                        <a:spcAft>
                          <a:spcPts val="0"/>
                        </a:spcAft>
                      </a:pPr>
                      <a:r>
                        <a:rPr lang="ru-RU" sz="1600" dirty="0">
                          <a:effectLst/>
                        </a:rPr>
                        <a:t>молоко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0"/>
                        </a:spcAft>
                      </a:pPr>
                      <a:r>
                        <a:rPr lang="ru-RU" sz="1600">
                          <a:effectLst/>
                        </a:rPr>
                        <a:t>100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1000"/>
                        </a:spcAft>
                      </a:pPr>
                      <a:r>
                        <a:rPr lang="ru-RU" sz="1600">
                          <a:effectLst/>
                        </a:rPr>
                        <a:t> </a:t>
                      </a:r>
                      <a:endParaRPr lang="ru-RU" sz="1600">
                        <a:effectLst/>
                        <a:latin typeface="Times New Roman" panose="02020603050405020304" pitchFamily="18" charset="0"/>
                        <a:ea typeface="Calibri"/>
                        <a:cs typeface="Times New Roman" panose="02020603050405020304" pitchFamily="18" charset="0"/>
                      </a:endParaRPr>
                    </a:p>
                  </a:txBody>
                  <a:tcPr marL="0" marR="0" marT="0" marB="0" anchor="ctr"/>
                </a:tc>
              </a:tr>
              <a:tr h="271911">
                <a:tc>
                  <a:txBody>
                    <a:bodyPr/>
                    <a:lstStyle/>
                    <a:p>
                      <a:pPr>
                        <a:lnSpc>
                          <a:spcPct val="100000"/>
                        </a:lnSpc>
                        <a:spcAft>
                          <a:spcPts val="0"/>
                        </a:spcAft>
                      </a:pPr>
                      <a:r>
                        <a:rPr lang="ru-RU" sz="1600" dirty="0">
                          <a:effectLst/>
                        </a:rPr>
                        <a:t>Показатели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0"/>
                        </a:spcAft>
                      </a:pPr>
                      <a:r>
                        <a:rPr lang="ru-RU" sz="1600">
                          <a:effectLst/>
                        </a:rPr>
                        <a:t>Норма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1000"/>
                        </a:spcAft>
                      </a:pPr>
                      <a:r>
                        <a:rPr lang="ru-RU" sz="1600">
                          <a:effectLst/>
                        </a:rPr>
                        <a:t> </a:t>
                      </a:r>
                      <a:endParaRPr lang="ru-RU" sz="1600">
                        <a:effectLst/>
                        <a:latin typeface="Times New Roman" panose="02020603050405020304" pitchFamily="18" charset="0"/>
                        <a:ea typeface="Calibri"/>
                        <a:cs typeface="Times New Roman" panose="02020603050405020304" pitchFamily="18" charset="0"/>
                      </a:endParaRPr>
                    </a:p>
                  </a:txBody>
                  <a:tcPr marL="0" marR="0" marT="0" marB="0" anchor="ctr"/>
                </a:tc>
              </a:tr>
              <a:tr h="271911">
                <a:tc>
                  <a:txBody>
                    <a:bodyPr/>
                    <a:lstStyle/>
                    <a:p>
                      <a:pPr>
                        <a:lnSpc>
                          <a:spcPct val="100000"/>
                        </a:lnSpc>
                        <a:spcAft>
                          <a:spcPts val="0"/>
                        </a:spcAft>
                      </a:pPr>
                      <a:r>
                        <a:rPr lang="ru-RU" sz="1600" dirty="0">
                          <a:effectLst/>
                        </a:rPr>
                        <a:t>Дозревание самок после гипофизарной инъекции, %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0"/>
                        </a:spcAft>
                      </a:pPr>
                      <a:r>
                        <a:rPr lang="ru-RU" sz="1600">
                          <a:effectLst/>
                        </a:rPr>
                        <a:t>85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1000"/>
                        </a:spcAft>
                      </a:pPr>
                      <a:r>
                        <a:rPr lang="ru-RU" sz="1600">
                          <a:effectLst/>
                        </a:rPr>
                        <a:t> </a:t>
                      </a:r>
                      <a:endParaRPr lang="ru-RU" sz="1600">
                        <a:effectLst/>
                        <a:latin typeface="Times New Roman" panose="02020603050405020304" pitchFamily="18" charset="0"/>
                        <a:ea typeface="Calibri"/>
                        <a:cs typeface="Times New Roman" panose="02020603050405020304" pitchFamily="18" charset="0"/>
                      </a:endParaRPr>
                    </a:p>
                  </a:txBody>
                  <a:tcPr marL="0" marR="0" marT="0" marB="0" anchor="ctr"/>
                </a:tc>
              </a:tr>
              <a:tr h="271911">
                <a:tc>
                  <a:txBody>
                    <a:bodyPr/>
                    <a:lstStyle/>
                    <a:p>
                      <a:pPr>
                        <a:lnSpc>
                          <a:spcPct val="100000"/>
                        </a:lnSpc>
                        <a:spcAft>
                          <a:spcPts val="0"/>
                        </a:spcAft>
                      </a:pPr>
                      <a:r>
                        <a:rPr lang="ru-RU" sz="1600" dirty="0">
                          <a:effectLst/>
                        </a:rPr>
                        <a:t>Рабочая плодовитость самок при выходе икры, тыс. шт.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0"/>
                        </a:spcAft>
                      </a:pPr>
                      <a:r>
                        <a:rPr lang="ru-RU" sz="1600">
                          <a:effectLst/>
                        </a:rPr>
                        <a:t>300-500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a:txBody>
                    <a:bodyPr/>
                    <a:lstStyle/>
                    <a:p>
                      <a:pPr>
                        <a:lnSpc>
                          <a:spcPct val="100000"/>
                        </a:lnSpc>
                        <a:spcAft>
                          <a:spcPts val="1000"/>
                        </a:spcAft>
                      </a:pPr>
                      <a:r>
                        <a:rPr lang="ru-RU" sz="1600">
                          <a:effectLst/>
                        </a:rPr>
                        <a:t> </a:t>
                      </a:r>
                      <a:endParaRPr lang="ru-RU" sz="1600">
                        <a:effectLst/>
                        <a:latin typeface="Times New Roman" panose="02020603050405020304" pitchFamily="18" charset="0"/>
                        <a:ea typeface="Calibri"/>
                        <a:cs typeface="Times New Roman" panose="02020603050405020304" pitchFamily="18" charset="0"/>
                      </a:endParaRPr>
                    </a:p>
                  </a:txBody>
                  <a:tcPr marL="0" marR="0" marT="0" marB="0" anchor="ctr"/>
                </a:tc>
              </a:tr>
              <a:tr h="271911">
                <a:tc gridSpan="3">
                  <a:txBody>
                    <a:bodyPr/>
                    <a:lstStyle/>
                    <a:p>
                      <a:pPr>
                        <a:lnSpc>
                          <a:spcPct val="100000"/>
                        </a:lnSpc>
                        <a:spcAft>
                          <a:spcPts val="0"/>
                        </a:spcAft>
                      </a:pPr>
                      <a:r>
                        <a:rPr lang="ru-RU" sz="1600" dirty="0">
                          <a:effectLst/>
                        </a:rPr>
                        <a:t>Инкубация икры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c hMerge="1">
                  <a:txBody>
                    <a:bodyPr/>
                    <a:lstStyle/>
                    <a:p>
                      <a:endParaRPr lang="ru-RU"/>
                    </a:p>
                  </a:txBody>
                  <a:tcPr/>
                </a:tc>
              </a:tr>
              <a:tr h="271911">
                <a:tc>
                  <a:txBody>
                    <a:bodyPr/>
                    <a:lstStyle/>
                    <a:p>
                      <a:pPr>
                        <a:lnSpc>
                          <a:spcPct val="100000"/>
                        </a:lnSpc>
                        <a:spcAft>
                          <a:spcPts val="0"/>
                        </a:spcAft>
                      </a:pPr>
                      <a:r>
                        <a:rPr lang="ru-RU" sz="1600" dirty="0">
                          <a:effectLst/>
                        </a:rPr>
                        <a:t>Вместимость аппарата </a:t>
                      </a:r>
                      <a:r>
                        <a:rPr lang="ru-RU" sz="1600" dirty="0" err="1">
                          <a:effectLst/>
                        </a:rPr>
                        <a:t>Вейса</a:t>
                      </a:r>
                      <a:r>
                        <a:rPr lang="ru-RU" sz="1600" dirty="0">
                          <a:effectLst/>
                        </a:rPr>
                        <a:t>, л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8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Загрузка икры в один аппарат, тыс. шт.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Не больше 600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Затраты воды на один аппарат, л/сек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a:effectLst/>
                        </a:rPr>
                        <a:t>0,05-0,08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Содержание кислорода при инкубации икры, мг/л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Не меньше 6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Выживаемость икры за период инкубации, %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a:effectLst/>
                        </a:rPr>
                        <a:t>55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Оплодотворение икры,%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a:effectLst/>
                        </a:rPr>
                        <a:t>Не меньше 80 </a:t>
                      </a:r>
                      <a:endParaRPr lang="ru-RU" sz="160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Выход трехсуточных </a:t>
                      </a:r>
                      <a:r>
                        <a:rPr lang="ru-RU" sz="1600" dirty="0" err="1">
                          <a:effectLst/>
                        </a:rPr>
                        <a:t>предличинок</a:t>
                      </a:r>
                      <a:r>
                        <a:rPr lang="ru-RU" sz="1600" dirty="0">
                          <a:effectLst/>
                        </a:rPr>
                        <a:t> от одной самки, тыс. шт.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150-200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gridSpan="3">
                  <a:txBody>
                    <a:bodyPr/>
                    <a:lstStyle/>
                    <a:p>
                      <a:pPr>
                        <a:lnSpc>
                          <a:spcPct val="100000"/>
                        </a:lnSpc>
                        <a:spcAft>
                          <a:spcPts val="0"/>
                        </a:spcAft>
                      </a:pPr>
                      <a:r>
                        <a:rPr lang="ru-RU" sz="1600" dirty="0">
                          <a:effectLst/>
                        </a:rPr>
                        <a:t>Выдерживание </a:t>
                      </a:r>
                      <a:r>
                        <a:rPr lang="ru-RU" sz="1600" dirty="0" err="1">
                          <a:effectLst/>
                        </a:rPr>
                        <a:t>предличинок</a:t>
                      </a:r>
                      <a:r>
                        <a:rPr lang="ru-RU" sz="1600" dirty="0">
                          <a:effectLst/>
                        </a:rPr>
                        <a:t> до перехода на внешнее питание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c hMerge="1">
                  <a:txBody>
                    <a:bodyPr/>
                    <a:lstStyle/>
                    <a:p>
                      <a:endParaRPr lang="ru-RU"/>
                    </a:p>
                  </a:txBody>
                  <a:tcPr/>
                </a:tc>
              </a:tr>
              <a:tr h="271911">
                <a:tc gridSpan="3">
                  <a:txBody>
                    <a:bodyPr/>
                    <a:lstStyle/>
                    <a:p>
                      <a:pPr>
                        <a:lnSpc>
                          <a:spcPct val="100000"/>
                        </a:lnSpc>
                        <a:spcAft>
                          <a:spcPts val="0"/>
                        </a:spcAft>
                      </a:pPr>
                      <a:r>
                        <a:rPr lang="ru-RU" sz="1600" dirty="0">
                          <a:effectLst/>
                        </a:rPr>
                        <a:t>Стеклопластиковые лотки: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c hMerge="1">
                  <a:txBody>
                    <a:bodyPr/>
                    <a:lstStyle/>
                    <a:p>
                      <a:endParaRPr lang="ru-RU"/>
                    </a:p>
                  </a:txBody>
                  <a:tcPr/>
                </a:tc>
              </a:tr>
              <a:tr h="271911">
                <a:tc>
                  <a:txBody>
                    <a:bodyPr/>
                    <a:lstStyle/>
                    <a:p>
                      <a:pPr>
                        <a:lnSpc>
                          <a:spcPct val="100000"/>
                        </a:lnSpc>
                        <a:spcAft>
                          <a:spcPts val="0"/>
                        </a:spcAft>
                      </a:pPr>
                      <a:r>
                        <a:rPr lang="ru-RU" sz="1600" dirty="0" err="1">
                          <a:effectLst/>
                        </a:rPr>
                        <a:t>Объѐм</a:t>
                      </a:r>
                      <a:r>
                        <a:rPr lang="ru-RU" sz="1600" dirty="0">
                          <a:effectLst/>
                        </a:rPr>
                        <a:t> воды, м3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1,2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Глубина, м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0,6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Густота посадки, тыс. </a:t>
                      </a:r>
                      <a:r>
                        <a:rPr lang="ru-RU" sz="1600" dirty="0" err="1">
                          <a:effectLst/>
                        </a:rPr>
                        <a:t>шт</a:t>
                      </a:r>
                      <a:r>
                        <a:rPr lang="ru-RU" sz="1600" dirty="0">
                          <a:effectLst/>
                        </a:rPr>
                        <a:t>/м3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1500-2000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Затраты воды на 1 млн. </a:t>
                      </a:r>
                      <a:r>
                        <a:rPr lang="ru-RU" sz="1600" dirty="0" err="1">
                          <a:effectLst/>
                        </a:rPr>
                        <a:t>предличинок</a:t>
                      </a:r>
                      <a:r>
                        <a:rPr lang="ru-RU" sz="1600" dirty="0">
                          <a:effectLst/>
                        </a:rPr>
                        <a:t>, л/мин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15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71911">
                <a:tc>
                  <a:txBody>
                    <a:bodyPr/>
                    <a:lstStyle/>
                    <a:p>
                      <a:pPr>
                        <a:lnSpc>
                          <a:spcPct val="100000"/>
                        </a:lnSpc>
                        <a:spcAft>
                          <a:spcPts val="0"/>
                        </a:spcAft>
                      </a:pPr>
                      <a:r>
                        <a:rPr lang="ru-RU" sz="1600" dirty="0">
                          <a:effectLst/>
                        </a:rPr>
                        <a:t>Выход личинок после выдерживания, %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85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bl>
          </a:graphicData>
        </a:graphic>
      </p:graphicFrame>
    </p:spTree>
    <p:extLst>
      <p:ext uri="{BB962C8B-B14F-4D97-AF65-F5344CB8AC3E}">
        <p14:creationId xmlns:p14="http://schemas.microsoft.com/office/powerpoint/2010/main" xmlns="" val="6999206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2000741894"/>
              </p:ext>
            </p:extLst>
          </p:nvPr>
        </p:nvGraphicFramePr>
        <p:xfrm>
          <a:off x="323528" y="1556792"/>
          <a:ext cx="8136904" cy="1468380"/>
        </p:xfrm>
        <a:graphic>
          <a:graphicData uri="http://schemas.openxmlformats.org/drawingml/2006/table">
            <a:tbl>
              <a:tblPr>
                <a:tableStyleId>{5940675A-B579-460E-94D1-54222C63F5DA}</a:tableStyleId>
              </a:tblPr>
              <a:tblGrid>
                <a:gridCol w="6984776"/>
                <a:gridCol w="511403"/>
                <a:gridCol w="640725"/>
              </a:tblGrid>
              <a:tr h="244908">
                <a:tc gridSpan="3">
                  <a:txBody>
                    <a:bodyPr/>
                    <a:lstStyle/>
                    <a:p>
                      <a:pPr>
                        <a:lnSpc>
                          <a:spcPct val="100000"/>
                        </a:lnSpc>
                        <a:spcAft>
                          <a:spcPts val="0"/>
                        </a:spcAft>
                      </a:pPr>
                      <a:r>
                        <a:rPr lang="ru-RU" sz="1600" dirty="0">
                          <a:effectLst/>
                        </a:rPr>
                        <a:t>Аппарат ИВЛ – 2: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c hMerge="1">
                  <a:txBody>
                    <a:bodyPr/>
                    <a:lstStyle/>
                    <a:p>
                      <a:endParaRPr lang="ru-RU"/>
                    </a:p>
                  </a:txBody>
                  <a:tcPr/>
                </a:tc>
              </a:tr>
              <a:tr h="244908">
                <a:tc>
                  <a:txBody>
                    <a:bodyPr/>
                    <a:lstStyle/>
                    <a:p>
                      <a:pPr>
                        <a:lnSpc>
                          <a:spcPct val="100000"/>
                        </a:lnSpc>
                        <a:spcAft>
                          <a:spcPts val="0"/>
                        </a:spcAft>
                      </a:pPr>
                      <a:r>
                        <a:rPr lang="ru-RU" sz="1600" dirty="0">
                          <a:effectLst/>
                        </a:rPr>
                        <a:t>Полезная </a:t>
                      </a:r>
                      <a:r>
                        <a:rPr lang="ru-RU" sz="1600" dirty="0" err="1">
                          <a:effectLst/>
                        </a:rPr>
                        <a:t>ѐмкость</a:t>
                      </a:r>
                      <a:r>
                        <a:rPr lang="ru-RU" sz="1600" dirty="0">
                          <a:effectLst/>
                        </a:rPr>
                        <a:t> (вместимость), л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200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44908">
                <a:tc>
                  <a:txBody>
                    <a:bodyPr/>
                    <a:lstStyle/>
                    <a:p>
                      <a:pPr>
                        <a:lnSpc>
                          <a:spcPct val="100000"/>
                        </a:lnSpc>
                        <a:spcAft>
                          <a:spcPts val="0"/>
                        </a:spcAft>
                      </a:pPr>
                      <a:r>
                        <a:rPr lang="ru-RU" sz="1600" dirty="0">
                          <a:effectLst/>
                        </a:rPr>
                        <a:t>Густота посадки, тыс. </a:t>
                      </a:r>
                      <a:r>
                        <a:rPr lang="ru-RU" sz="1600" dirty="0" err="1">
                          <a:effectLst/>
                        </a:rPr>
                        <a:t>шт</a:t>
                      </a:r>
                      <a:r>
                        <a:rPr lang="ru-RU" sz="1600" dirty="0">
                          <a:effectLst/>
                        </a:rPr>
                        <a:t>/л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5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44908">
                <a:tc>
                  <a:txBody>
                    <a:bodyPr/>
                    <a:lstStyle/>
                    <a:p>
                      <a:pPr>
                        <a:lnSpc>
                          <a:spcPct val="100000"/>
                        </a:lnSpc>
                        <a:spcAft>
                          <a:spcPts val="0"/>
                        </a:spcAft>
                      </a:pPr>
                      <a:r>
                        <a:rPr lang="ru-RU" sz="1600" dirty="0">
                          <a:effectLst/>
                        </a:rPr>
                        <a:t>Затраты воды на аппарат вместимостью 200 л, л/с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0,23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244908">
                <a:tc>
                  <a:txBody>
                    <a:bodyPr/>
                    <a:lstStyle/>
                    <a:p>
                      <a:pPr>
                        <a:lnSpc>
                          <a:spcPct val="100000"/>
                        </a:lnSpc>
                        <a:spcAft>
                          <a:spcPts val="0"/>
                        </a:spcAft>
                      </a:pPr>
                      <a:r>
                        <a:rPr lang="ru-RU" sz="1600" dirty="0">
                          <a:effectLst/>
                        </a:rPr>
                        <a:t>Выживаемость личинок, %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85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r h="0">
                <a:tc>
                  <a:txBody>
                    <a:bodyPr/>
                    <a:lstStyle/>
                    <a:p>
                      <a:pPr>
                        <a:lnSpc>
                          <a:spcPct val="100000"/>
                        </a:lnSpc>
                        <a:spcAft>
                          <a:spcPts val="0"/>
                        </a:spcAft>
                      </a:pPr>
                      <a:r>
                        <a:rPr lang="ru-RU" sz="1600" dirty="0">
                          <a:effectLst/>
                        </a:rPr>
                        <a:t>Продолжительность выдерживания, сутки, при температуре 20-22 °С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gridSpan="2">
                  <a:txBody>
                    <a:bodyPr/>
                    <a:lstStyle/>
                    <a:p>
                      <a:pPr>
                        <a:lnSpc>
                          <a:spcPct val="100000"/>
                        </a:lnSpc>
                        <a:spcAft>
                          <a:spcPts val="0"/>
                        </a:spcAft>
                      </a:pPr>
                      <a:r>
                        <a:rPr lang="ru-RU" sz="1600" dirty="0">
                          <a:effectLst/>
                        </a:rPr>
                        <a:t>1-2 </a:t>
                      </a:r>
                      <a:endParaRPr lang="ru-RU" sz="1600" dirty="0">
                        <a:solidFill>
                          <a:srgbClr val="000000"/>
                        </a:solidFill>
                        <a:effectLst/>
                        <a:latin typeface="Times New Roman" panose="02020603050405020304" pitchFamily="18" charset="0"/>
                        <a:ea typeface="Calibri"/>
                        <a:cs typeface="Times New Roman" panose="02020603050405020304" pitchFamily="18" charset="0"/>
                      </a:endParaRPr>
                    </a:p>
                  </a:txBody>
                  <a:tcPr marL="30145" marR="30145" marT="0" marB="0"/>
                </a:tc>
                <a:tc hMerge="1">
                  <a:txBody>
                    <a:bodyPr/>
                    <a:lstStyle/>
                    <a:p>
                      <a:endParaRPr lang="ru-RU"/>
                    </a:p>
                  </a:txBody>
                  <a:tcPr/>
                </a:tc>
              </a:tr>
            </a:tbl>
          </a:graphicData>
        </a:graphic>
      </p:graphicFrame>
    </p:spTree>
    <p:extLst>
      <p:ext uri="{BB962C8B-B14F-4D97-AF65-F5344CB8AC3E}">
        <p14:creationId xmlns:p14="http://schemas.microsoft.com/office/powerpoint/2010/main" xmlns="" val="24755824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5909310"/>
          </a:xfrm>
          <a:prstGeom prst="rect">
            <a:avLst/>
          </a:prstGeom>
        </p:spPr>
        <p:txBody>
          <a:bodyPr wrap="square">
            <a:spAutoFit/>
          </a:bodyPr>
          <a:lstStyle/>
          <a:p>
            <a:r>
              <a:rPr lang="ru-RU" dirty="0"/>
              <a:t>Ранней весной после таяния льда на зимовальных прудах производят облов, тщательно осматривая при этом производителей. При весенней бонитировке производителей жесткую браковку больных и травмированных особей, и по внешнему экстерьеру, так как такой материал обусловит повышенный отход в процессе заводского воспроизводства. </a:t>
            </a:r>
          </a:p>
          <a:p>
            <a:r>
              <a:rPr lang="ru-RU" dirty="0"/>
              <a:t>Одновременно производится разделение производителей по полу и рассадка их в соответствующие пруды. Лучше иметь специальные преднерестовые пруды. Часто в хозяйствах используют всевозможные садки. Можно использовать для этих целей освободившиеся зимовальные пруды. При этом глубина воды должна быть около 1 м, на каждые 2-3 экземпляра должно приходиться не менее 100 м2 площади водного зеркала. </a:t>
            </a:r>
          </a:p>
          <a:p>
            <a:r>
              <a:rPr lang="ru-RU" dirty="0"/>
              <a:t>При отборе самок для воспроизводства следует руководствоваться следующими признаками: брюшко заметно увеличено; участок туловища между грудными и спинными плавниками тонкий , мягкий, без жировых отложений; внешние поверхности тела блестящие, хорошо покрыты слизью. </a:t>
            </a:r>
          </a:p>
          <a:p>
            <a:r>
              <a:rPr lang="ru-RU" dirty="0"/>
              <a:t>При отборе самцов для воспроизводства следует руководствоваться такими признаками: брюшко заметно уже в спинной части; участок туловища между грудными и спинными плавниками плотный, толстый, тело твердое и мясистое. Внешняя часть жаберной крышки, спинные и брюшные плавники имеют брачный наряд (бугорки) или шероховатость; при </a:t>
            </a:r>
            <a:r>
              <a:rPr lang="ru-RU" dirty="0" err="1"/>
              <a:t>лѐгком</a:t>
            </a:r>
            <a:r>
              <a:rPr lang="ru-RU" dirty="0"/>
              <a:t> нажатии молоки вытекают, половое отверстие узкое и бледное. </a:t>
            </a:r>
          </a:p>
        </p:txBody>
      </p:sp>
    </p:spTree>
    <p:extLst>
      <p:ext uri="{BB962C8B-B14F-4D97-AF65-F5344CB8AC3E}">
        <p14:creationId xmlns:p14="http://schemas.microsoft.com/office/powerpoint/2010/main" xmlns="" val="28614469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0" y="1484784"/>
            <a:ext cx="8856984" cy="3693319"/>
          </a:xfrm>
          <a:prstGeom prst="rect">
            <a:avLst/>
          </a:prstGeom>
        </p:spPr>
        <p:txBody>
          <a:bodyPr wrap="square">
            <a:spAutoFit/>
          </a:bodyPr>
          <a:lstStyle/>
          <a:p>
            <a:r>
              <a:rPr lang="ru-RU" dirty="0"/>
              <a:t>Производители с плохо выраженными вторичными признаками выбраковываются, участие их в работе по заводскому воспроизводству недопустимо. </a:t>
            </a:r>
          </a:p>
          <a:p>
            <a:r>
              <a:rPr lang="ru-RU" dirty="0" smtClean="0"/>
              <a:t>Для </a:t>
            </a:r>
            <a:r>
              <a:rPr lang="ru-RU" dirty="0"/>
              <a:t>предотвращения самопроизвольного нереста недопустимо наличие в преднерестовых прудах нерестовых субстратов, </a:t>
            </a:r>
            <a:r>
              <a:rPr lang="ru-RU" dirty="0" err="1"/>
              <a:t>свежезалитой</a:t>
            </a:r>
            <a:r>
              <a:rPr lang="ru-RU" dirty="0"/>
              <a:t> наземной растительности, а также совместное содержание самцов и самок. Соблюдение этих условий полностью гарантирует от преждевременного икрометания. </a:t>
            </a:r>
            <a:endParaRPr lang="ru-RU" dirty="0" smtClean="0"/>
          </a:p>
          <a:p>
            <a:r>
              <a:rPr lang="ru-RU" dirty="0"/>
              <a:t>Неоднократно в процессе выдерживания производителей наблюдался самопроизвольный нерест самок при температуре воды 18°С, когда отсутствовали самцы и не было нерестовых субстратов. Для исключения такого явления целесообразно понижать в преднерестовых прудах уровень воды на 20-25 см в течение суток, с последующим поднятием уровня воды. Это мероприятие оказывает тормозящее воздействие на икрометание самок карпа. </a:t>
            </a:r>
          </a:p>
          <a:p>
            <a:endParaRPr lang="ru-RU" dirty="0"/>
          </a:p>
        </p:txBody>
      </p:sp>
    </p:spTree>
    <p:extLst>
      <p:ext uri="{BB962C8B-B14F-4D97-AF65-F5344CB8AC3E}">
        <p14:creationId xmlns:p14="http://schemas.microsoft.com/office/powerpoint/2010/main" xmlns="" val="21318448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709" y="692696"/>
            <a:ext cx="8640960" cy="4893647"/>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2.Бонитировка и рассадка производителей самцов и самок </a:t>
            </a:r>
          </a:p>
          <a:p>
            <a:r>
              <a:rPr lang="ru-RU" dirty="0"/>
              <a:t>Бонитировка и рассадка производителей самцов и самок предусматривает создание двух групп: I группа – производители, с ярко выраженными вторичными половыми признаками, наиболее подготовленных к нересту; II группа – производители с выраженными вторичными половыми признаками, менее подготовленные к нересту. Для заводского разведения используется в первую очередь материал I группы, а затем II группы, который к тому времени , как правило, дозревает, давая хорошие результаты при воспроизводстве. </a:t>
            </a:r>
          </a:p>
          <a:p>
            <a:r>
              <a:rPr lang="ru-RU" dirty="0"/>
              <a:t>При заводском разведении карпа используют эколого-</a:t>
            </a:r>
            <a:r>
              <a:rPr lang="ru-RU" dirty="0" err="1"/>
              <a:t>физиолгический</a:t>
            </a:r>
            <a:r>
              <a:rPr lang="ru-RU" dirty="0"/>
              <a:t> метод стимуляции созревания половых продуктов, основанный на создании оптимальных условий основных физико-химических параметров среды и внутренне-мышечное введение гонадотропных гормонов гипофиза или других аналогичных физиологических препаратов. </a:t>
            </a:r>
          </a:p>
          <a:p>
            <a:r>
              <a:rPr lang="ru-RU" dirty="0"/>
              <a:t>Использование данного метода допустимо и оправдано при работе с производителями, достигших 4-й завершающей стадии зрелости. </a:t>
            </a:r>
          </a:p>
          <a:p>
            <a:r>
              <a:rPr lang="ru-RU" dirty="0"/>
              <a:t>При работе с особями, которые имеют половые продукты на более ранних стадиях зрелости, гарантируется негативный эффект, позитивный эффект исключен. </a:t>
            </a:r>
          </a:p>
        </p:txBody>
      </p:sp>
    </p:spTree>
    <p:extLst>
      <p:ext uri="{BB962C8B-B14F-4D97-AF65-F5344CB8AC3E}">
        <p14:creationId xmlns:p14="http://schemas.microsoft.com/office/powerpoint/2010/main" xmlns="" val="42318092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889844"/>
            <a:ext cx="8640960" cy="2862322"/>
          </a:xfrm>
          <a:prstGeom prst="rect">
            <a:avLst/>
          </a:prstGeom>
        </p:spPr>
        <p:txBody>
          <a:bodyPr wrap="square">
            <a:spAutoFit/>
          </a:bodyPr>
          <a:lstStyle/>
          <a:p>
            <a:r>
              <a:rPr lang="ru-RU" dirty="0"/>
              <a:t>Технология заводского метода разведения включает три последовательные операции-периоды: </a:t>
            </a:r>
          </a:p>
          <a:p>
            <a:r>
              <a:rPr lang="ru-RU" dirty="0"/>
              <a:t>1. Подготовительный, подготовка, проверка всех узлов инкубации, весенняя бонитировка производителей, содержание их в преднерестовых прудах, кормление. </a:t>
            </a:r>
          </a:p>
          <a:p>
            <a:r>
              <a:rPr lang="ru-RU" dirty="0"/>
              <a:t>2. Собственно работа инкубационного цеха – проведение гипофизарных инъекций, отбор икры, оплодотворение, инкубация, получение и пересадка </a:t>
            </a:r>
            <a:r>
              <a:rPr lang="ru-RU" dirty="0" err="1"/>
              <a:t>предличинок</a:t>
            </a:r>
            <a:r>
              <a:rPr lang="ru-RU" dirty="0"/>
              <a:t> в садки. </a:t>
            </a:r>
          </a:p>
          <a:p>
            <a:r>
              <a:rPr lang="ru-RU" dirty="0"/>
              <a:t>3. Заключительный – выдерживание </a:t>
            </a:r>
            <a:r>
              <a:rPr lang="ru-RU" dirty="0" err="1"/>
              <a:t>предличинок</a:t>
            </a:r>
            <a:r>
              <a:rPr lang="ru-RU" dirty="0"/>
              <a:t> в садках, наблюдение за их состоянием, рассасывание желточного мешка, обеспечение благоприятного общего режима, выпуск личинок в пруды или реализация другим признакам. </a:t>
            </a:r>
          </a:p>
        </p:txBody>
      </p:sp>
    </p:spTree>
    <p:extLst>
      <p:ext uri="{BB962C8B-B14F-4D97-AF65-F5344CB8AC3E}">
        <p14:creationId xmlns:p14="http://schemas.microsoft.com/office/powerpoint/2010/main" xmlns="" val="7018415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692696"/>
            <a:ext cx="8568952" cy="5386090"/>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3. Методы </a:t>
            </a:r>
            <a:r>
              <a:rPr lang="ru-RU" sz="2800" b="1" dirty="0" err="1">
                <a:latin typeface="Times New Roman" panose="02020603050405020304" pitchFamily="18" charset="0"/>
                <a:cs typeface="Times New Roman" panose="02020603050405020304" pitchFamily="18" charset="0"/>
              </a:rPr>
              <a:t>обесклеивания</a:t>
            </a:r>
            <a:r>
              <a:rPr lang="ru-RU" sz="2800" b="1" dirty="0">
                <a:latin typeface="Times New Roman" panose="02020603050405020304" pitchFamily="18" charset="0"/>
                <a:cs typeface="Times New Roman" panose="02020603050405020304" pitchFamily="18" charset="0"/>
              </a:rPr>
              <a:t> икры </a:t>
            </a:r>
            <a:endParaRPr lang="ru-RU" sz="2800" b="1" dirty="0" smtClean="0">
              <a:latin typeface="Times New Roman" panose="02020603050405020304" pitchFamily="18" charset="0"/>
              <a:cs typeface="Times New Roman" panose="02020603050405020304" pitchFamily="18" charset="0"/>
            </a:endParaRPr>
          </a:p>
          <a:p>
            <a:pPr algn="ctr"/>
            <a:endParaRPr lang="ru-RU" sz="2800" dirty="0">
              <a:latin typeface="Times New Roman" panose="02020603050405020304" pitchFamily="18" charset="0"/>
              <a:cs typeface="Times New Roman" panose="02020603050405020304" pitchFamily="18" charset="0"/>
            </a:endParaRPr>
          </a:p>
          <a:p>
            <a:r>
              <a:rPr lang="ru-RU" dirty="0"/>
              <a:t>Икра обладает значительной клейкостью, что характерно для </a:t>
            </a:r>
            <a:r>
              <a:rPr lang="ru-RU" dirty="0" err="1"/>
              <a:t>фитофильных</a:t>
            </a:r>
            <a:r>
              <a:rPr lang="ru-RU" dirty="0"/>
              <a:t> рыб, откладывающих икру на растительные субстраты. При заводском способе воспроизводства карпа могут быть использованы разные конструкции аппаратов, что позволяет инкубировать икру как во взвешенном, так и в приклеенном состоянии. Однако абсолютное большинство существующих рыбоводных заводов оснащено аппаратурой для инкубации икры во взвешенном состоянии, что требует предварительного </a:t>
            </a:r>
            <a:r>
              <a:rPr lang="ru-RU" dirty="0" err="1"/>
              <a:t>обесклеивания</a:t>
            </a:r>
            <a:r>
              <a:rPr lang="ru-RU" dirty="0"/>
              <a:t>. </a:t>
            </a:r>
          </a:p>
          <a:p>
            <a:r>
              <a:rPr lang="ru-RU" dirty="0"/>
              <a:t>Для </a:t>
            </a:r>
            <a:r>
              <a:rPr lang="ru-RU" dirty="0" err="1"/>
              <a:t>обесклеивания</a:t>
            </a:r>
            <a:r>
              <a:rPr lang="ru-RU" dirty="0"/>
              <a:t> икры используется препарат ПАС-Г танин. До начала работ по получению половых продуктов готовят два раствора для </a:t>
            </a:r>
            <a:r>
              <a:rPr lang="ru-RU" dirty="0" err="1"/>
              <a:t>обесклеивания</a:t>
            </a:r>
            <a:r>
              <a:rPr lang="ru-RU" dirty="0"/>
              <a:t> икры. Раствор № 1 готовят из препарата </a:t>
            </a:r>
            <a:r>
              <a:rPr lang="ru-RU" dirty="0" err="1"/>
              <a:t>ацетонированных</a:t>
            </a:r>
            <a:r>
              <a:rPr lang="ru-RU" dirty="0"/>
              <a:t> семенников (ПАС-Г) – 50 г порошка ПАС-Г размешивают в 1 л физиологического раствора и настаивают при комнатной температуре не менее 3-х часов, периодически помешивая. Тот исходный маточный раствор может храниться в холодильнике 5-7 суток. Для приготовления рабочего раствора непосредственно перед </a:t>
            </a:r>
            <a:r>
              <a:rPr lang="ru-RU" dirty="0" err="1"/>
              <a:t>обесклеиванием</a:t>
            </a:r>
            <a:r>
              <a:rPr lang="ru-RU" dirty="0"/>
              <a:t> маточный раствор разводят в 10 частях чистой прудовой воды. Готовить раствор № 1 следует в эмалированной посуде. </a:t>
            </a:r>
          </a:p>
        </p:txBody>
      </p:sp>
    </p:spTree>
    <p:extLst>
      <p:ext uri="{BB962C8B-B14F-4D97-AF65-F5344CB8AC3E}">
        <p14:creationId xmlns:p14="http://schemas.microsoft.com/office/powerpoint/2010/main" xmlns="" val="25373576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0648" y="332656"/>
            <a:ext cx="8640960" cy="6186309"/>
          </a:xfrm>
          <a:prstGeom prst="rect">
            <a:avLst/>
          </a:prstGeom>
        </p:spPr>
        <p:txBody>
          <a:bodyPr wrap="square">
            <a:spAutoFit/>
          </a:bodyPr>
          <a:lstStyle/>
          <a:p>
            <a:r>
              <a:rPr lang="ru-RU" dirty="0"/>
              <a:t>Раствор № 2 –это водный раствор танина. Маточный раствор получают путем растворения 20 г порошка танина в 1 л теплой воды. В стеклянной посуде маточный раствор может храниться в течение всей нерестовой компании. Рабочий раствор танина получают путем разведения маточного раствора в 10 частях прудовой воды. Приготавливать рабочий раствор следует непосредственно пред употреблением, так как он быстро теряет свои свойства. В последнее время в качестве </a:t>
            </a:r>
            <a:r>
              <a:rPr lang="ru-RU" dirty="0" err="1"/>
              <a:t>обесклеивающего</a:t>
            </a:r>
            <a:r>
              <a:rPr lang="ru-RU" dirty="0"/>
              <a:t> вещества широко используют суспензию талька. Для </a:t>
            </a:r>
            <a:r>
              <a:rPr lang="ru-RU" dirty="0" err="1"/>
              <a:t>еѐ</a:t>
            </a:r>
            <a:r>
              <a:rPr lang="ru-RU" dirty="0"/>
              <a:t> приготовления 100 г порошка талька и 20-25 г поваренной (кухонной) соли заливают 10 л прудовой воды и тщательно перемешивают после чего препарат готов для использования. Наряду с этим, широко используется метод, который базируется на использовании коровьего молока. </a:t>
            </a:r>
          </a:p>
          <a:p>
            <a:r>
              <a:rPr lang="ru-RU" dirty="0" err="1"/>
              <a:t>Обесклеивание</a:t>
            </a:r>
            <a:r>
              <a:rPr lang="ru-RU" dirty="0"/>
              <a:t> оплодотворенной клейкой икры коровьим молоком достигается за счет обволакивания яйцевой оболочки капельками жира. Оптимальная концентрация </a:t>
            </a:r>
            <a:r>
              <a:rPr lang="ru-RU" dirty="0" err="1"/>
              <a:t>обесклеивающего</a:t>
            </a:r>
            <a:r>
              <a:rPr lang="ru-RU" dirty="0"/>
              <a:t> препарата достигается при разведении молока водой в соотношении 1:5 – 1:8. Можно использовать сухое молоко, растворив 10-15 г в 1 л воды. </a:t>
            </a:r>
          </a:p>
          <a:p>
            <a:r>
              <a:rPr lang="ru-RU" dirty="0" err="1"/>
              <a:t>Обесклеивание</a:t>
            </a:r>
            <a:r>
              <a:rPr lang="ru-RU" dirty="0"/>
              <a:t> икры осуществляется при постоянном перемешивании в 2-х последовательно сменяемых растворах - №1 и №2. </a:t>
            </a:r>
            <a:endParaRPr lang="ru-RU" dirty="0" smtClean="0"/>
          </a:p>
          <a:p>
            <a:r>
              <a:rPr lang="ru-RU" dirty="0"/>
              <a:t>При </a:t>
            </a:r>
            <a:r>
              <a:rPr lang="ru-RU" dirty="0" err="1"/>
              <a:t>обесклеивании</a:t>
            </a:r>
            <a:r>
              <a:rPr lang="ru-RU" dirty="0"/>
              <a:t> икры водной суспензией талька и молока применяется один «раствор». Продолжительность </a:t>
            </a:r>
            <a:r>
              <a:rPr lang="ru-RU" dirty="0" err="1"/>
              <a:t>обесклеивания</a:t>
            </a:r>
            <a:r>
              <a:rPr lang="ru-RU" dirty="0"/>
              <a:t> 30-40 минут. Температура растворов не должна резко отличаться от температуры, в которой содержались созревающие рыбы. Икру помещают в эмалированные тазы (в каждый не менее 500 мл икры). </a:t>
            </a:r>
          </a:p>
        </p:txBody>
      </p:sp>
    </p:spTree>
    <p:extLst>
      <p:ext uri="{BB962C8B-B14F-4D97-AF65-F5344CB8AC3E}">
        <p14:creationId xmlns:p14="http://schemas.microsoft.com/office/powerpoint/2010/main" xmlns="" val="27613243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968" y="476672"/>
            <a:ext cx="8496944" cy="5909310"/>
          </a:xfrm>
          <a:prstGeom prst="rect">
            <a:avLst/>
          </a:prstGeom>
        </p:spPr>
        <p:txBody>
          <a:bodyPr wrap="square">
            <a:spAutoFit/>
          </a:bodyPr>
          <a:lstStyle/>
          <a:p>
            <a:r>
              <a:rPr lang="ru-RU" dirty="0"/>
              <a:t>Осеменение производят «сухим» ручным способом. Икру смешивают с молоками, затем добавляют 100 мл </a:t>
            </a:r>
            <a:r>
              <a:rPr lang="ru-RU" dirty="0" err="1"/>
              <a:t>обесклеивающего</a:t>
            </a:r>
            <a:r>
              <a:rPr lang="ru-RU" dirty="0"/>
              <a:t> раствора №1, в котором и проходит оплодотворение. </a:t>
            </a:r>
          </a:p>
          <a:p>
            <a:r>
              <a:rPr lang="ru-RU" dirty="0" smtClean="0"/>
              <a:t>По </a:t>
            </a:r>
            <a:r>
              <a:rPr lang="ru-RU" dirty="0"/>
              <a:t>мере набухания икры, в тазы доливают раствор из такого расчета, чтобы слой его над икрой не превышал 0,5-1,0 см. При температуре воды около 20°С процесс </a:t>
            </a:r>
            <a:r>
              <a:rPr lang="ru-RU" dirty="0" err="1"/>
              <a:t>обесклеивания</a:t>
            </a:r>
            <a:r>
              <a:rPr lang="ru-RU" dirty="0"/>
              <a:t> икры в растворе №1 продолжается 25-30 минут. Затем часть этого раствора сливают и добавляют раствор №2, прибавляя его до полного </a:t>
            </a:r>
            <a:r>
              <a:rPr lang="ru-RU" dirty="0" err="1"/>
              <a:t>обесклеивания</a:t>
            </a:r>
            <a:r>
              <a:rPr lang="ru-RU" dirty="0"/>
              <a:t> из такого расчета, чтобы в конце процесса слой жидкости над икрой не превышал 3-5 см; продолжительность обработки раствором №2 составляет также 25-30 минут. </a:t>
            </a:r>
          </a:p>
          <a:p>
            <a:r>
              <a:rPr lang="ru-RU" dirty="0"/>
              <a:t>Для определения окончания </a:t>
            </a:r>
            <a:r>
              <a:rPr lang="ru-RU" dirty="0" err="1"/>
              <a:t>обесклеивания</a:t>
            </a:r>
            <a:r>
              <a:rPr lang="ru-RU" dirty="0"/>
              <a:t> икры помещают в чашку Петри, наполненную чистой прудовой водой. Если в течение 5 минут икринки не приклеились к стенкам и при легком покачивании чашки Петри легко перемещаются, то </a:t>
            </a:r>
            <a:r>
              <a:rPr lang="ru-RU" dirty="0" err="1"/>
              <a:t>обесклеивание</a:t>
            </a:r>
            <a:r>
              <a:rPr lang="ru-RU" dirty="0"/>
              <a:t> закончено. В противном случае процесс </a:t>
            </a:r>
            <a:r>
              <a:rPr lang="ru-RU" dirty="0" err="1"/>
              <a:t>обесклеивания</a:t>
            </a:r>
            <a:r>
              <a:rPr lang="ru-RU" dirty="0"/>
              <a:t> продолжается </a:t>
            </a:r>
            <a:r>
              <a:rPr lang="ru-RU" dirty="0" err="1"/>
              <a:t>ещѐ</a:t>
            </a:r>
            <a:r>
              <a:rPr lang="ru-RU" dirty="0"/>
              <a:t> 10-15 минут, а затем вновь берут пробу икры. После завершения процесса </a:t>
            </a:r>
            <a:r>
              <a:rPr lang="ru-RU" dirty="0" err="1"/>
              <a:t>обесклеивания</a:t>
            </a:r>
            <a:r>
              <a:rPr lang="ru-RU" dirty="0"/>
              <a:t> икру вместе с раствором без какой либо дополнительной отмывки помещают в инкубационные аппараты. </a:t>
            </a:r>
          </a:p>
          <a:p>
            <a:r>
              <a:rPr lang="ru-RU" dirty="0"/>
              <a:t>Перемешивание икры в процессе </a:t>
            </a:r>
            <a:r>
              <a:rPr lang="ru-RU" dirty="0" err="1"/>
              <a:t>обесклеивания</a:t>
            </a:r>
            <a:r>
              <a:rPr lang="ru-RU" dirty="0"/>
              <a:t> может производиться вручную пучком перьев. При значительных </a:t>
            </a:r>
            <a:r>
              <a:rPr lang="ru-RU" dirty="0" err="1"/>
              <a:t>объѐмах</a:t>
            </a:r>
            <a:r>
              <a:rPr lang="ru-RU" dirty="0"/>
              <a:t> работ целесообразно использовать механические мешалки или специальные аппараты, в которых перемешивание икры осуществляется с помощью подачи сжатого воздуха. </a:t>
            </a:r>
          </a:p>
        </p:txBody>
      </p:sp>
    </p:spTree>
    <p:extLst>
      <p:ext uri="{BB962C8B-B14F-4D97-AF65-F5344CB8AC3E}">
        <p14:creationId xmlns:p14="http://schemas.microsoft.com/office/powerpoint/2010/main" xmlns="" val="17588700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6741" y="33718"/>
            <a:ext cx="8568952" cy="7017306"/>
          </a:xfrm>
          <a:prstGeom prst="rect">
            <a:avLst/>
          </a:prstGeom>
        </p:spPr>
        <p:txBody>
          <a:bodyPr wrap="square">
            <a:spAutoFit/>
          </a:bodyPr>
          <a:lstStyle/>
          <a:p>
            <a:r>
              <a:rPr lang="ru-RU" dirty="0"/>
              <a:t>Технология заводского метода разведения карпа предусматривает выдерживание производителей на протяжении 4-5 суток при создании необходимых экологических условий содержания. Естественное дозревание в диапазоне оптимальных температур позволяет применять однократное </a:t>
            </a:r>
            <a:r>
              <a:rPr lang="ru-RU" dirty="0" err="1"/>
              <a:t>инъецирование</a:t>
            </a:r>
            <a:r>
              <a:rPr lang="ru-RU" dirty="0"/>
              <a:t> из расчета 2,0 мг сухого вещества гипофиза на 1 кг массы самки. В ряде случаев, при формировании процесса созревания, </a:t>
            </a:r>
            <a:r>
              <a:rPr lang="ru-RU" dirty="0" err="1"/>
              <a:t>путѐм</a:t>
            </a:r>
            <a:r>
              <a:rPr lang="ru-RU" dirty="0"/>
              <a:t> искусственного повышения температуры, лучшие результаты </a:t>
            </a:r>
            <a:r>
              <a:rPr lang="ru-RU" dirty="0" err="1"/>
              <a:t>даѐт</a:t>
            </a:r>
            <a:r>
              <a:rPr lang="ru-RU" dirty="0"/>
              <a:t> двукратное </a:t>
            </a:r>
            <a:r>
              <a:rPr lang="ru-RU" dirty="0" err="1"/>
              <a:t>инъецирование</a:t>
            </a:r>
            <a:r>
              <a:rPr lang="ru-RU" dirty="0"/>
              <a:t>: предварительная инъекция 0,3 мг, а через 12-24 часа разрешающая – 2,0 мг на 1 кг массы самки. Самцы менее требовательны к дозировке гипофиза и нормально созревают при однократном </a:t>
            </a:r>
            <a:r>
              <a:rPr lang="ru-RU" dirty="0" err="1"/>
              <a:t>инъецировании</a:t>
            </a:r>
            <a:r>
              <a:rPr lang="ru-RU" dirty="0"/>
              <a:t> половинной дозы самок. После </a:t>
            </a:r>
            <a:r>
              <a:rPr lang="ru-RU" dirty="0" err="1"/>
              <a:t>инъецирования</a:t>
            </a:r>
            <a:r>
              <a:rPr lang="ru-RU" dirty="0"/>
              <a:t> самцов и самок помещают в отдельные садки, обеспечивают постоянную проточность, где в зависимости от температуры продолжительность созревания может быть различной</a:t>
            </a:r>
            <a:r>
              <a:rPr lang="ru-RU" dirty="0" smtClean="0"/>
              <a:t>.</a:t>
            </a:r>
          </a:p>
          <a:p>
            <a:r>
              <a:rPr lang="ru-RU" dirty="0"/>
              <a:t>В этой связи необходимо проверять готовность рыбы к отдаче икры за 2 часа до предполагаемого нереста, а потом через каждые 0,5 часа до расчетного 4 часа. Критерием зрелости самок и готовности к отдаче икры является выделение отдельных прозрачных 78 </a:t>
            </a:r>
          </a:p>
          <a:p>
            <a:r>
              <a:rPr lang="ru-RU" dirty="0"/>
              <a:t>икринок, самцов проверять не следует. Созревших самок отлавливают с помощью рукава, во избежание выброса икры закрывают генитальное отверстие и выносят из садка, после чего тщательно вытирают марлей, заворачивают голову и хвост полотенцем, оставляя открытой брюшную часть рыбы. Половое отверстие должно находиться в непосредственной близости от края сухого, чистого эмалированного таза. При нормальном созревании основная масса икры свободно стекает по стенке таза, оставшуюся икру сцеживают, массируя брюшко по направлению от головы к генитальному отверстию. </a:t>
            </a:r>
          </a:p>
          <a:p>
            <a:r>
              <a:rPr lang="ru-RU" dirty="0" smtClean="0"/>
              <a:t> </a:t>
            </a:r>
            <a:endParaRPr lang="ru-RU" dirty="0"/>
          </a:p>
        </p:txBody>
      </p:sp>
    </p:spTree>
    <p:extLst>
      <p:ext uri="{BB962C8B-B14F-4D97-AF65-F5344CB8AC3E}">
        <p14:creationId xmlns:p14="http://schemas.microsoft.com/office/powerpoint/2010/main" xmlns="" val="82792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340768"/>
            <a:ext cx="8424936" cy="3970318"/>
          </a:xfrm>
          <a:prstGeom prst="rect">
            <a:avLst/>
          </a:prstGeom>
        </p:spPr>
        <p:txBody>
          <a:bodyPr wrap="square">
            <a:spAutoFit/>
          </a:bodyPr>
          <a:lstStyle/>
          <a:p>
            <a:r>
              <a:rPr lang="ru-RU" b="1" i="1" u="sng" dirty="0"/>
              <a:t>4 этап - Формирование гнезд и посадки производителей в ванны.</a:t>
            </a:r>
            <a:endParaRPr lang="ru-RU" dirty="0"/>
          </a:p>
          <a:p>
            <a:r>
              <a:rPr lang="ru-RU" dirty="0"/>
              <a:t>После инъекции производителей сажают в заранее </a:t>
            </a:r>
            <a:r>
              <a:rPr lang="ru-RU" dirty="0" err="1"/>
              <a:t>подготовленые</a:t>
            </a:r>
            <a:r>
              <a:rPr lang="ru-RU" dirty="0"/>
              <a:t> ванны с искусственным субстратом, имитирующим нерестовые пруды. В ванне размерами 1,5 х 1,5 метра и глубиной 70 см формируют гнезда. Мягкие ерши укладывают на дно, чтобы производители не травмировали кожные покровы. На стенки закрепляют жесткие ерши. Всего на ванну уходят от 90 до 120 ершей. Ванну заливают водой и выдерживают температуру 20 градусов Цельсия. После однократного </a:t>
            </a:r>
            <a:r>
              <a:rPr lang="ru-RU" dirty="0" err="1"/>
              <a:t>инъецирования</a:t>
            </a:r>
            <a:r>
              <a:rPr lang="ru-RU" dirty="0"/>
              <a:t>, самцов сразу высаживают в ванную по 3-4 штуки. Это примерно 8 вечера. Затем проводят разрешающую инъекцию у самок, после которой, их подсаживают к самцам. Ванны накрывают </a:t>
            </a:r>
            <a:r>
              <a:rPr lang="ru-RU" dirty="0" err="1"/>
              <a:t>делью</a:t>
            </a:r>
            <a:r>
              <a:rPr lang="ru-RU" dirty="0"/>
              <a:t> и закрепляют резинкой. Обязательно выключают свет и соблюдают тишину. В 10 – 11 часов утра начинается дружный нерест. Рыбоводы сажают много гнезд на одну ванную. В таких случая икра ложится в несколько слоев и погибает (на одну ванную норма составляет 4 гнезда, где в гнезде одна самка и один самец). </a:t>
            </a:r>
          </a:p>
        </p:txBody>
      </p:sp>
    </p:spTree>
    <p:extLst>
      <p:ext uri="{BB962C8B-B14F-4D97-AF65-F5344CB8AC3E}">
        <p14:creationId xmlns:p14="http://schemas.microsoft.com/office/powerpoint/2010/main" xmlns="" val="7837817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06" y="1556792"/>
            <a:ext cx="9124637" cy="3693319"/>
          </a:xfrm>
          <a:prstGeom prst="rect">
            <a:avLst/>
          </a:prstGeom>
        </p:spPr>
        <p:txBody>
          <a:bodyPr wrap="square">
            <a:spAutoFit/>
          </a:bodyPr>
          <a:lstStyle/>
          <a:p>
            <a:r>
              <a:rPr lang="ru-RU" dirty="0"/>
              <a:t>В связи с тем, что икра не теряет способность к оплодотворению на протяжении 30 минут после получения можно приступить к отцеживанию молок, которые собирают в чистые сухие пробирки или бюксы. </a:t>
            </a:r>
          </a:p>
          <a:p>
            <a:r>
              <a:rPr lang="ru-RU" dirty="0"/>
              <a:t>Продолжительность активности сперматозоидов до 1,5 часа, что позволяет работать с самцами и до взятия икры. Все работы со спермой и икрой выполняются в местах, защищенных от солнечных лучей и яркого электрического света. </a:t>
            </a:r>
          </a:p>
          <a:p>
            <a:r>
              <a:rPr lang="ru-RU" dirty="0"/>
              <a:t>При осеменении икры каждой самки используют 2-3 самцов, которые в объеме 3-5 см3приливают в таз с икрой, тщательно и легко смешивают икру и молоки пером птицы и добавляют </a:t>
            </a:r>
            <a:r>
              <a:rPr lang="ru-RU" dirty="0" err="1"/>
              <a:t>обесклеивающий</a:t>
            </a:r>
            <a:r>
              <a:rPr lang="ru-RU" dirty="0"/>
              <a:t> раствор, где и происходит процесс оплодотворения. </a:t>
            </a:r>
          </a:p>
          <a:p>
            <a:r>
              <a:rPr lang="ru-RU" dirty="0"/>
              <a:t>Перед закладкой икры в аппараты </a:t>
            </a:r>
            <a:r>
              <a:rPr lang="ru-RU" dirty="0" err="1"/>
              <a:t>Вейса</a:t>
            </a:r>
            <a:r>
              <a:rPr lang="ru-RU" dirty="0"/>
              <a:t> устанавливают проточность 0,5 л/мин, набирают из таза кружкой икру и аккуратно переливают в инкубационные аппараты; икру разных самок инкубируют отдельно. После загрузки аппаратов устанавливают нормативный </a:t>
            </a:r>
            <a:r>
              <a:rPr lang="ru-RU" dirty="0" err="1"/>
              <a:t>водообмен</a:t>
            </a:r>
            <a:r>
              <a:rPr lang="ru-RU" dirty="0"/>
              <a:t>, продолжительность эмбриогенеза зависит от температуры. </a:t>
            </a:r>
          </a:p>
        </p:txBody>
      </p:sp>
    </p:spTree>
    <p:extLst>
      <p:ext uri="{BB962C8B-B14F-4D97-AF65-F5344CB8AC3E}">
        <p14:creationId xmlns:p14="http://schemas.microsoft.com/office/powerpoint/2010/main" xmlns="" val="23482503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704885"/>
            <a:ext cx="8784976" cy="4524315"/>
          </a:xfrm>
          <a:prstGeom prst="rect">
            <a:avLst/>
          </a:prstGeom>
        </p:spPr>
        <p:txBody>
          <a:bodyPr wrap="square">
            <a:spAutoFit/>
          </a:bodyPr>
          <a:lstStyle/>
          <a:p>
            <a:r>
              <a:rPr lang="ru-RU" dirty="0"/>
              <a:t>В процессе инкубации, при значительных отходах в отдельных аппаратах, целесообразно близкую по стадиям развития икру собрать в один аппарат. Выклев </a:t>
            </a:r>
            <a:r>
              <a:rPr lang="ru-RU" dirty="0" err="1"/>
              <a:t>предличинок</a:t>
            </a:r>
            <a:r>
              <a:rPr lang="ru-RU" dirty="0"/>
              <a:t> обычно растягивается на 10-15 часов, что усложняет работу, но формировать выклев путем уменьшения </a:t>
            </a:r>
            <a:r>
              <a:rPr lang="ru-RU" dirty="0" err="1"/>
              <a:t>водообмена</a:t>
            </a:r>
            <a:r>
              <a:rPr lang="ru-RU" dirty="0"/>
              <a:t> и соответственно снижения содержания растворенного в воде кислорода не следует, так как такое регулирование выклева </a:t>
            </a:r>
            <a:r>
              <a:rPr lang="ru-RU" dirty="0" err="1"/>
              <a:t>предличинок</a:t>
            </a:r>
            <a:r>
              <a:rPr lang="ru-RU" dirty="0"/>
              <a:t> может негативно повлиять на жизнестойкость. В процессе выклева </a:t>
            </a:r>
            <a:r>
              <a:rPr lang="ru-RU" dirty="0" err="1"/>
              <a:t>предличинки</a:t>
            </a:r>
            <a:r>
              <a:rPr lang="ru-RU" dirty="0"/>
              <a:t> концентрируются в приемнике или поступают прямо в садки, предназначенные для выдерживания, где находятся 2-3 дня. По истечении этого срока и достижения личиночной стадии развития личинок используют для зарыбления лотков, бассейнов, садков, мальковых и выростных прудов, реализуют другим хозяйствам. </a:t>
            </a:r>
          </a:p>
          <a:p>
            <a:r>
              <a:rPr lang="ru-RU" dirty="0" smtClean="0"/>
              <a:t>Для </a:t>
            </a:r>
            <a:r>
              <a:rPr lang="ru-RU" dirty="0"/>
              <a:t>инкубации икры можно применять аппараты Садово-</a:t>
            </a:r>
            <a:r>
              <a:rPr lang="ru-RU" dirty="0" err="1"/>
              <a:t>Коханской</a:t>
            </a:r>
            <a:r>
              <a:rPr lang="ru-RU" dirty="0"/>
              <a:t>, морозильную камеру </a:t>
            </a:r>
            <a:r>
              <a:rPr lang="ru-RU" dirty="0" err="1"/>
              <a:t>Войноровича</a:t>
            </a:r>
            <a:r>
              <a:rPr lang="ru-RU" dirty="0"/>
              <a:t> и другие аппараты, где инкубация икры осуществляется в приклеенном состоянии на субстратах или лотках различных конструкций, но преимущество </a:t>
            </a:r>
            <a:r>
              <a:rPr lang="ru-RU" dirty="0" err="1"/>
              <a:t>отдаѐтся</a:t>
            </a:r>
            <a:r>
              <a:rPr lang="ru-RU" dirty="0"/>
              <a:t> аппаратам </a:t>
            </a:r>
            <a:r>
              <a:rPr lang="ru-RU" dirty="0" err="1"/>
              <a:t>Вейса</a:t>
            </a:r>
            <a:r>
              <a:rPr lang="ru-RU" dirty="0"/>
              <a:t> и другим, где используется принцип этой конструкции.</a:t>
            </a:r>
          </a:p>
        </p:txBody>
      </p:sp>
    </p:spTree>
    <p:extLst>
      <p:ext uri="{BB962C8B-B14F-4D97-AF65-F5344CB8AC3E}">
        <p14:creationId xmlns:p14="http://schemas.microsoft.com/office/powerpoint/2010/main" xmlns="" val="17730556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980728"/>
            <a:ext cx="8964488" cy="4678204"/>
          </a:xfrm>
          <a:prstGeom prst="rect">
            <a:avLst/>
          </a:prstGeom>
        </p:spPr>
        <p:txBody>
          <a:bodyPr wrap="square">
            <a:spAutoFit/>
          </a:bodyPr>
          <a:lstStyle/>
          <a:p>
            <a:pPr algn="ctr"/>
            <a:r>
              <a:rPr lang="ru-RU" sz="3200" b="1" dirty="0">
                <a:latin typeface="Times New Roman" panose="02020603050405020304" pitchFamily="18" charset="0"/>
                <a:cs typeface="Times New Roman" panose="02020603050405020304" pitchFamily="18" charset="0"/>
              </a:rPr>
              <a:t>4. Инкубация икры в заводских условиях </a:t>
            </a:r>
            <a:endParaRPr lang="ru-RU" sz="3200" b="1" dirty="0" smtClean="0">
              <a:latin typeface="Times New Roman" panose="02020603050405020304" pitchFamily="18" charset="0"/>
              <a:cs typeface="Times New Roman" panose="02020603050405020304" pitchFamily="18" charset="0"/>
            </a:endParaRPr>
          </a:p>
          <a:p>
            <a:pPr algn="ctr"/>
            <a:endParaRPr lang="ru-RU" sz="3200" dirty="0">
              <a:latin typeface="Times New Roman" panose="02020603050405020304" pitchFamily="18" charset="0"/>
              <a:cs typeface="Times New Roman" panose="02020603050405020304" pitchFamily="18" charset="0"/>
            </a:endParaRPr>
          </a:p>
          <a:p>
            <a:r>
              <a:rPr lang="ru-RU" dirty="0"/>
              <a:t>На всех современных рыборазводных предприятиях, которые занимаются искусственным разведением рыб, инкубируют в инкубационных аппаратах, которые устанавливаются в специальных цехах, которые в свою очередь имеют систему </a:t>
            </a:r>
            <a:r>
              <a:rPr lang="ru-RU" dirty="0" err="1"/>
              <a:t>водоподачи</a:t>
            </a:r>
            <a:r>
              <a:rPr lang="ru-RU" dirty="0"/>
              <a:t> и водоспуска. Непосредственно в инкубационном цехе где установлены инкубационные аппараты, необходимо обеспечить неяркое электрическое освещение, окна завешены шторами, чтобы исключить попадания в цех прямых солнечных лучей. Вода, которая </a:t>
            </a:r>
            <a:r>
              <a:rPr lang="ru-RU" dirty="0" err="1"/>
              <a:t>подаѐтся</a:t>
            </a:r>
            <a:r>
              <a:rPr lang="ru-RU" dirty="0"/>
              <a:t> к инкубационным аппаратам должна быть чистой, по своим физико-химическим показателям должна подходить для прохождения нормального эмбриогенеза и раннего </a:t>
            </a:r>
            <a:r>
              <a:rPr lang="ru-RU" dirty="0" err="1"/>
              <a:t>постэмбриогенеза</a:t>
            </a:r>
            <a:r>
              <a:rPr lang="ru-RU" dirty="0"/>
              <a:t> конкретного вида рыб. Для исключения попадания </a:t>
            </a:r>
            <a:r>
              <a:rPr lang="ru-RU" dirty="0" err="1"/>
              <a:t>болезнетовроных</a:t>
            </a:r>
            <a:r>
              <a:rPr lang="ru-RU" dirty="0"/>
              <a:t> организмов в инкубационные аппараты желательно заблаговременно обеспечить прохождение воды через бактерицидные установки, либо использовать воду из артезианских скважин, чтобы уменьшить затраты инкубации и устранить проблемы связанные с карантином на рыбозаводе. </a:t>
            </a:r>
          </a:p>
        </p:txBody>
      </p:sp>
    </p:spTree>
    <p:extLst>
      <p:ext uri="{BB962C8B-B14F-4D97-AF65-F5344CB8AC3E}">
        <p14:creationId xmlns:p14="http://schemas.microsoft.com/office/powerpoint/2010/main" xmlns="" val="336313355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712968" cy="5355312"/>
          </a:xfrm>
          <a:prstGeom prst="rect">
            <a:avLst/>
          </a:prstGeom>
        </p:spPr>
        <p:txBody>
          <a:bodyPr wrap="square">
            <a:spAutoFit/>
          </a:bodyPr>
          <a:lstStyle/>
          <a:p>
            <a:r>
              <a:rPr lang="ru-RU" dirty="0"/>
              <a:t>Все различные инкубационные аппараты можно разделить на 4-е группы, исходя из их целевого назначения: </a:t>
            </a:r>
          </a:p>
          <a:p>
            <a:r>
              <a:rPr lang="ru-RU" dirty="0"/>
              <a:t>1. Аппараты для инкубации крупной икры лососевых, которая находится в неподвижном состоянии (семга, кумжа, горбуша). </a:t>
            </a:r>
          </a:p>
          <a:p>
            <a:r>
              <a:rPr lang="ru-RU" dirty="0"/>
              <a:t>2. Аппараты для мелкой икры лососевых, которая при инкубации находится в беспрерывном движении (белорыбица, пелядь, омуль). </a:t>
            </a:r>
          </a:p>
          <a:p>
            <a:r>
              <a:rPr lang="ru-RU" dirty="0"/>
              <a:t>3. Аппараты для </a:t>
            </a:r>
            <a:r>
              <a:rPr lang="ru-RU" dirty="0" err="1"/>
              <a:t>обесклеенной</a:t>
            </a:r>
            <a:r>
              <a:rPr lang="ru-RU" dirty="0"/>
              <a:t> икры осетровых и карповых (рыбец, осетр, белуга), которая периодически через определенное время находится то в состоянии покоя, то в движении </a:t>
            </a:r>
          </a:p>
          <a:p>
            <a:r>
              <a:rPr lang="ru-RU" dirty="0"/>
              <a:t>4. Аппараты для </a:t>
            </a:r>
            <a:r>
              <a:rPr lang="ru-RU" dirty="0" err="1"/>
              <a:t>необесклеенной</a:t>
            </a:r>
            <a:r>
              <a:rPr lang="ru-RU" dirty="0"/>
              <a:t> икры осетровых и карповых, которая при инкубации находится в неподвижном состоянии (белуга, осетр, сазан). </a:t>
            </a:r>
          </a:p>
          <a:p>
            <a:r>
              <a:rPr lang="ru-RU" dirty="0"/>
              <a:t> Все технические данные инкубационных аппаратов Вы проходили в курсе «Биологические основы рыбоводства». Остановимся лишь на них очень кратко.</a:t>
            </a:r>
          </a:p>
          <a:p>
            <a:r>
              <a:rPr lang="ru-RU" dirty="0"/>
              <a:t>Аппарат </a:t>
            </a:r>
            <a:r>
              <a:rPr lang="ru-RU" dirty="0" err="1"/>
              <a:t>Коста</a:t>
            </a:r>
            <a:r>
              <a:rPr lang="ru-RU" dirty="0"/>
              <a:t> – ящик из листового железа размером 50х20х10 см, внутри которого на расстоянии 5 см от дна на специальные выступы кладутся деревянные рамки, обтянутые металлической тканной сеткой типа «</a:t>
            </a:r>
            <a:r>
              <a:rPr lang="ru-RU" dirty="0" err="1"/>
              <a:t>Трепсе</a:t>
            </a:r>
            <a:r>
              <a:rPr lang="ru-RU" dirty="0"/>
              <a:t>». Размер ячеи сетки 18х3,5 мм. Аппарат покрыт асфальтовым лаком. На рамку в один слой кладут 2-2,5 тыс. икринок лосося </a:t>
            </a:r>
          </a:p>
          <a:p>
            <a:endParaRPr lang="ru-RU" dirty="0"/>
          </a:p>
        </p:txBody>
      </p:sp>
    </p:spTree>
    <p:extLst>
      <p:ext uri="{BB962C8B-B14F-4D97-AF65-F5344CB8AC3E}">
        <p14:creationId xmlns:p14="http://schemas.microsoft.com/office/powerpoint/2010/main" xmlns="" val="32005419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764704"/>
            <a:ext cx="8784976" cy="5078313"/>
          </a:xfrm>
          <a:prstGeom prst="rect">
            <a:avLst/>
          </a:prstGeom>
        </p:spPr>
        <p:txBody>
          <a:bodyPr wrap="square">
            <a:spAutoFit/>
          </a:bodyPr>
          <a:lstStyle/>
          <a:p>
            <a:r>
              <a:rPr lang="ru-RU" dirty="0"/>
              <a:t>Вода </a:t>
            </a:r>
            <a:r>
              <a:rPr lang="ru-RU" dirty="0" err="1"/>
              <a:t>подаѐтся</a:t>
            </a:r>
            <a:r>
              <a:rPr lang="ru-RU" dirty="0"/>
              <a:t> у одного края аппарата, затем она протекает над рамкой с икринками и сбрасывается через носик, расположенный с противоположного края. Расход воды – 0,6 л/мин. Вылупившиеся </a:t>
            </a:r>
            <a:r>
              <a:rPr lang="ru-RU" dirty="0" err="1"/>
              <a:t>предличинки</a:t>
            </a:r>
            <a:r>
              <a:rPr lang="ru-RU" dirty="0"/>
              <a:t> проваливаются через сетчатую рамку и падают на дно аппарата. В целях экономии воды, площади аппарата </a:t>
            </a:r>
            <a:r>
              <a:rPr lang="ru-RU" dirty="0" err="1"/>
              <a:t>Коста</a:t>
            </a:r>
            <a:r>
              <a:rPr lang="ru-RU" dirty="0"/>
              <a:t> устанавливают на подставках в лестничном порядке в несколько групп. В каждую группу входят 4-6 аппаратов, снабжающихся водой из крана. При таком размещении вода из крана поступает в верхний аппарат, а из него последовательно проходит через нижестоящие аппараты. Для обеспечения правильной циркуляции воды в аппаратах их размещают так, чтобы сливные носики каждого вышестоящего и нижестоящего аппаратов находились с противоположных краев. </a:t>
            </a:r>
          </a:p>
          <a:p>
            <a:r>
              <a:rPr lang="ru-RU" dirty="0"/>
              <a:t>Установка в одну группу более 6 аппаратов </a:t>
            </a:r>
            <a:r>
              <a:rPr lang="ru-RU" dirty="0" err="1"/>
              <a:t>Коста</a:t>
            </a:r>
            <a:r>
              <a:rPr lang="ru-RU" dirty="0"/>
              <a:t> не рекомендуется, так как нижние аппараты будут получать воду, обедненную кислородом и содержащую большое количество вредных продуктов обмена из верхних аппаратов, что </a:t>
            </a:r>
            <a:r>
              <a:rPr lang="ru-RU" dirty="0" err="1"/>
              <a:t>приведѐт</a:t>
            </a:r>
            <a:r>
              <a:rPr lang="ru-RU" dirty="0"/>
              <a:t> к увеличенному отходу икры. </a:t>
            </a:r>
          </a:p>
          <a:p>
            <a:r>
              <a:rPr lang="ru-RU" dirty="0"/>
              <a:t>Аппарат </a:t>
            </a:r>
            <a:r>
              <a:rPr lang="ru-RU" dirty="0" err="1"/>
              <a:t>Шустера</a:t>
            </a:r>
            <a:r>
              <a:rPr lang="ru-RU" dirty="0"/>
              <a:t> состоит из 2-х ящиков, сделанных из листового железа – наружного (размером 50х30х18 см) с глухими стенками и дном, и внутреннего (размером 40х29х12см) с дном из металлической тканной сетки типа «</a:t>
            </a:r>
            <a:r>
              <a:rPr lang="ru-RU" dirty="0" err="1"/>
              <a:t>Трепсе</a:t>
            </a:r>
            <a:r>
              <a:rPr lang="ru-RU" dirty="0"/>
              <a:t>» с </a:t>
            </a:r>
            <a:r>
              <a:rPr lang="ru-RU" dirty="0" err="1"/>
              <a:t>ячеѐй</a:t>
            </a:r>
            <a:r>
              <a:rPr lang="ru-RU" dirty="0"/>
              <a:t> размером 18х3,5 мм (такой же как аппарат </a:t>
            </a:r>
            <a:r>
              <a:rPr lang="ru-RU" dirty="0" err="1"/>
              <a:t>Коста</a:t>
            </a:r>
            <a:r>
              <a:rPr lang="ru-RU" dirty="0"/>
              <a:t>). </a:t>
            </a:r>
          </a:p>
        </p:txBody>
      </p:sp>
    </p:spTree>
    <p:extLst>
      <p:ext uri="{BB962C8B-B14F-4D97-AF65-F5344CB8AC3E}">
        <p14:creationId xmlns:p14="http://schemas.microsoft.com/office/powerpoint/2010/main" xmlns="" val="34836242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936008"/>
            <a:ext cx="8784976" cy="5078313"/>
          </a:xfrm>
          <a:prstGeom prst="rect">
            <a:avLst/>
          </a:prstGeom>
        </p:spPr>
        <p:txBody>
          <a:bodyPr wrap="square">
            <a:spAutoFit/>
          </a:bodyPr>
          <a:lstStyle/>
          <a:p>
            <a:r>
              <a:rPr lang="ru-RU" dirty="0"/>
              <a:t>С внутренних сторон наружного ящика на высоте 6 см от дна имеются выступы, на которых держится внутренний ящик. При этом ящик вставляют в наружный ящик, чтобы его сточный носик вдвигался в такой же носик наружного ящика. Перед сточным носиком вставляют решетку, предохраняющую от вымывания из аппарата икринок, которые размещены в один слой на сетчатом дне внутреннего ящика. Вода из крана поступает в наружный ящик (в промежуток 10 см между боковой стенкой внутреннего и наружного ящика), а затем во внутренний ящик, омывая на </a:t>
            </a:r>
            <a:r>
              <a:rPr lang="ru-RU" dirty="0" err="1"/>
              <a:t>своѐм</a:t>
            </a:r>
            <a:r>
              <a:rPr lang="ru-RU" dirty="0"/>
              <a:t> пути икринки, лежащие на его внутреннем дне, далее вода сбрасывается через сливной носик. Аппарат покрыт асфальтовым лаком </a:t>
            </a:r>
          </a:p>
          <a:p>
            <a:r>
              <a:rPr lang="ru-RU" dirty="0"/>
              <a:t>В аппарат </a:t>
            </a:r>
            <a:r>
              <a:rPr lang="ru-RU" dirty="0" err="1"/>
              <a:t>Шустера</a:t>
            </a:r>
            <a:r>
              <a:rPr lang="ru-RU" dirty="0"/>
              <a:t> загружают 5-6 тыс. икринок лосося. Расход воды в нем – 1 л/мин. На некоторых лососевых рыбоводных заводах эти аппараты делают в 2 раза больше обычных. Такой аппарат в четыре раза больше по площади и в него закладывают на инкубацию 20-24 тыс. икринок лосося. Обычно аппараты </a:t>
            </a:r>
            <a:r>
              <a:rPr lang="ru-RU" dirty="0" err="1"/>
              <a:t>Шустера</a:t>
            </a:r>
            <a:r>
              <a:rPr lang="ru-RU" dirty="0"/>
              <a:t>, как и аппараты </a:t>
            </a:r>
            <a:r>
              <a:rPr lang="ru-RU" dirty="0" err="1"/>
              <a:t>Коста</a:t>
            </a:r>
            <a:r>
              <a:rPr lang="ru-RU" dirty="0"/>
              <a:t>, устанавливают в лестничном порядке группами, в каждую из которых входят не более 5 аппаратов. При расходе воды 2-3 л/мин. Икра во всех 5 аппаратах обеспечивается необходимым количеством кислорода. </a:t>
            </a:r>
          </a:p>
          <a:p>
            <a:r>
              <a:rPr lang="ru-RU" dirty="0"/>
              <a:t>Вылупившиеся </a:t>
            </a:r>
            <a:r>
              <a:rPr lang="ru-RU" dirty="0" err="1"/>
              <a:t>предличинки</a:t>
            </a:r>
            <a:r>
              <a:rPr lang="ru-RU" dirty="0"/>
              <a:t> в аппарате </a:t>
            </a:r>
            <a:r>
              <a:rPr lang="ru-RU" dirty="0" err="1"/>
              <a:t>Шустера</a:t>
            </a:r>
            <a:r>
              <a:rPr lang="ru-RU" dirty="0"/>
              <a:t> проходят через сетчатое дно внутреннего ящика и опускаются на дно наружного ящика. </a:t>
            </a:r>
          </a:p>
        </p:txBody>
      </p:sp>
    </p:spTree>
    <p:extLst>
      <p:ext uri="{BB962C8B-B14F-4D97-AF65-F5344CB8AC3E}">
        <p14:creationId xmlns:p14="http://schemas.microsoft.com/office/powerpoint/2010/main" xmlns="" val="174161810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712968" cy="6186309"/>
          </a:xfrm>
          <a:prstGeom prst="rect">
            <a:avLst/>
          </a:prstGeom>
        </p:spPr>
        <p:txBody>
          <a:bodyPr wrap="square">
            <a:spAutoFit/>
          </a:bodyPr>
          <a:lstStyle/>
          <a:p>
            <a:r>
              <a:rPr lang="ru-RU" dirty="0"/>
              <a:t>Аппарат </a:t>
            </a:r>
            <a:r>
              <a:rPr lang="ru-RU" dirty="0" err="1"/>
              <a:t>Вильямсона</a:t>
            </a:r>
            <a:r>
              <a:rPr lang="ru-RU" dirty="0"/>
              <a:t> – применяется для инкубации икры лососей. Представляет собой деревянный или бетонный желоб с 3-6 отделениями. Длина желоба 2-4 м, ширина – 0,5 м, высота – 0,3 м. Отделения образованы двойными поперечными неполными перегородками. При этом каждые две перегородки, образующие отделение, установлены так, что одна из них находящаяся ближе к притоку воды, не доходит до дна желоба на 5 см, а другая, находящаяся ближе к </a:t>
            </a:r>
            <a:r>
              <a:rPr lang="ru-RU" dirty="0" err="1"/>
              <a:t>вытоку</a:t>
            </a:r>
            <a:r>
              <a:rPr lang="ru-RU" dirty="0"/>
              <a:t> воды, наглухо закрывает дно желоба, но не доходит на 5 см до его краев. </a:t>
            </a:r>
          </a:p>
          <a:p>
            <a:r>
              <a:rPr lang="ru-RU" dirty="0"/>
              <a:t>В каждое отделение помещают стопкой деревянные рамки размером 45х50 см обтянутые металлической сеткой и покрытые </a:t>
            </a:r>
            <a:r>
              <a:rPr lang="ru-RU" dirty="0" err="1"/>
              <a:t>асфалтовым</a:t>
            </a:r>
            <a:r>
              <a:rPr lang="ru-RU" dirty="0"/>
              <a:t> лаком. Размер ячеи сетки на рамке такой же, как в аппарате </a:t>
            </a:r>
            <a:r>
              <a:rPr lang="ru-RU" dirty="0" err="1"/>
              <a:t>Коста</a:t>
            </a:r>
            <a:r>
              <a:rPr lang="ru-RU" dirty="0"/>
              <a:t> и </a:t>
            </a:r>
            <a:r>
              <a:rPr lang="ru-RU" dirty="0" err="1"/>
              <a:t>Шустера</a:t>
            </a:r>
            <a:r>
              <a:rPr lang="ru-RU" dirty="0"/>
              <a:t>. Рамки лежат на планках прибитых на поперечных перегородках. Самую нижнюю рамку устанавливают на </a:t>
            </a:r>
            <a:r>
              <a:rPr lang="ru-RU" dirty="0" err="1"/>
              <a:t>орасстоянии</a:t>
            </a:r>
            <a:r>
              <a:rPr lang="ru-RU" dirty="0"/>
              <a:t> 6-7 </a:t>
            </a:r>
            <a:r>
              <a:rPr lang="ru-RU" dirty="0" smtClean="0"/>
              <a:t>см от </a:t>
            </a:r>
            <a:r>
              <a:rPr lang="ru-RU" dirty="0"/>
              <a:t>дна желоба. На рамку размещают один слой 5 тыс. икринок лосося, а каждое отделение аппарата вмещает 7 рамок. Следовательно, в одном аппарате с тремя-шестью отделениями можно инкубировать соответственно 105 и 210 тыс. икринок лосося. </a:t>
            </a:r>
          </a:p>
          <a:p>
            <a:r>
              <a:rPr lang="ru-RU" dirty="0"/>
              <a:t>5 тыс. </a:t>
            </a:r>
            <a:r>
              <a:rPr lang="ru-RU" dirty="0" err="1"/>
              <a:t>икр.х</a:t>
            </a:r>
            <a:r>
              <a:rPr lang="ru-RU" dirty="0"/>
              <a:t> 7=35 тыс. икр. в одном отделении; </a:t>
            </a:r>
          </a:p>
          <a:p>
            <a:r>
              <a:rPr lang="ru-RU" dirty="0"/>
              <a:t>35 тыс. икр.х3 отд.=105 тыс. 35 тыс.х6-210 тыс. икринок лосося. </a:t>
            </a:r>
            <a:endParaRPr lang="ru-RU" dirty="0" smtClean="0"/>
          </a:p>
          <a:p>
            <a:r>
              <a:rPr lang="ru-RU" dirty="0"/>
              <a:t>Поступающая из крана в аппарат вода циркулирует в каждом отделении по вертикали (сверху </a:t>
            </a:r>
            <a:r>
              <a:rPr lang="ru-RU" dirty="0" err="1"/>
              <a:t>вних</a:t>
            </a:r>
            <a:r>
              <a:rPr lang="ru-RU" dirty="0"/>
              <a:t> или снизу вверх) через рамки, равномерно омывая икринки и сбрасывается далее через сливной носик. Расход воды в аппарате с тремя отделениями равен 5-15 л/мин, с шестью отделениями – 10-30 л/мин. </a:t>
            </a:r>
          </a:p>
          <a:p>
            <a:endParaRPr lang="ru-RU" dirty="0"/>
          </a:p>
        </p:txBody>
      </p:sp>
    </p:spTree>
    <p:extLst>
      <p:ext uri="{BB962C8B-B14F-4D97-AF65-F5344CB8AC3E}">
        <p14:creationId xmlns:p14="http://schemas.microsoft.com/office/powerpoint/2010/main" xmlns="" val="20046716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60" y="105013"/>
            <a:ext cx="8784976" cy="6463308"/>
          </a:xfrm>
          <a:prstGeom prst="rect">
            <a:avLst/>
          </a:prstGeom>
        </p:spPr>
        <p:txBody>
          <a:bodyPr wrap="square">
            <a:spAutoFit/>
          </a:bodyPr>
          <a:lstStyle/>
          <a:p>
            <a:r>
              <a:rPr lang="ru-RU" dirty="0"/>
              <a:t>Поточный (лотковый аппарат) – применяется для инкубации икры лососей и представляет собой прямоугольный деревянный желоб размером3х0,5х0,25. Вдоль внутренних продольных сторон желоба тянутся два выступа, на которых в один ряд лежат 4-е рамки размером 60х49,5 см; рамки обтянуты металлической сеткой типа «</a:t>
            </a:r>
            <a:r>
              <a:rPr lang="ru-RU" dirty="0" err="1"/>
              <a:t>Трепес</a:t>
            </a:r>
            <a:r>
              <a:rPr lang="ru-RU" dirty="0"/>
              <a:t>» с </a:t>
            </a:r>
            <a:r>
              <a:rPr lang="ru-RU" dirty="0" err="1"/>
              <a:t>ячеѐй</a:t>
            </a:r>
            <a:r>
              <a:rPr lang="ru-RU" dirty="0"/>
              <a:t> размером 18\3,5 см. Рамки покрыты асфальтовым лаком. На одних рамку помещают 8 тыс. икринок лосося. </a:t>
            </a:r>
          </a:p>
          <a:p>
            <a:r>
              <a:rPr lang="ru-RU" dirty="0"/>
              <a:t>Вода </a:t>
            </a:r>
            <a:r>
              <a:rPr lang="ru-RU" dirty="0" err="1"/>
              <a:t>подаѐтся</a:t>
            </a:r>
            <a:r>
              <a:rPr lang="ru-RU" dirty="0"/>
              <a:t> в аппарат сверху в торцовой части , а сбрасывается через трубу (которая регулирует горизонт воды) близ противоположной торцовой стенки. В 15 см от каждой торцовой стенки, где </a:t>
            </a:r>
            <a:r>
              <a:rPr lang="ru-RU" dirty="0" err="1"/>
              <a:t>подаѐтся</a:t>
            </a:r>
            <a:r>
              <a:rPr lang="ru-RU" dirty="0"/>
              <a:t> и сбрасывается вода, вертикально поставлена защитная сетчатая рамка (перегородка) с диаметром ячеи 2 мм. Аппараты часто делают спаренными и устанавливают в лестничном порядке, стыкуя их по два в ряд. Расход воды в 2-х аппаратах – 3,5-9,5 л/мин. </a:t>
            </a:r>
          </a:p>
          <a:p>
            <a:r>
              <a:rPr lang="ru-RU" dirty="0"/>
              <a:t>Бетонный желоб применяют для инкубации икры лососей. Его размер 3х0,5х0,3 м. С одной торцовой стороны желоб, где осуществляется подача воды, имеется внешняя бетонная стенка. На расстоянии 25 см от этой стенки сделана внутренняя стенка , переходящая на высоте 20 см от дна желоба в сетчатое окно размером 50х10 см. Таким образом, между 2-мя этими стенками образован так называемый карман. С другой торцовой стороны желоба имеются пазы, в которые вставлены </a:t>
            </a:r>
            <a:r>
              <a:rPr lang="ru-RU" dirty="0" err="1"/>
              <a:t>шандоры</a:t>
            </a:r>
            <a:r>
              <a:rPr lang="ru-RU" dirty="0"/>
              <a:t>. Перед </a:t>
            </a:r>
            <a:r>
              <a:rPr lang="ru-RU" dirty="0" err="1"/>
              <a:t>шандорами</a:t>
            </a:r>
            <a:r>
              <a:rPr lang="ru-RU" dirty="0"/>
              <a:t> установлена вертикально защитная сетчатая рамка размером 50х30 см. Сетка этой рамки, как и сетка окна с противоположной торцовой стороны желоба с </a:t>
            </a:r>
            <a:r>
              <a:rPr lang="ru-RU" dirty="0" err="1"/>
              <a:t>ячеѐй</a:t>
            </a:r>
            <a:r>
              <a:rPr lang="ru-RU" dirty="0"/>
              <a:t> размером 2 мм. Вода </a:t>
            </a:r>
            <a:r>
              <a:rPr lang="ru-RU" dirty="0" err="1"/>
              <a:t>подаѐтся</a:t>
            </a:r>
            <a:r>
              <a:rPr lang="ru-RU" dirty="0"/>
              <a:t> в карман желоба, а из него через сетчатое окно поступает непосредственно в желоб. Сброс воды происходит непосредственно через </a:t>
            </a:r>
            <a:r>
              <a:rPr lang="ru-RU" dirty="0" err="1"/>
              <a:t>шандоры</a:t>
            </a:r>
            <a:r>
              <a:rPr lang="ru-RU" dirty="0"/>
              <a:t>, при помощи которых регулируется уровень воды в желобе. </a:t>
            </a:r>
          </a:p>
        </p:txBody>
      </p:sp>
    </p:spTree>
    <p:extLst>
      <p:ext uri="{BB962C8B-B14F-4D97-AF65-F5344CB8AC3E}">
        <p14:creationId xmlns:p14="http://schemas.microsoft.com/office/powerpoint/2010/main" xmlns="" val="25165845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016" y="49633"/>
            <a:ext cx="8856984" cy="7017306"/>
          </a:xfrm>
          <a:prstGeom prst="rect">
            <a:avLst/>
          </a:prstGeom>
        </p:spPr>
        <p:txBody>
          <a:bodyPr wrap="square">
            <a:spAutoFit/>
          </a:bodyPr>
          <a:lstStyle/>
          <a:p>
            <a:r>
              <a:rPr lang="ru-RU" dirty="0"/>
              <a:t>Икра инкубируется в желобе на размещенные в один ряд </a:t>
            </a:r>
            <a:r>
              <a:rPr lang="ru-RU" dirty="0" err="1"/>
              <a:t>четырѐх</a:t>
            </a:r>
            <a:r>
              <a:rPr lang="ru-RU" dirty="0"/>
              <a:t> рамках размером 60х49,5 см, обтянутых металлической тканной сеткой типа «</a:t>
            </a:r>
            <a:r>
              <a:rPr lang="ru-RU" dirty="0" err="1"/>
              <a:t>Трепс</a:t>
            </a:r>
            <a:r>
              <a:rPr lang="ru-RU" dirty="0"/>
              <a:t>» с </a:t>
            </a:r>
            <a:r>
              <a:rPr lang="ru-RU" dirty="0" err="1"/>
              <a:t>ячеѐй</a:t>
            </a:r>
            <a:r>
              <a:rPr lang="ru-RU" dirty="0"/>
              <a:t> 18х3,5 мм и покрытых асфальтовым лаком. Рамки лежат на деревянном каркасе, который после завершения инкубации икры вынимается из желоба. Рабочая </a:t>
            </a:r>
            <a:r>
              <a:rPr lang="ru-RU" dirty="0" err="1"/>
              <a:t>ѐмкость</a:t>
            </a:r>
            <a:r>
              <a:rPr lang="ru-RU" dirty="0"/>
              <a:t> желоба, а также расход воды в </a:t>
            </a:r>
            <a:r>
              <a:rPr lang="ru-RU" dirty="0" err="1"/>
              <a:t>нѐм</a:t>
            </a:r>
            <a:r>
              <a:rPr lang="ru-RU" dirty="0"/>
              <a:t> такие же как и в лотковом аппарате. Их можно эксплуатировать в спаренном виде и в цепном порядке в зависимости от водоснабжения. </a:t>
            </a:r>
          </a:p>
          <a:p>
            <a:r>
              <a:rPr lang="ru-RU" dirty="0"/>
              <a:t>Аппарат </a:t>
            </a:r>
            <a:r>
              <a:rPr lang="ru-RU" dirty="0" err="1"/>
              <a:t>Аткинса</a:t>
            </a:r>
            <a:r>
              <a:rPr lang="ru-RU" dirty="0"/>
              <a:t> – применяется для инкубации икры лососей. Аппарат представляет собой прямоугольный деревянный или пластмассовый желоб длиной 1-2,4 м, шириной 0,35 и высотой 0,4 м (рис. ). Конструкция его такая же как в лотковом аппарате: у одной из его торцовых стенок </a:t>
            </a:r>
            <a:r>
              <a:rPr lang="ru-RU" dirty="0" err="1"/>
              <a:t>подаѐтся</a:t>
            </a:r>
            <a:r>
              <a:rPr lang="ru-RU" dirty="0"/>
              <a:t> вода, а у другой она сбрасывается. В передней части аппарата иногда устанавливают поперечную перегородку, отделяющую водонепроницаемую камеру. Она ниже бортов желоба на 5 см. </a:t>
            </a:r>
          </a:p>
          <a:p>
            <a:r>
              <a:rPr lang="ru-RU" dirty="0"/>
              <a:t>Икра инкубируется в аппарате на рамках, уложенных в стойках (каркасах) по 2-6 стопок. Каждая стопка состоит из 10 рамок. На одной рамке размещается в один слой 2,5 тыс. икринок. То есть общее количество икринок в аппарате : </a:t>
            </a:r>
          </a:p>
          <a:p>
            <a:r>
              <a:rPr lang="ru-RU" dirty="0"/>
              <a:t>2,5 тыс. икр.х10-25 тыс. ;</a:t>
            </a:r>
            <a:r>
              <a:rPr lang="ru-RU" dirty="0" smtClean="0"/>
              <a:t> 25 </a:t>
            </a:r>
            <a:r>
              <a:rPr lang="ru-RU" dirty="0"/>
              <a:t>тыс.х2=50 тыс. 25 тыс.х6 стопок=150 </a:t>
            </a:r>
            <a:r>
              <a:rPr lang="ru-RU" dirty="0" smtClean="0"/>
              <a:t>; от </a:t>
            </a:r>
            <a:r>
              <a:rPr lang="ru-RU" dirty="0"/>
              <a:t>25 тыс. до 150 тыс. </a:t>
            </a:r>
            <a:r>
              <a:rPr lang="ru-RU" dirty="0" smtClean="0"/>
              <a:t>Рамки </a:t>
            </a:r>
            <a:r>
              <a:rPr lang="ru-RU" dirty="0"/>
              <a:t>имеют бортики и обтянуты металлической тканной сеткой типа «</a:t>
            </a:r>
            <a:r>
              <a:rPr lang="ru-RU" dirty="0" err="1"/>
              <a:t>Трепс</a:t>
            </a:r>
            <a:r>
              <a:rPr lang="ru-RU" dirty="0"/>
              <a:t>» с </a:t>
            </a:r>
            <a:r>
              <a:rPr lang="ru-RU" dirty="0" err="1"/>
              <a:t>ячеѐй</a:t>
            </a:r>
            <a:r>
              <a:rPr lang="ru-RU" dirty="0"/>
              <a:t> размером 18х3,5 мм и покрыты асфальтовым лаком. Размер рамки 32х32 см, высота</a:t>
            </a:r>
          </a:p>
          <a:p>
            <a:r>
              <a:rPr lang="ru-RU" dirty="0"/>
              <a:t>бортика 1 см. Две противоположные стороны бортиков каждой рамки – сплошные, а две остальные имеют вырезы. Рамки укладывают в стопки так, чтобы их бортики с вырезами располагались перпендикулярно к течению воды в аппарате, которое должно быть не ниже 0,6 см/сек. В инкубационном цехе аппараты стыкуют по два в ряд, устанавливая их в лестничном порядке. Расход воды в аппарате составляет 1-1,5 л/сек. На 1 млн. икринок. </a:t>
            </a:r>
          </a:p>
          <a:p>
            <a:endParaRPr lang="ru-RU" dirty="0"/>
          </a:p>
        </p:txBody>
      </p:sp>
    </p:spTree>
    <p:extLst>
      <p:ext uri="{BB962C8B-B14F-4D97-AF65-F5344CB8AC3E}">
        <p14:creationId xmlns:p14="http://schemas.microsoft.com/office/powerpoint/2010/main" xmlns="" val="428191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472" y="620688"/>
            <a:ext cx="8640960" cy="5355312"/>
          </a:xfrm>
          <a:prstGeom prst="rect">
            <a:avLst/>
          </a:prstGeom>
        </p:spPr>
        <p:txBody>
          <a:bodyPr wrap="square">
            <a:spAutoFit/>
          </a:bodyPr>
          <a:lstStyle/>
          <a:p>
            <a:r>
              <a:rPr lang="ru-RU" dirty="0"/>
              <a:t>Перед </a:t>
            </a:r>
            <a:r>
              <a:rPr lang="ru-RU" dirty="0" err="1"/>
              <a:t>вылуплением</a:t>
            </a:r>
            <a:r>
              <a:rPr lang="ru-RU" dirty="0"/>
              <a:t> </a:t>
            </a:r>
            <a:r>
              <a:rPr lang="ru-RU" dirty="0" err="1"/>
              <a:t>предличинок</a:t>
            </a:r>
            <a:r>
              <a:rPr lang="ru-RU" dirty="0"/>
              <a:t> в аппарате оставляют 4-6 рамок с икрой, а остальные рамки с икрой распределяют по запасным (резервным) аппаратам, исходя из плотности 20-30 тыс. икринок на 1 м2. Если вода содержит много ила, под рамки с икрой ставят сетчатые подрамники. В этом случае вылупившиеся </a:t>
            </a:r>
            <a:r>
              <a:rPr lang="ru-RU" dirty="0" err="1"/>
              <a:t>предличинки</a:t>
            </a:r>
            <a:r>
              <a:rPr lang="ru-RU" dirty="0"/>
              <a:t> падают в подрамники, в которых они содержатся в чистоте и равномерно распределяются по всей площади аппарата. </a:t>
            </a:r>
          </a:p>
          <a:p>
            <a:r>
              <a:rPr lang="ru-RU" dirty="0"/>
              <a:t>Аппараты дальневосточного типа применяются для инкубации икры лососей. Аппараты бетонные, прямоугольной формы. Конструкция их торцовых сторон такая же, как в вышеописанном бетонном желобе. Размер аппарата 15-25х1,4х0,4 м. Икра инкубируется на таких же по размерам сетчатых рамках, как и в аппарате </a:t>
            </a:r>
            <a:r>
              <a:rPr lang="ru-RU" dirty="0" err="1"/>
              <a:t>Аткинса</a:t>
            </a:r>
            <a:r>
              <a:rPr lang="ru-RU" dirty="0"/>
              <a:t>. Рамки установлены в стойках аппарата стопками. Каждый аппарат вмещает 40-60 стопок. В каждой стопке 10 рамок с икрой и одна верхняя защитная рамка без икры.. На одной рамке инкубируют 2,5 тыс. икринок горбуши или кеты (в 1,3-1,5 слоя). С нижней стороны каждой рамки набиты уголки, создающие в стопке между рамками зазоры для лучшей </a:t>
            </a:r>
            <a:r>
              <a:rPr lang="ru-RU" dirty="0" err="1"/>
              <a:t>омываемости</a:t>
            </a:r>
            <a:r>
              <a:rPr lang="ru-RU" dirty="0"/>
              <a:t> икры водой. Расход воды в аппарате 2 л/сек. На 2 млн. икринок. </a:t>
            </a:r>
          </a:p>
          <a:p>
            <a:r>
              <a:rPr lang="ru-RU" dirty="0"/>
              <a:t>На дальневосточных лососевых рыбоводных заводах перед </a:t>
            </a:r>
            <a:r>
              <a:rPr lang="ru-RU" dirty="0" err="1"/>
              <a:t>вылуплением</a:t>
            </a:r>
            <a:r>
              <a:rPr lang="ru-RU" dirty="0"/>
              <a:t> </a:t>
            </a:r>
            <a:r>
              <a:rPr lang="ru-RU" dirty="0" err="1"/>
              <a:t>предличинок</a:t>
            </a:r>
            <a:r>
              <a:rPr lang="ru-RU" dirty="0"/>
              <a:t> рамки с икрой переносят из инкубационных аппаратов в питомники, где их размещают по 5 штук. </a:t>
            </a:r>
          </a:p>
        </p:txBody>
      </p:sp>
    </p:spTree>
    <p:extLst>
      <p:ext uri="{BB962C8B-B14F-4D97-AF65-F5344CB8AC3E}">
        <p14:creationId xmlns:p14="http://schemas.microsoft.com/office/powerpoint/2010/main" xmlns="" val="517172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980728"/>
            <a:ext cx="8640960" cy="4524315"/>
          </a:xfrm>
          <a:prstGeom prst="rect">
            <a:avLst/>
          </a:prstGeom>
        </p:spPr>
        <p:txBody>
          <a:bodyPr wrap="square">
            <a:spAutoFit/>
          </a:bodyPr>
          <a:lstStyle/>
          <a:p>
            <a:r>
              <a:rPr lang="ru-RU" b="1" i="1" u="sng" dirty="0"/>
              <a:t>5 этап - Нерест и инкубация икры.</a:t>
            </a:r>
            <a:endParaRPr lang="ru-RU" dirty="0"/>
          </a:p>
          <a:p>
            <a:r>
              <a:rPr lang="ru-RU" dirty="0"/>
              <a:t>Нерест проводиться при постоянной проточности. Конструкция трубы позволяет обогащать воду кислородом. С момента начала нереста необходимо дать производителям 5-6 часов, что бы нерест окончательно закончился. Примерно в 7-8 часов вечера ерши с икрой вынимают и переносят в ванную размером 2 Х 2,5 метра. Ванную заполняют водой на глубину 70 см и устанавливают фильтр. В них при температуре воды 20-22 градуса Цельсия раскладывают ерши с икрой. Ерши должны хорошо омываться водой и просматриваться. Ерши должны хорошо промываться водой и просматриваться. Вечером того же дня ванны обрабатываются фиолетовым К. Для изготовления раствора необходима 1 чайная ложка на ведро воды. Обработку проводят с интервалом 2 раза в сутки через 12 часов. Инкубация длится 3-3,5 суток. До момента выклева личинок ванные необходимо обработать 6-7 раз. </a:t>
            </a:r>
          </a:p>
          <a:p>
            <a:r>
              <a:rPr lang="ru-RU" i="1" u="sng" dirty="0"/>
              <a:t>Ошибки:</a:t>
            </a:r>
            <a:endParaRPr lang="ru-RU" dirty="0"/>
          </a:p>
          <a:p>
            <a:pPr lvl="0"/>
            <a:r>
              <a:rPr lang="ru-RU" dirty="0"/>
              <a:t>Рыбоводы не выдерживают необходимого теплового режима (не менее 22 градусов Цельсия, такой температурный режим предотвращает развитие на икре </a:t>
            </a:r>
            <a:r>
              <a:rPr lang="ru-RU" dirty="0" err="1"/>
              <a:t>сапролегнии</a:t>
            </a:r>
            <a:r>
              <a:rPr lang="ru-RU" dirty="0"/>
              <a:t>). </a:t>
            </a:r>
          </a:p>
        </p:txBody>
      </p:sp>
    </p:spTree>
    <p:extLst>
      <p:ext uri="{BB962C8B-B14F-4D97-AF65-F5344CB8AC3E}">
        <p14:creationId xmlns:p14="http://schemas.microsoft.com/office/powerpoint/2010/main" xmlns="" val="6906759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3115" y="332656"/>
            <a:ext cx="8640960" cy="5632311"/>
          </a:xfrm>
          <a:prstGeom prst="rect">
            <a:avLst/>
          </a:prstGeom>
        </p:spPr>
        <p:txBody>
          <a:bodyPr wrap="square">
            <a:spAutoFit/>
          </a:bodyPr>
          <a:lstStyle/>
          <a:p>
            <a:r>
              <a:rPr lang="ru-RU" dirty="0"/>
              <a:t>Питомники это бетонные желоба шириной 105-106 см, разгороженные </a:t>
            </a:r>
            <a:r>
              <a:rPr lang="ru-RU" dirty="0" err="1"/>
              <a:t>шандорами</a:t>
            </a:r>
            <a:r>
              <a:rPr lang="ru-RU" dirty="0"/>
              <a:t> на секции длиной по 5-10 м. В нижней части секции питомника помещают стопки рамок с икрой более раннего оплодотворения, а в средние и верхние его секции более позднего. Такое распределение рамок с икрой делают для того, чтобы в дальнейшем создать нормальные условия жизни </a:t>
            </a:r>
            <a:r>
              <a:rPr lang="ru-RU" dirty="0" err="1"/>
              <a:t>предличинкам</a:t>
            </a:r>
            <a:r>
              <a:rPr lang="ru-RU" dirty="0"/>
              <a:t> и личинкам. От икры более раннего оплодотворения получают раньше личинок, а от икры более позднего оплодотворения только </a:t>
            </a:r>
            <a:r>
              <a:rPr lang="ru-RU" dirty="0" err="1"/>
              <a:t>предличинок</a:t>
            </a:r>
            <a:r>
              <a:rPr lang="ru-RU" dirty="0"/>
              <a:t>, которые </a:t>
            </a:r>
            <a:r>
              <a:rPr lang="ru-RU" dirty="0" err="1"/>
              <a:t>ещѐ</a:t>
            </a:r>
            <a:r>
              <a:rPr lang="ru-RU" dirty="0"/>
              <a:t> не поднимаются в толщу воды и лежат отдельными группами на дне питомника. В связи с этим, при кормлении личинок, остатки не попадают на </a:t>
            </a:r>
            <a:r>
              <a:rPr lang="ru-RU" dirty="0" err="1"/>
              <a:t>предличинок</a:t>
            </a:r>
            <a:r>
              <a:rPr lang="ru-RU" dirty="0"/>
              <a:t> и не загрязняют места их концентраций. </a:t>
            </a:r>
          </a:p>
          <a:p>
            <a:r>
              <a:rPr lang="ru-RU" dirty="0"/>
              <a:t>Аппарат ИМ (автор конструкции А.Н. </a:t>
            </a:r>
            <a:r>
              <a:rPr lang="ru-RU" dirty="0" err="1"/>
              <a:t>Канидьев</a:t>
            </a:r>
            <a:r>
              <a:rPr lang="ru-RU" dirty="0"/>
              <a:t>) предназначен для инкубации многослойной икры лососей. Он состоит из 10 секций, установленных на площадках каркаса. Секции размещены двумя вертикальными рядами. В одном ряду 5 секций. Размер аппарата 0,8 х 0,4х1,2 м. </a:t>
            </a:r>
          </a:p>
          <a:p>
            <a:r>
              <a:rPr lang="ru-RU" dirty="0"/>
              <a:t>Площадки каркаса, предназначенные для установки секций, имеют боковую ось поворота и могут выдвигаться из своего гнезда. Каждая секция состоит из 2-х цилиндрических сосудов, вложенных один в другой. Внутренний сосуд имеет сетчатое дно, которое не доходит до дна внешнего сосуда. В центре внутреннего сосуда расположена водосливная трубка с сетчатым колпаком, которая вмонтирована во внешний сосуд. </a:t>
            </a:r>
          </a:p>
        </p:txBody>
      </p:sp>
    </p:spTree>
    <p:extLst>
      <p:ext uri="{BB962C8B-B14F-4D97-AF65-F5344CB8AC3E}">
        <p14:creationId xmlns:p14="http://schemas.microsoft.com/office/powerpoint/2010/main" xmlns="" val="2545883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568952" cy="5909310"/>
          </a:xfrm>
          <a:prstGeom prst="rect">
            <a:avLst/>
          </a:prstGeom>
        </p:spPr>
        <p:txBody>
          <a:bodyPr wrap="square">
            <a:spAutoFit/>
          </a:bodyPr>
          <a:lstStyle/>
          <a:p>
            <a:r>
              <a:rPr lang="ru-RU" dirty="0" err="1"/>
              <a:t>Оплодотворѐнную</a:t>
            </a:r>
            <a:r>
              <a:rPr lang="ru-RU" dirty="0"/>
              <a:t> икру укладывают на сетчатое дно внутреннего сосуда слоем в 8-10 см, то есть в 10-15 рядов в количестве около 30 тыс. икринок, а затем закрывают его конусной крышкой. Общая вместимость аппарата составляет около 300 тыс. икринок. </a:t>
            </a:r>
          </a:p>
          <a:p>
            <a:r>
              <a:rPr lang="ru-RU" dirty="0"/>
              <a:t>Вода </a:t>
            </a:r>
            <a:r>
              <a:rPr lang="ru-RU" dirty="0" err="1"/>
              <a:t>подаѐтся</a:t>
            </a:r>
            <a:r>
              <a:rPr lang="ru-RU" dirty="0"/>
              <a:t> в верхнюю секцию на конусную крышку, стекает между стенками двух сосудов поднимается через сетчатое дно внутреннего сосуда, омывая на </a:t>
            </a:r>
            <a:r>
              <a:rPr lang="ru-RU" dirty="0" err="1"/>
              <a:t>своѐм</a:t>
            </a:r>
            <a:r>
              <a:rPr lang="ru-RU" dirty="0"/>
              <a:t> пути икру, и сбрасывается через трубу с сетчатым колпаком на конусную крышку нижележащей секции. Достигнув самой нижней секции, вода сбрасывается из аппарата. Расход воды в аппарате составляет 15 л/мин. На 300 тыс. икринок. </a:t>
            </a:r>
          </a:p>
          <a:p>
            <a:r>
              <a:rPr lang="ru-RU" dirty="0"/>
              <a:t>Аппарат </a:t>
            </a:r>
            <a:r>
              <a:rPr lang="ru-RU" dirty="0" err="1"/>
              <a:t>Вейса</a:t>
            </a:r>
            <a:r>
              <a:rPr lang="ru-RU" dirty="0"/>
              <a:t> – используется для инкубации мелкой икры лососевых (белорыбицы, сиговых), а также карповых и растительноядных рыб. Он представляет собой цилиндрический стеклянный, или из органического стекла сосуд, суживающийся книзу (перевернутая большая бутылка без дна). Классический размер аппарата: высота 50 см, диаметр верхнего отверстия – 20 см, нижнего отверстия – 3 см. Верхний край сосуда обтянут обручем из оцинкованного железа с вмонтированным в него сливочным носиком. Нижнее отверстие аппарата (горло) закрыто пробкой с ввернутой по центру металлической трубой диаметром 0,8-1 см. К наружному концу этой трубки </a:t>
            </a:r>
            <a:r>
              <a:rPr lang="ru-RU" dirty="0" err="1"/>
              <a:t>подведѐн</a:t>
            </a:r>
            <a:r>
              <a:rPr lang="ru-RU" dirty="0"/>
              <a:t> шланг, по которому </a:t>
            </a:r>
            <a:r>
              <a:rPr lang="ru-RU" dirty="0" err="1"/>
              <a:t>подаѐтся</a:t>
            </a:r>
            <a:r>
              <a:rPr lang="ru-RU" dirty="0"/>
              <a:t> в аппарат вода. Чтобы не было «мертвого» пространства над трубкой, у стенок сосуда, где отсутствуют токи воды, это место заполняют воском или менделеевской замазкой, или пробке придают нужную вогнутую форму. </a:t>
            </a:r>
          </a:p>
        </p:txBody>
      </p:sp>
    </p:spTree>
    <p:extLst>
      <p:ext uri="{BB962C8B-B14F-4D97-AF65-F5344CB8AC3E}">
        <p14:creationId xmlns:p14="http://schemas.microsoft.com/office/powerpoint/2010/main" xmlns="" val="37478230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712968" cy="6463308"/>
          </a:xfrm>
          <a:prstGeom prst="rect">
            <a:avLst/>
          </a:prstGeom>
        </p:spPr>
        <p:txBody>
          <a:bodyPr wrap="square">
            <a:spAutoFit/>
          </a:bodyPr>
          <a:lstStyle/>
          <a:p>
            <a:r>
              <a:rPr lang="ru-RU" dirty="0"/>
              <a:t>Над пробкой укладывают металлическую сетку. Токи воды, идущие из водопроводного крана поступают пол напором в нижнюю часть сосуда и поднимают вверх </a:t>
            </a:r>
            <a:r>
              <a:rPr lang="ru-RU" dirty="0" err="1"/>
              <a:t>помещѐнную</a:t>
            </a:r>
            <a:r>
              <a:rPr lang="ru-RU" dirty="0"/>
              <a:t> в аппарат икру. В верхней части сосуда напор воды ослабевает, поэтому икринки начинают постепенно опускаться в нижнюю часть его, где подхватываются струями воды и вновь увлекаются вверх. Таким образом, на протяжении всего периода инкубации икра находится в непрерывном движении в толще воды. Сброс воды осуществляется через сливной носик, перед которым устанавливается решетка, предохраняющая от выноса из аппарата икринок и вылупившихся </a:t>
            </a:r>
            <a:r>
              <a:rPr lang="ru-RU" dirty="0" err="1"/>
              <a:t>предличинок</a:t>
            </a:r>
            <a:r>
              <a:rPr lang="ru-RU" dirty="0"/>
              <a:t>. </a:t>
            </a:r>
          </a:p>
          <a:p>
            <a:r>
              <a:rPr lang="ru-RU" dirty="0"/>
              <a:t>Аппарат </a:t>
            </a:r>
            <a:r>
              <a:rPr lang="ru-RU" dirty="0" err="1"/>
              <a:t>Вейса</a:t>
            </a:r>
            <a:r>
              <a:rPr lang="ru-RU" dirty="0"/>
              <a:t> устанавливают в специальной стойке (с двумя гнездами, удерживающих нижнюю и среднюю часть сосуда) в строго вертикальном положении. В противном случае струи воды будут направляться по одной стороне сосуда, что может вызвать неравномерное вращение икринок и заморы в отдельных частях аппарата. </a:t>
            </a:r>
          </a:p>
          <a:p>
            <a:r>
              <a:rPr lang="ru-RU" dirty="0"/>
              <a:t>Аппараты </a:t>
            </a:r>
            <a:r>
              <a:rPr lang="ru-RU" dirty="0" err="1"/>
              <a:t>Вейса</a:t>
            </a:r>
            <a:r>
              <a:rPr lang="ru-RU" dirty="0"/>
              <a:t> обычно монтируют по 10-20 штук на одной стойке, причем для каждого из них обязательно независимое водоснабжение. Сброс воды из аппаратов осуществляется в лоток водосбросной, лежащий под стойкой, а затем в зависимости от конструктивных особенностей системы цеха в общий водосбросной канал. </a:t>
            </a:r>
          </a:p>
          <a:p>
            <a:r>
              <a:rPr lang="ru-RU" dirty="0"/>
              <a:t>Расход воды в аппарате – 3-4 л/мин. Нормы загрузки икры в аппарат (тыс. шт.): белорыбицы – 200, сигов – 300, пеляди.- 500, рипуса – 750. </a:t>
            </a:r>
          </a:p>
          <a:p>
            <a:r>
              <a:rPr lang="ru-RU" dirty="0"/>
              <a:t>Водоструйный аппарат Казанского представляет собой модернизированный аппарат </a:t>
            </a:r>
            <a:r>
              <a:rPr lang="ru-RU" dirty="0" err="1"/>
              <a:t>Вейса</a:t>
            </a:r>
            <a:r>
              <a:rPr lang="ru-RU" dirty="0"/>
              <a:t>. Этот аппарат с успехом можно применять при инкубации мелкой икры лососевых (белорыбицы, сиговых), карпа и растительноядных рыб. </a:t>
            </a:r>
          </a:p>
        </p:txBody>
      </p:sp>
    </p:spTree>
    <p:extLst>
      <p:ext uri="{BB962C8B-B14F-4D97-AF65-F5344CB8AC3E}">
        <p14:creationId xmlns:p14="http://schemas.microsoft.com/office/powerpoint/2010/main" xmlns="" val="328105019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496944" cy="5909310"/>
          </a:xfrm>
          <a:prstGeom prst="rect">
            <a:avLst/>
          </a:prstGeom>
        </p:spPr>
        <p:txBody>
          <a:bodyPr wrap="square">
            <a:spAutoFit/>
          </a:bodyPr>
          <a:lstStyle/>
          <a:p>
            <a:r>
              <a:rPr lang="ru-RU" dirty="0"/>
              <a:t>В водоструйном аппарате Казанского вместо трубки, по которой в аппарате </a:t>
            </a:r>
            <a:r>
              <a:rPr lang="ru-RU" dirty="0" err="1"/>
              <a:t>Вейса</a:t>
            </a:r>
            <a:r>
              <a:rPr lang="ru-RU" dirty="0"/>
              <a:t> поступает вода, вмонтирована водоструйная головка с отверстиями: одно центральное (диаметр 5 мм) и шесть боковых отверстий (диаметр 3 мм). </a:t>
            </a:r>
          </a:p>
          <a:p>
            <a:r>
              <a:rPr lang="ru-RU" dirty="0"/>
              <a:t>По центральному отверстию в аппарат </a:t>
            </a:r>
            <a:r>
              <a:rPr lang="ru-RU" dirty="0" err="1"/>
              <a:t>подаѐтся</a:t>
            </a:r>
            <a:r>
              <a:rPr lang="ru-RU" dirty="0"/>
              <a:t> струя воды строго вертикально, а через боковые отверстия струи воды идут углом 15° к вертикали вдоль боковых стенок нижней части сосуда. «</a:t>
            </a:r>
            <a:r>
              <a:rPr lang="ru-RU" dirty="0" err="1"/>
              <a:t>Мѐртвое</a:t>
            </a:r>
            <a:r>
              <a:rPr lang="ru-RU" dirty="0"/>
              <a:t> пространство в нижней части сосуда нет. Регуляция подачи воды в аппарат через центральное и боковые отверстия водоструйной головки осуществляются раздельно при помощи кранов. Это позволяет управлять скоростями струй воды и добиваться того, чтобы вся икра медленно и равномерно перемешивалась в сосуде аппарата. Расход воды в аппарате 3-4 л/мин. Рабочая </a:t>
            </a:r>
            <a:r>
              <a:rPr lang="ru-RU" dirty="0" err="1"/>
              <a:t>ѐмкость</a:t>
            </a:r>
            <a:r>
              <a:rPr lang="ru-RU" dirty="0"/>
              <a:t> такая же, как и в аппарате </a:t>
            </a:r>
            <a:r>
              <a:rPr lang="ru-RU" dirty="0" err="1"/>
              <a:t>Вейса</a:t>
            </a:r>
            <a:r>
              <a:rPr lang="ru-RU" dirty="0"/>
              <a:t>. </a:t>
            </a:r>
          </a:p>
          <a:p>
            <a:r>
              <a:rPr lang="ru-RU" dirty="0"/>
              <a:t>Аппараты Ющенко Для инкубации </a:t>
            </a:r>
            <a:r>
              <a:rPr lang="ru-RU" dirty="0" err="1"/>
              <a:t>обесклеенной</a:t>
            </a:r>
            <a:r>
              <a:rPr lang="ru-RU" dirty="0"/>
              <a:t> икры </a:t>
            </a:r>
            <a:r>
              <a:rPr lang="ru-RU" dirty="0" err="1"/>
              <a:t>кароповых</a:t>
            </a:r>
            <a:r>
              <a:rPr lang="ru-RU" dirty="0"/>
              <a:t> и осетровых разработан ряд оригинальных по своей конструкции аппаратов Ющенко. Оснащение этими аппаратами рыбоводных предприятий позволило перевести инкубацию икры указанных рыб из рек на берег – в заводские условия. </a:t>
            </a:r>
          </a:p>
          <a:p>
            <a:r>
              <a:rPr lang="ru-RU" dirty="0"/>
              <a:t>Аппарат Ющенко образца 1959 года применяется для инкубации икры и выдерживания </a:t>
            </a:r>
            <a:r>
              <a:rPr lang="ru-RU" dirty="0" err="1"/>
              <a:t>предличинок</a:t>
            </a:r>
            <a:r>
              <a:rPr lang="ru-RU" dirty="0"/>
              <a:t> рыбца. Основные части аппарата: инкубатор, подвижная лопасть, сифонный ковшик, фильтр аэратор и стол. </a:t>
            </a:r>
          </a:p>
          <a:p>
            <a:r>
              <a:rPr lang="ru-RU" dirty="0"/>
              <a:t>Инкубатор состоит из металлической ванны (140х50х15 см) и вставленного в </a:t>
            </a:r>
            <a:r>
              <a:rPr lang="ru-RU" dirty="0" err="1"/>
              <a:t>неѐ</a:t>
            </a:r>
            <a:r>
              <a:rPr lang="ru-RU" dirty="0"/>
              <a:t> металлического вкладыша размером 120х45х10 см с сетчатым дном с </a:t>
            </a:r>
            <a:r>
              <a:rPr lang="ru-RU" dirty="0" err="1"/>
              <a:t>ячеѐй</a:t>
            </a:r>
            <a:r>
              <a:rPr lang="ru-RU" dirty="0"/>
              <a:t> 1-1,1 мм. </a:t>
            </a:r>
          </a:p>
        </p:txBody>
      </p:sp>
    </p:spTree>
    <p:extLst>
      <p:ext uri="{BB962C8B-B14F-4D97-AF65-F5344CB8AC3E}">
        <p14:creationId xmlns:p14="http://schemas.microsoft.com/office/powerpoint/2010/main" xmlns="" val="41621884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68952" cy="6186309"/>
          </a:xfrm>
          <a:prstGeom prst="rect">
            <a:avLst/>
          </a:prstGeom>
        </p:spPr>
        <p:txBody>
          <a:bodyPr wrap="square">
            <a:spAutoFit/>
          </a:bodyPr>
          <a:lstStyle/>
          <a:p>
            <a:r>
              <a:rPr lang="ru-RU" dirty="0"/>
              <a:t>Вкладыш </a:t>
            </a:r>
            <a:r>
              <a:rPr lang="ru-RU" dirty="0" err="1"/>
              <a:t>разделѐн</a:t>
            </a:r>
            <a:r>
              <a:rPr lang="ru-RU" dirty="0"/>
              <a:t> выдвижной перегородкой на две части – </a:t>
            </a:r>
            <a:r>
              <a:rPr lang="ru-RU" dirty="0" err="1"/>
              <a:t>меньщую</a:t>
            </a:r>
            <a:r>
              <a:rPr lang="ru-RU" dirty="0"/>
              <a:t> инкубационную часть и большую для выклева свободных эмбрионов. В инкубационную часть аппарата помещают 300 тыс. </a:t>
            </a:r>
            <a:r>
              <a:rPr lang="ru-RU" dirty="0" err="1"/>
              <a:t>обесклеенных</a:t>
            </a:r>
            <a:r>
              <a:rPr lang="ru-RU" dirty="0"/>
              <a:t> икринок рыбца. Вода из крана поступает на фильтр аэратор (расход 7-8 л/мин), а из него в ванну. Фильтр состоит из 3-х металлических ящиков, вложенных один в другой. Расстояние между днищами ящиков – 2 см. В дне первого внутреннего ящика имеется 400 круглых отверстий диаметром 1 мм. Второй внутренний ящик сделан из металлической сетки с </a:t>
            </a:r>
            <a:r>
              <a:rPr lang="ru-RU" dirty="0" err="1"/>
              <a:t>ячеѐй</a:t>
            </a:r>
            <a:r>
              <a:rPr lang="ru-RU" dirty="0"/>
              <a:t> размером 5 мм. В этот ящик вложен фильтр из ваты или марли. Наружный ящик не имеет одной продольной стенки со стороны инкубатора. </a:t>
            </a:r>
          </a:p>
          <a:p>
            <a:r>
              <a:rPr lang="ru-RU" dirty="0"/>
              <a:t>Из фильтра аэратора воды вытекает в ванну. Сток воды из ванны и регулирование </a:t>
            </a:r>
            <a:r>
              <a:rPr lang="ru-RU" dirty="0" err="1"/>
              <a:t>еѐ</a:t>
            </a:r>
            <a:r>
              <a:rPr lang="ru-RU" dirty="0"/>
              <a:t> уровня производится с помощью </a:t>
            </a:r>
            <a:r>
              <a:rPr lang="ru-RU" dirty="0" err="1"/>
              <a:t>уровенной</a:t>
            </a:r>
            <a:r>
              <a:rPr lang="ru-RU" dirty="0"/>
              <a:t> трубки, откуда она подходит в верхний лоток, находящийся под крышкой стола. Из лотка вода поступает в ковшик, который </a:t>
            </a:r>
            <a:r>
              <a:rPr lang="ru-RU" dirty="0" err="1"/>
              <a:t>закреплѐн</a:t>
            </a:r>
            <a:r>
              <a:rPr lang="ru-RU" dirty="0"/>
              <a:t> неподвижно на конце коромысла. Коромысло имеет ось, концы которой помещены во втулки подшипника. Другой конец коромысла снабжен рычагом и противовесом, уравновешивающим ковшик. Ковшик после наполнения водой под действием силы тяжести опускается вниз преодолевая напряжение возвратной пружины и действие противовеса. </a:t>
            </a:r>
          </a:p>
          <a:p>
            <a:r>
              <a:rPr lang="ru-RU" dirty="0"/>
              <a:t>В нижнем положении ковшик </a:t>
            </a:r>
            <a:r>
              <a:rPr lang="ru-RU" dirty="0" err="1"/>
              <a:t>наклонѐн</a:t>
            </a:r>
            <a:r>
              <a:rPr lang="ru-RU" dirty="0"/>
              <a:t> в сторону сифона, который автоматически удаляет воду и сбрасывает </a:t>
            </a:r>
            <a:r>
              <a:rPr lang="ru-RU" dirty="0" err="1"/>
              <a:t>еѐ</a:t>
            </a:r>
            <a:r>
              <a:rPr lang="ru-RU" dirty="0"/>
              <a:t> в нижний лоток. Из нижнего лотка вода вытекает в канализационную сеть. </a:t>
            </a:r>
            <a:r>
              <a:rPr lang="ru-RU" dirty="0" err="1"/>
              <a:t>Освобождѐнный</a:t>
            </a:r>
            <a:r>
              <a:rPr lang="ru-RU" dirty="0"/>
              <a:t> от воды ковшик под действием возвратной пружины возвращается в верхнее положение к верхнему лотку, где он снова наполняется водой для очередного хода. </a:t>
            </a:r>
          </a:p>
        </p:txBody>
      </p:sp>
    </p:spTree>
    <p:extLst>
      <p:ext uri="{BB962C8B-B14F-4D97-AF65-F5344CB8AC3E}">
        <p14:creationId xmlns:p14="http://schemas.microsoft.com/office/powerpoint/2010/main" xmlns="" val="13645579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568952" cy="5909310"/>
          </a:xfrm>
          <a:prstGeom prst="rect">
            <a:avLst/>
          </a:prstGeom>
        </p:spPr>
        <p:txBody>
          <a:bodyPr wrap="square">
            <a:spAutoFit/>
          </a:bodyPr>
          <a:lstStyle/>
          <a:p>
            <a:r>
              <a:rPr lang="ru-RU" dirty="0"/>
              <a:t>Во время хода ковшика, автоматически при помощи шарнирных тяг приводится в движение подвижная лопасть под инкубатором. От движения лопасти возникают вихревые струи воды, которые проникают к икре снизу через сетку. Образование струй происходит равномерно по всему сетчатому дну. Это приводит к тому, что вся икра хорошо омывается водой и периодически поддерживается во взвешенном состоянии. В начале инкубации икры (в течение первых 5-6 часов) лопасть движется 1 раз в 5 минут. Затем скорость движения лопасти увеличивается до одного хода в минуту. </a:t>
            </a:r>
          </a:p>
          <a:p>
            <a:r>
              <a:rPr lang="ru-RU" dirty="0"/>
              <a:t>Перед началом выклева </a:t>
            </a:r>
            <a:r>
              <a:rPr lang="ru-RU" dirty="0" err="1"/>
              <a:t>предличинок</a:t>
            </a:r>
            <a:r>
              <a:rPr lang="ru-RU" dirty="0"/>
              <a:t> перегородку вкладыша удаляют и икра током воды, образующимся в результате движения лопасти, размещается равномерным слоем по всему сетчатому дну. </a:t>
            </a:r>
            <a:r>
              <a:rPr lang="ru-RU" dirty="0" err="1"/>
              <a:t>Выклюнувшиеся</a:t>
            </a:r>
            <a:r>
              <a:rPr lang="ru-RU" dirty="0"/>
              <a:t> </a:t>
            </a:r>
            <a:r>
              <a:rPr lang="ru-RU" dirty="0" err="1"/>
              <a:t>предличинки</a:t>
            </a:r>
            <a:r>
              <a:rPr lang="ru-RU" dirty="0"/>
              <a:t> проходят через сетку вкладыша и попадают на дно ванны, а оболочки икринок задерживаются на стенке вкладыша. </a:t>
            </a:r>
          </a:p>
          <a:p>
            <a:r>
              <a:rPr lang="ru-RU" dirty="0"/>
              <a:t>Движение сифонного ковшика и лопасти аппарата прекращают, когда из всей заложенной на инкубацию икры происходит </a:t>
            </a:r>
            <a:r>
              <a:rPr lang="ru-RU" dirty="0" err="1"/>
              <a:t>вылупление</a:t>
            </a:r>
            <a:r>
              <a:rPr lang="ru-RU" dirty="0"/>
              <a:t> около 2/3 </a:t>
            </a:r>
            <a:r>
              <a:rPr lang="ru-RU" dirty="0" err="1"/>
              <a:t>предличинок</a:t>
            </a:r>
            <a:r>
              <a:rPr lang="ru-RU" dirty="0"/>
              <a:t>. </a:t>
            </a:r>
          </a:p>
          <a:p>
            <a:r>
              <a:rPr lang="ru-RU" dirty="0"/>
              <a:t>После окончания </a:t>
            </a:r>
            <a:r>
              <a:rPr lang="ru-RU" dirty="0" err="1"/>
              <a:t>вылупления</a:t>
            </a:r>
            <a:r>
              <a:rPr lang="ru-RU" dirty="0"/>
              <a:t> </a:t>
            </a:r>
            <a:r>
              <a:rPr lang="ru-RU" dirty="0" err="1"/>
              <a:t>предличинок</a:t>
            </a:r>
            <a:r>
              <a:rPr lang="ru-RU" dirty="0"/>
              <a:t> вкладыши и лопасть из аппарата вынимают, а оставшихся в ванне </a:t>
            </a:r>
            <a:r>
              <a:rPr lang="ru-RU" dirty="0" err="1"/>
              <a:t>предличинок</a:t>
            </a:r>
            <a:r>
              <a:rPr lang="ru-RU" dirty="0"/>
              <a:t> выдерживают до их перехода от придонного образа жизни, к жизни в толще воды. В это время они переходят на внешнее питание и становятся личинками. Их выпускают из ванны через лоток вместе с водой в тару для просчета и транспортировки к прудам, где и выращивают молодь. </a:t>
            </a:r>
          </a:p>
        </p:txBody>
      </p:sp>
    </p:spTree>
    <p:extLst>
      <p:ext uri="{BB962C8B-B14F-4D97-AF65-F5344CB8AC3E}">
        <p14:creationId xmlns:p14="http://schemas.microsoft.com/office/powerpoint/2010/main" xmlns="" val="329051865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20361"/>
            <a:ext cx="8640960" cy="6740307"/>
          </a:xfrm>
          <a:prstGeom prst="rect">
            <a:avLst/>
          </a:prstGeom>
        </p:spPr>
        <p:txBody>
          <a:bodyPr wrap="square">
            <a:spAutoFit/>
          </a:bodyPr>
          <a:lstStyle/>
          <a:p>
            <a:r>
              <a:rPr lang="ru-RU" dirty="0"/>
              <a:t>Аппарат Ющенко можно использовать для инкубации икры и выдерживания </a:t>
            </a:r>
            <a:r>
              <a:rPr lang="ru-RU" dirty="0" err="1"/>
              <a:t>предличинок</a:t>
            </a:r>
            <a:r>
              <a:rPr lang="ru-RU" dirty="0"/>
              <a:t> шемаи и кутума для чего нужно заменить размер сетки вкладыша в инкубаторе. Для кутума используют сетку с размером ячеи 1,25х1,25 мм. Норма загрузки икры кутума в аппарат – 150 – 200 тыс. штук. </a:t>
            </a:r>
          </a:p>
          <a:p>
            <a:r>
              <a:rPr lang="ru-RU" dirty="0"/>
              <a:t>Аппарат Ющенко образца 1961 года (Ю-IV) применяется для </a:t>
            </a:r>
            <a:r>
              <a:rPr lang="ru-RU" dirty="0" err="1"/>
              <a:t>обесклеенной</a:t>
            </a:r>
            <a:r>
              <a:rPr lang="ru-RU" dirty="0"/>
              <a:t> икры осетровых. Аппарат металлический; сложный по устройству, но простой в эксплуатации. Основная часть аппарата – ванна, размером 70х62х21 см, которая установлена на раме, сделанная из металлических труб. Рама снабжена парными стойками в виде ножек с небольшими колесами. Внутри ванны помещен блок четырех лопастей. Сверху лопастей на кронштейнах уложена сетчатая рама, размер ячеи которой меньше диаметра инкубируемых икринок. В ванну подают воду, а на сетчатую раму загружают до 2,5-3 кг икры. </a:t>
            </a:r>
          </a:p>
          <a:p>
            <a:r>
              <a:rPr lang="ru-RU" dirty="0"/>
              <a:t>Работа </a:t>
            </a:r>
            <a:r>
              <a:rPr lang="ru-RU" dirty="0" err="1"/>
              <a:t>четырѐх</a:t>
            </a:r>
            <a:r>
              <a:rPr lang="ru-RU" dirty="0"/>
              <a:t> лопастей основана на таком же принципе, как и предшествующего аппарата. То есть на одном конце коромысла укреплен ковш, другой его конец снабжен противовесом и соединен с тягой. При работе аппарата вода вытекает из ванны через </a:t>
            </a:r>
            <a:r>
              <a:rPr lang="ru-RU" dirty="0" err="1"/>
              <a:t>уровенную</a:t>
            </a:r>
            <a:r>
              <a:rPr lang="ru-RU" dirty="0"/>
              <a:t> трубу в лоток, а из него в ковш. Как только в ковш поступает 1,8 л воды, он под действием силы тяжести </a:t>
            </a:r>
            <a:r>
              <a:rPr lang="ru-RU" dirty="0" err="1"/>
              <a:t>начнѐт</a:t>
            </a:r>
            <a:r>
              <a:rPr lang="ru-RU" dirty="0"/>
              <a:t> опускаться вниз, преодолевая тяжесть противовеса. </a:t>
            </a:r>
          </a:p>
          <a:p>
            <a:r>
              <a:rPr lang="ru-RU" dirty="0"/>
              <a:t>В нижнем положении ковш сбрасывает воду через сифон. </a:t>
            </a:r>
            <a:r>
              <a:rPr lang="ru-RU" dirty="0" err="1"/>
              <a:t>Освобождѐнный</a:t>
            </a:r>
            <a:r>
              <a:rPr lang="ru-RU" dirty="0"/>
              <a:t> от воды ковш под действием противовеса возвращается в верхнее положение, где он снова заполняется водой. При каждом ходе ковша тяга воздействует на центральный рычаг, который вращает вал. Вал в свою очередь, при помощи крайних рычагов и шатунов приводит в движение блок </a:t>
            </a:r>
            <a:r>
              <a:rPr lang="ru-RU" dirty="0" err="1"/>
              <a:t>четырѐх</a:t>
            </a:r>
            <a:r>
              <a:rPr lang="ru-RU" dirty="0"/>
              <a:t> лопастей, благодаря чему икра периодически перемешивается. </a:t>
            </a:r>
          </a:p>
        </p:txBody>
      </p:sp>
    </p:spTree>
    <p:extLst>
      <p:ext uri="{BB962C8B-B14F-4D97-AF65-F5344CB8AC3E}">
        <p14:creationId xmlns:p14="http://schemas.microsoft.com/office/powerpoint/2010/main" xmlns="" val="30840599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95019"/>
            <a:ext cx="8640960" cy="6186309"/>
          </a:xfrm>
          <a:prstGeom prst="rect">
            <a:avLst/>
          </a:prstGeom>
        </p:spPr>
        <p:txBody>
          <a:bodyPr wrap="square">
            <a:spAutoFit/>
          </a:bodyPr>
          <a:lstStyle/>
          <a:p>
            <a:r>
              <a:rPr lang="ru-RU" dirty="0"/>
              <a:t>Период времени между двумя последующими движениями лопастей зависит от скорости заполнения ковша водой. При расходе воды в аппарате 4 л/мин. лопасти начинают работать через каждые 40 сек. При увеличении подачи воды в аппарат значительно сокращается период времени между двумя последующими движениями и тем самым увеличивается время пребывания икры во взвешенном состоянии в толще воды. Максимально возможный расход воды в аппарате 27 л/мин. </a:t>
            </a:r>
          </a:p>
          <a:p>
            <a:r>
              <a:rPr lang="ru-RU" dirty="0"/>
              <a:t>Аппарат Ющенко (Ю – II) образца 1954 года. Он не уступает по надежности </a:t>
            </a:r>
            <a:r>
              <a:rPr lang="ru-RU" dirty="0" err="1"/>
              <a:t>эксаплуатации</a:t>
            </a:r>
            <a:r>
              <a:rPr lang="ru-RU" dirty="0"/>
              <a:t> аппарату Ю – IV, а по количеству инкубируемой икры превосходит его. Этот аппарат отличается от описанного выше тем, что имеет не одну, а 4-5 инкубационных секций (рис. ). Кроме того, он монтируется на столе. Каждая инкубационная секция аппарата состоит из 2-х металлических ящиков: наружного – прямоугольной формы (размером 73х65х27 см) и внутреннего – полуовальной с сетчатым дном (65х56х20 см). Между дном наружного ящика и сетчатым дном внутреннего ящика (размер ячеи сетки – 0,8-1 мм) имеется свободное пространство. </a:t>
            </a:r>
          </a:p>
          <a:p>
            <a:r>
              <a:rPr lang="ru-RU" dirty="0"/>
              <a:t>На столе установлена на рамках подвижная рама с пятью лопастями, вложенными по одной в каждый наружный ящик всех пяти инкубационных секций. Зазор между лопастями и сетчатым дном внутреннего ящика – не более 6-7 мм. </a:t>
            </a:r>
            <a:endParaRPr lang="ru-RU" dirty="0" smtClean="0"/>
          </a:p>
          <a:p>
            <a:r>
              <a:rPr lang="ru-RU" dirty="0"/>
              <a:t>Водоснабжение инкубационных секций независимое. Вода </a:t>
            </a:r>
            <a:r>
              <a:rPr lang="ru-RU" dirty="0" err="1"/>
              <a:t>подаѐтся</a:t>
            </a:r>
            <a:r>
              <a:rPr lang="ru-RU" dirty="0"/>
              <a:t> в каждый наружный ящик и проходит через сетчатое дно во внутренний ящик, где инкубируется икра. Вода вытекает из верхнего сливного лотка наружного ящика в общий сбросной лоток, расположенный вдоль стола, а из него попадает в откидной ковш, </a:t>
            </a:r>
            <a:r>
              <a:rPr lang="ru-RU" dirty="0" err="1"/>
              <a:t>ѐмкость</a:t>
            </a:r>
            <a:r>
              <a:rPr lang="ru-RU" dirty="0"/>
              <a:t> которого около 13 л. </a:t>
            </a:r>
          </a:p>
        </p:txBody>
      </p:sp>
    </p:spTree>
    <p:extLst>
      <p:ext uri="{BB962C8B-B14F-4D97-AF65-F5344CB8AC3E}">
        <p14:creationId xmlns:p14="http://schemas.microsoft.com/office/powerpoint/2010/main" xmlns="" val="12085792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6504"/>
            <a:ext cx="8712968" cy="7294305"/>
          </a:xfrm>
          <a:prstGeom prst="rect">
            <a:avLst/>
          </a:prstGeom>
        </p:spPr>
        <p:txBody>
          <a:bodyPr wrap="square">
            <a:spAutoFit/>
          </a:bodyPr>
          <a:lstStyle/>
          <a:p>
            <a:r>
              <a:rPr lang="ru-RU" dirty="0"/>
              <a:t>Наполненный водой на ¾ </a:t>
            </a:r>
            <a:r>
              <a:rPr lang="ru-RU" dirty="0" err="1"/>
              <a:t>объѐма</a:t>
            </a:r>
            <a:r>
              <a:rPr lang="ru-RU" dirty="0"/>
              <a:t> ковш, расположенный на конце коромысла перетягивает большой противовес, </a:t>
            </a:r>
            <a:r>
              <a:rPr lang="ru-RU" dirty="0" err="1"/>
              <a:t>закреплѐнный</a:t>
            </a:r>
            <a:r>
              <a:rPr lang="ru-RU" dirty="0"/>
              <a:t> также на коромысле опускается вниз, </a:t>
            </a:r>
            <a:r>
              <a:rPr lang="ru-RU" dirty="0" err="1"/>
              <a:t>перевѐртывается</a:t>
            </a:r>
            <a:r>
              <a:rPr lang="ru-RU" dirty="0"/>
              <a:t> и освобождается от воды. Затем большой противовес опускается вниз, ковш поднимается вверх к водосбросному лотку и находится там до следующего наполнения его водой. При этом при опускании и поднятии ковша подвижная рама с лопастями перемещается. За один ход ковша каждая лопасть проходит два раза над сетчатым дном внутреннего ящика. Вращающиеся лопасти создают токи воды, которые проникают через сетчатое дно внутреннего ящика и приподнимают икру. </a:t>
            </a:r>
          </a:p>
          <a:p>
            <a:r>
              <a:rPr lang="ru-RU" dirty="0"/>
              <a:t>Нормы загрузки всех пяти инкубационных секций аппарата икрой того или иного вида рыбы следующие: </a:t>
            </a:r>
          </a:p>
          <a:p>
            <a:r>
              <a:rPr lang="ru-RU" dirty="0"/>
              <a:t>Белуги – 10-15 кг (300-450 тыс. икринок), </a:t>
            </a:r>
            <a:r>
              <a:rPr lang="ru-RU" dirty="0" smtClean="0"/>
              <a:t> Осетра </a:t>
            </a:r>
            <a:r>
              <a:rPr lang="ru-RU" dirty="0"/>
              <a:t>– 10-12 кг (500-600 тыс.), </a:t>
            </a:r>
          </a:p>
          <a:p>
            <a:r>
              <a:rPr lang="ru-RU" dirty="0"/>
              <a:t>Севрюги – 8-10 (600-750 тыс.) и шипа – 10-12 (600-720 тыс. икринок). При таких нормах загрузки аппарата икрой лопасти должны двигаться со скоростью 3-4 раза в минуту. </a:t>
            </a:r>
          </a:p>
          <a:p>
            <a:r>
              <a:rPr lang="ru-RU" dirty="0"/>
              <a:t>По окончании инкубации икры открывают задвижку конусного лотка и спускают </a:t>
            </a:r>
            <a:r>
              <a:rPr lang="ru-RU" dirty="0" err="1"/>
              <a:t>выклюнувшихся</a:t>
            </a:r>
            <a:r>
              <a:rPr lang="ru-RU" dirty="0"/>
              <a:t> </a:t>
            </a:r>
            <a:r>
              <a:rPr lang="ru-RU" dirty="0" err="1"/>
              <a:t>предличинок</a:t>
            </a:r>
            <a:r>
              <a:rPr lang="ru-RU" dirty="0"/>
              <a:t> вместе с вытекающей водой в сборный лоток, из которого они поступают в подставленный эмалированный таз, или рыбоводное ведро, или какую-либо другую тару. Полный сброс воды из каждой инкубационной секции в сборный лоток осуществляют через клапанный кран наружного ящика. </a:t>
            </a:r>
          </a:p>
          <a:p>
            <a:r>
              <a:rPr lang="ru-RU" dirty="0"/>
              <a:t>Сотрудники Астраханского отделения института «</a:t>
            </a:r>
            <a:r>
              <a:rPr lang="ru-RU" dirty="0" err="1"/>
              <a:t>Гипрорыбпроект</a:t>
            </a:r>
            <a:r>
              <a:rPr lang="ru-RU" dirty="0"/>
              <a:t>» модернизировали аппарат Ющенко – II. Этот аппарат работает без откидного ковша, который заменен барабанным колесом. Он отличается большей мощностью, работает с </a:t>
            </a:r>
            <a:r>
              <a:rPr lang="ru-RU" dirty="0" err="1"/>
              <a:t>самоотбором</a:t>
            </a:r>
            <a:r>
              <a:rPr lang="ru-RU" dirty="0"/>
              <a:t> </a:t>
            </a:r>
            <a:r>
              <a:rPr lang="ru-RU" dirty="0" err="1"/>
              <a:t>предличинок</a:t>
            </a:r>
            <a:r>
              <a:rPr lang="ru-RU" dirty="0"/>
              <a:t> и гидравлическим бесконтактным </a:t>
            </a:r>
            <a:r>
              <a:rPr lang="ru-RU" dirty="0" err="1"/>
              <a:t>сопособом</a:t>
            </a:r>
            <a:r>
              <a:rPr lang="ru-RU" dirty="0"/>
              <a:t> их транспортировки к накопителям. </a:t>
            </a:r>
          </a:p>
          <a:p>
            <a:endParaRPr lang="ru-RU" dirty="0"/>
          </a:p>
        </p:txBody>
      </p:sp>
    </p:spTree>
    <p:extLst>
      <p:ext uri="{BB962C8B-B14F-4D97-AF65-F5344CB8AC3E}">
        <p14:creationId xmlns:p14="http://schemas.microsoft.com/office/powerpoint/2010/main" xmlns="" val="19896606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1216" y="117693"/>
            <a:ext cx="8712968" cy="6740307"/>
          </a:xfrm>
          <a:prstGeom prst="rect">
            <a:avLst/>
          </a:prstGeom>
        </p:spPr>
        <p:txBody>
          <a:bodyPr wrap="square">
            <a:spAutoFit/>
          </a:bodyPr>
          <a:lstStyle/>
          <a:p>
            <a:r>
              <a:rPr lang="ru-RU" dirty="0"/>
              <a:t>Инкубационная установка «Осетр» - создана специалистами АЗНИИРХ и применятся для инкубации </a:t>
            </a:r>
            <a:r>
              <a:rPr lang="ru-RU" dirty="0" err="1"/>
              <a:t>обесклеенной</a:t>
            </a:r>
            <a:r>
              <a:rPr lang="ru-RU" dirty="0"/>
              <a:t> икры осетровых. Ёмкость этой установки по загруженной икре белуги 12—тыс. шт., осетра 1449 тыс., севрюги – 176 тыс. Расход воды на 1 инкубационный ящик, которых всего 8 в установке, -2-6 л/мин. </a:t>
            </a:r>
          </a:p>
          <a:p>
            <a:r>
              <a:rPr lang="ru-RU" dirty="0"/>
              <a:t>Лоточный аппарат </a:t>
            </a:r>
            <a:r>
              <a:rPr lang="ru-RU" dirty="0" err="1"/>
              <a:t>Садова-Коханской</a:t>
            </a:r>
            <a:r>
              <a:rPr lang="ru-RU" dirty="0"/>
              <a:t> – применяется для инкубации </a:t>
            </a:r>
            <a:r>
              <a:rPr lang="ru-RU" dirty="0" err="1"/>
              <a:t>необесклеенной</a:t>
            </a:r>
            <a:r>
              <a:rPr lang="ru-RU" dirty="0"/>
              <a:t> икры осетровых. Этот аппарат состоит из металлической рамы размером 150х38х180 см, внутри которой закреплены дюралюминиевые уголки. На уголки устанавливаются лотки, изготовленные из пластмассы. Длина лотка 140 см, ширина – 36 см, высота бортиков – 2 см. В одном аппарате размещается 21 лоток. Эти лотки загружают икрой. Загружают лотки икрой специальной сеялкой. </a:t>
            </a:r>
            <a:r>
              <a:rPr lang="ru-RU" dirty="0" err="1"/>
              <a:t>Оплодотворѐнную</a:t>
            </a:r>
            <a:r>
              <a:rPr lang="ru-RU" dirty="0"/>
              <a:t> икру помещают в сеялку и распределяют по дну лотков. На один лоток рассеивают 1 кг икры белуги, или 800 г икры осетра, или 500 г севрюги, или 800 г икры шипа. После приклеивания икринок лотки устанавливают наклонно в раму аппарата. При этом в каждых двух последовательно устанавливаемых один за другим лотках уклон направлен в противоположные стороны. Так, например, если верхний лоток имеет уклон в левую сторону, то лежащий под ним следующий лоток наклонен в правую сторону, и наоборот. Благодаря такой установке лотков вода, поступающая из крана в самый верхний лоток, самотеком проходит по всем лоткам, омывает на </a:t>
            </a:r>
            <a:r>
              <a:rPr lang="ru-RU" dirty="0" err="1"/>
              <a:t>своѐм</a:t>
            </a:r>
            <a:r>
              <a:rPr lang="ru-RU" dirty="0"/>
              <a:t> пути икринки и затем сбрасывается из нижнего лотка в канализационную систему. Инкубация икры в этом аппарате происходит в чистой, стерильной воде. Если на завод поступает мутная вода, то лоточный аппарат должен снабжаться водой из отстойника. В случае обилия планктона в воде, отстойник необходимо снабдить фильтром из </a:t>
            </a:r>
            <a:r>
              <a:rPr lang="ru-RU" dirty="0" err="1"/>
              <a:t>мелкоячейного</a:t>
            </a:r>
            <a:r>
              <a:rPr lang="ru-RU" dirty="0"/>
              <a:t> газа во избежание проникновения планктона в бактерицидную установку и уменьшения эффекта стерилизации воды. Расход воды на 1 лоточный аппарат – 18 л/мин. </a:t>
            </a:r>
          </a:p>
        </p:txBody>
      </p:sp>
    </p:spTree>
    <p:extLst>
      <p:ext uri="{BB962C8B-B14F-4D97-AF65-F5344CB8AC3E}">
        <p14:creationId xmlns:p14="http://schemas.microsoft.com/office/powerpoint/2010/main" xmlns="" val="740752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340768"/>
            <a:ext cx="8496944" cy="3416320"/>
          </a:xfrm>
          <a:prstGeom prst="rect">
            <a:avLst/>
          </a:prstGeom>
        </p:spPr>
        <p:txBody>
          <a:bodyPr wrap="square">
            <a:spAutoFit/>
          </a:bodyPr>
          <a:lstStyle/>
          <a:p>
            <a:r>
              <a:rPr lang="ru-RU" b="1" i="1" u="sng" dirty="0"/>
              <a:t>6 – й этап - Выклев и выдерживание личинки</a:t>
            </a:r>
            <a:endParaRPr lang="ru-RU" dirty="0"/>
          </a:p>
          <a:p>
            <a:r>
              <a:rPr lang="ru-RU" dirty="0"/>
              <a:t>С начала выклева личинку необходимо освободить от ершей. Для этого нужно дождаться момента, когда личинки не сидит на ершах, а свободно плавает. Если поторопиться и снять раньше времени ерши можно выбросить много живой икры. На вторые сутки выклева личинки необходимо чисть лотки 2 раза в день. Эта мера помогает избежать органического загрязнения и позволяет поддерживать оптимальные кислородный режим. Проточность воды должна быть не менее 15 литров в минуту.  Тревожный сигнал если личинки скапливается возле подачи воды. Это говорит о том, что ей не хватает кислорода, либо она страдает от паразитов. На третьи сутки личинкой можно зарыблять выростные пруды. </a:t>
            </a:r>
          </a:p>
          <a:p>
            <a:r>
              <a:rPr lang="ru-RU" i="1" u="sng" dirty="0"/>
              <a:t>Ошибки:</a:t>
            </a:r>
            <a:endParaRPr lang="ru-RU" dirty="0"/>
          </a:p>
          <a:p>
            <a:pPr lvl="0"/>
            <a:r>
              <a:rPr lang="ru-RU" dirty="0"/>
              <a:t>Рыбоводы рано вынимают ерши – погибает много живой икры. </a:t>
            </a:r>
          </a:p>
        </p:txBody>
      </p:sp>
    </p:spTree>
    <p:extLst>
      <p:ext uri="{BB962C8B-B14F-4D97-AF65-F5344CB8AC3E}">
        <p14:creationId xmlns:p14="http://schemas.microsoft.com/office/powerpoint/2010/main" xmlns="" val="3930278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0522" y="73069"/>
            <a:ext cx="8712968" cy="6740307"/>
          </a:xfrm>
          <a:prstGeom prst="rect">
            <a:avLst/>
          </a:prstGeom>
        </p:spPr>
        <p:txBody>
          <a:bodyPr wrap="square">
            <a:spAutoFit/>
          </a:bodyPr>
          <a:lstStyle/>
          <a:p>
            <a:r>
              <a:rPr lang="ru-RU" dirty="0"/>
              <a:t>За несколько часов до </a:t>
            </a:r>
            <a:r>
              <a:rPr lang="ru-RU" dirty="0" err="1"/>
              <a:t>вылупления</a:t>
            </a:r>
            <a:r>
              <a:rPr lang="ru-RU" dirty="0"/>
              <a:t> </a:t>
            </a:r>
            <a:r>
              <a:rPr lang="ru-RU" dirty="0" err="1"/>
              <a:t>предличинок</a:t>
            </a:r>
            <a:r>
              <a:rPr lang="ru-RU" dirty="0"/>
              <a:t> лотки поочередно вынимают из аппарата и переносят в бассейны, где их кладут на подставки, смонтированные из дюралюминиевых уголков. Подставку с лежащим на ней лотком устанавливают так, чтобы поступающая в бассейн вода падала на один конец лотка, а выходила с другого конца в специальную ловушку, сделанную из оцинкованного железа. Вылупившиеся </a:t>
            </a:r>
            <a:r>
              <a:rPr lang="ru-RU" dirty="0" err="1"/>
              <a:t>предличинки</a:t>
            </a:r>
            <a:r>
              <a:rPr lang="ru-RU" dirty="0"/>
              <a:t> смываются водой из лотка в ловушку, из которой они выносятся в бассейн. Погибшие икринки и оболочки, оставшиеся после </a:t>
            </a:r>
            <a:r>
              <a:rPr lang="ru-RU" dirty="0" err="1"/>
              <a:t>вылупления</a:t>
            </a:r>
            <a:r>
              <a:rPr lang="ru-RU" dirty="0"/>
              <a:t> </a:t>
            </a:r>
            <a:r>
              <a:rPr lang="ru-RU" dirty="0" err="1"/>
              <a:t>предличинок</a:t>
            </a:r>
            <a:r>
              <a:rPr lang="ru-RU" dirty="0"/>
              <a:t> также смываются в ловушку, но из </a:t>
            </a:r>
            <a:r>
              <a:rPr lang="ru-RU" dirty="0" err="1"/>
              <a:t>неѐ</a:t>
            </a:r>
            <a:r>
              <a:rPr lang="ru-RU" dirty="0"/>
              <a:t> в бассейн не попадают. Когда инкубация икры полностью закончится, из бассейна вынимают лотки, подставки и ловушки, создавая условия для содержания в бассейнах </a:t>
            </a:r>
            <a:r>
              <a:rPr lang="ru-RU" dirty="0" err="1"/>
              <a:t>предличинок</a:t>
            </a:r>
            <a:r>
              <a:rPr lang="ru-RU" dirty="0"/>
              <a:t>. </a:t>
            </a:r>
          </a:p>
          <a:p>
            <a:r>
              <a:rPr lang="ru-RU" dirty="0"/>
              <a:t>Аппарат ИВЛ-2 (авторы Г.И. Савин, Н.Э. Архипов), 1974). Предназначен для инкубации икры растительноядных рыб и выдерживания </a:t>
            </a:r>
            <a:r>
              <a:rPr lang="ru-RU" dirty="0" err="1"/>
              <a:t>предличинок</a:t>
            </a:r>
            <a:r>
              <a:rPr lang="ru-RU" dirty="0"/>
              <a:t> растительноядных рыб, карпа, </a:t>
            </a:r>
            <a:r>
              <a:rPr lang="ru-RU" dirty="0" err="1"/>
              <a:t>буфало</a:t>
            </a:r>
            <a:r>
              <a:rPr lang="ru-RU" dirty="0"/>
              <a:t> и других до перехода на внешнее питание. Они представляют цилиндрическую </a:t>
            </a:r>
            <a:r>
              <a:rPr lang="ru-RU" dirty="0" err="1"/>
              <a:t>ѐмкость</a:t>
            </a:r>
            <a:r>
              <a:rPr lang="ru-RU" dirty="0"/>
              <a:t> из оргстекла с </a:t>
            </a:r>
            <a:r>
              <a:rPr lang="ru-RU" dirty="0" err="1"/>
              <a:t>водоподающим</a:t>
            </a:r>
            <a:r>
              <a:rPr lang="ru-RU" dirty="0"/>
              <a:t> и водоспускным патрубками (рис. ). В нижней части (около 50 мм от дна жестко закреплен рассекатель, а в верхний вставляется защитная сетка. Рассекатель воды (основная функциональная деталь) представляет собой диск, который состоит из секторов и направляющих планок. Между которыми созданы щели. В центре диска закреплена полусфера. Вода, которая подается в аппарат проходит через щели и </a:t>
            </a:r>
            <a:r>
              <a:rPr lang="ru-RU" dirty="0" err="1"/>
              <a:t>создаѐт</a:t>
            </a:r>
            <a:r>
              <a:rPr lang="ru-RU" dirty="0"/>
              <a:t> равномерный спиралеобразный восходящий поток. Защитная сетка из капронового сита №18-20 натягивается на металлический каркас и плотно (с </a:t>
            </a:r>
            <a:r>
              <a:rPr lang="ru-RU" dirty="0" err="1"/>
              <a:t>паралоновой</a:t>
            </a:r>
            <a:r>
              <a:rPr lang="ru-RU" dirty="0"/>
              <a:t> прокладкой) вставляется в аппарат на период выдерживания эмбрионов. Под рассекателем воды в корпусе аппарата сделано «окно», которое закрывается крышкой и служит для промывания нижней части аппарата. </a:t>
            </a:r>
          </a:p>
        </p:txBody>
      </p:sp>
    </p:spTree>
    <p:extLst>
      <p:ext uri="{BB962C8B-B14F-4D97-AF65-F5344CB8AC3E}">
        <p14:creationId xmlns:p14="http://schemas.microsoft.com/office/powerpoint/2010/main" xmlns="" val="40255875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836712"/>
            <a:ext cx="8928992" cy="4247317"/>
          </a:xfrm>
          <a:prstGeom prst="rect">
            <a:avLst/>
          </a:prstGeom>
        </p:spPr>
        <p:txBody>
          <a:bodyPr wrap="square">
            <a:spAutoFit/>
          </a:bodyPr>
          <a:lstStyle/>
          <a:p>
            <a:r>
              <a:rPr lang="ru-RU" dirty="0"/>
              <a:t>Аппарат Днепр – 1. Это усовершенствованный аппарат ИВЛ-2. Он состоит из цилиндрического корпуса из оргстекла толщиной 8 мм, донной части, диска-вентилятора (</a:t>
            </a:r>
            <a:r>
              <a:rPr lang="ru-RU" dirty="0" err="1"/>
              <a:t>создаѐт</a:t>
            </a:r>
            <a:r>
              <a:rPr lang="ru-RU" dirty="0"/>
              <a:t> завихрение), </a:t>
            </a:r>
            <a:r>
              <a:rPr lang="ru-RU" dirty="0" err="1"/>
              <a:t>надстойки</a:t>
            </a:r>
            <a:r>
              <a:rPr lang="ru-RU" dirty="0"/>
              <a:t>, фильтра и каркаса (рис. ) Диск – вентилятор сделан из </a:t>
            </a:r>
            <a:r>
              <a:rPr lang="ru-RU" dirty="0" err="1"/>
              <a:t>оргсетка</a:t>
            </a:r>
            <a:r>
              <a:rPr lang="ru-RU" dirty="0"/>
              <a:t>, в котором радиально прорезаны четыре щели под углом 33°. Фильтровальные сетки надежно закрепляются. Аппарат можно использовать для инкубации икры карпа и загружать в него 2,5-3 кг икры. </a:t>
            </a:r>
          </a:p>
          <a:p>
            <a:r>
              <a:rPr lang="ru-RU" dirty="0"/>
              <a:t>Универсальный аппарат Амур – предназначен для инкубации икры и </a:t>
            </a:r>
            <a:r>
              <a:rPr lang="ru-RU" dirty="0" err="1"/>
              <a:t>подращивания</a:t>
            </a:r>
            <a:r>
              <a:rPr lang="ru-RU" dirty="0"/>
              <a:t> личинок рыб. Аппарат сконструирован на базе аппаратов ИВЛ-2 и Днепр – 1 (рис. ). По сравнению с предшествующими аппаратами он более прост в обслуживании. В нем меньше затраты воды и больший выход личинок. </a:t>
            </a:r>
          </a:p>
          <a:p>
            <a:r>
              <a:rPr lang="ru-RU" dirty="0"/>
              <a:t>Рассмотренные инкубационные аппараты не исчерпывают все существующие разных модификаций, которые используются на рыбоводных предприятиях, которые специализируются на заводском разведении рыб. Дан только принцип их функционирования, особенности конструкций, режим работы и технические характеристик основных существующих аппаратов.</a:t>
            </a:r>
          </a:p>
        </p:txBody>
      </p:sp>
    </p:spTree>
    <p:extLst>
      <p:ext uri="{BB962C8B-B14F-4D97-AF65-F5344CB8AC3E}">
        <p14:creationId xmlns:p14="http://schemas.microsoft.com/office/powerpoint/2010/main" xmlns="" val="25697336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187171"/>
            <a:ext cx="8856984" cy="2554545"/>
          </a:xfrm>
          <a:prstGeom prst="rect">
            <a:avLst/>
          </a:prstGeom>
          <a:solidFill>
            <a:schemeClr val="bg1"/>
          </a:solidFill>
        </p:spPr>
        <p:txBody>
          <a:bodyPr wrap="square" rtlCol="0">
            <a:spAutoFit/>
          </a:bodyPr>
          <a:lstStyle/>
          <a:p>
            <a:r>
              <a:rPr lang="ru-RU" sz="3200" b="1" u="sng" dirty="0" smtClean="0">
                <a:solidFill>
                  <a:srgbClr val="FF0000"/>
                </a:solidFill>
                <a:latin typeface="Times New Roman" panose="02020603050405020304" pitchFamily="18" charset="0"/>
                <a:cs typeface="Times New Roman" panose="02020603050405020304" pitchFamily="18" charset="0"/>
              </a:rPr>
              <a:t>Лекция №6. </a:t>
            </a:r>
          </a:p>
          <a:p>
            <a:endParaRPr lang="ru-RU" sz="2000" b="1" u="sng" dirty="0">
              <a:latin typeface="Times New Roman" panose="02020603050405020304" pitchFamily="18" charset="0"/>
              <a:cs typeface="Times New Roman" panose="02020603050405020304" pitchFamily="18" charset="0"/>
            </a:endParaRPr>
          </a:p>
          <a:p>
            <a:pPr algn="ctr"/>
            <a:r>
              <a:rPr lang="ru-RU" sz="5400" b="1" dirty="0" smtClean="0">
                <a:latin typeface="Times New Roman" panose="02020603050405020304" pitchFamily="18" charset="0"/>
                <a:cs typeface="Times New Roman" panose="02020603050405020304" pitchFamily="18" charset="0"/>
              </a:rPr>
              <a:t>Искусственное воспроизводство осетровых</a:t>
            </a:r>
            <a:endParaRPr lang="ru-RU" sz="5400" b="1" dirty="0">
              <a:latin typeface="Times New Roman" panose="02020603050405020304" pitchFamily="18" charset="0"/>
              <a:cs typeface="Times New Roman" panose="02020603050405020304" pitchFamily="18" charset="0"/>
            </a:endParaRPr>
          </a:p>
        </p:txBody>
      </p:sp>
      <p:pic>
        <p:nvPicPr>
          <p:cNvPr id="1026" name="Picture 2" descr="https://marulya.ru/images/0012716c3d9196ca4263ed66c3240631_269756_165766802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8453" b="8514"/>
          <a:stretch/>
        </p:blipFill>
        <p:spPr bwMode="auto">
          <a:xfrm>
            <a:off x="0" y="3016947"/>
            <a:ext cx="9143999" cy="38410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490785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93204" y="1628800"/>
            <a:ext cx="8229600" cy="3312368"/>
          </a:xfrm>
          <a:solidFill>
            <a:schemeClr val="bg1"/>
          </a:solidFill>
        </p:spPr>
        <p:txBody>
          <a:bodyPr>
            <a:normAutofit lnSpcReduction="10000"/>
          </a:bodyPr>
          <a:lstStyle/>
          <a:p>
            <a:r>
              <a:rPr lang="ru-RU" b="1" dirty="0" smtClean="0">
                <a:latin typeface="Times New Roman" panose="02020603050405020304" pitchFamily="18" charset="0"/>
                <a:cs typeface="Times New Roman" panose="02020603050405020304" pitchFamily="18" charset="0"/>
              </a:rPr>
              <a:t>1. Работа с производителями</a:t>
            </a:r>
          </a:p>
          <a:p>
            <a:r>
              <a:rPr lang="ru-RU" b="1" dirty="0" smtClean="0">
                <a:latin typeface="Times New Roman" panose="02020603050405020304" pitchFamily="18" charset="0"/>
                <a:cs typeface="Times New Roman" panose="02020603050405020304" pitchFamily="18" charset="0"/>
              </a:rPr>
              <a:t>2. Получение зрелых половых продуктов</a:t>
            </a:r>
          </a:p>
          <a:p>
            <a:r>
              <a:rPr lang="ru-RU" b="1" dirty="0">
                <a:latin typeface="Times New Roman" panose="02020603050405020304" pitchFamily="18" charset="0"/>
                <a:cs typeface="Times New Roman" panose="02020603050405020304" pitchFamily="18" charset="0"/>
              </a:rPr>
              <a:t>3</a:t>
            </a:r>
            <a:r>
              <a:rPr lang="ru-RU" b="1" dirty="0" smtClean="0">
                <a:latin typeface="Times New Roman" panose="02020603050405020304" pitchFamily="18" charset="0"/>
                <a:cs typeface="Times New Roman" panose="02020603050405020304" pitchFamily="18" charset="0"/>
              </a:rPr>
              <a:t>. Оценка качества половых продуктов</a:t>
            </a:r>
          </a:p>
          <a:p>
            <a:r>
              <a:rPr lang="ru-RU" b="1" dirty="0" smtClean="0">
                <a:latin typeface="Times New Roman" panose="02020603050405020304" pitchFamily="18" charset="0"/>
                <a:cs typeface="Times New Roman" panose="02020603050405020304" pitchFamily="18" charset="0"/>
              </a:rPr>
              <a:t>4. Осеменение и инкубация икры</a:t>
            </a:r>
          </a:p>
          <a:p>
            <a:r>
              <a:rPr lang="ru-RU" b="1" dirty="0" smtClean="0">
                <a:latin typeface="Times New Roman" panose="02020603050405020304" pitchFamily="18" charset="0"/>
                <a:cs typeface="Times New Roman" panose="02020603050405020304" pitchFamily="18" charset="0"/>
              </a:rPr>
              <a:t>5. Выдерживание </a:t>
            </a:r>
            <a:r>
              <a:rPr lang="ru-RU" b="1" dirty="0" err="1" smtClean="0">
                <a:latin typeface="Times New Roman" panose="02020603050405020304" pitchFamily="18" charset="0"/>
                <a:cs typeface="Times New Roman" panose="02020603050405020304" pitchFamily="18" charset="0"/>
              </a:rPr>
              <a:t>предличинок</a:t>
            </a:r>
            <a:r>
              <a:rPr lang="ru-RU" b="1" dirty="0" smtClean="0">
                <a:latin typeface="Times New Roman" panose="02020603050405020304" pitchFamily="18" charset="0"/>
                <a:cs typeface="Times New Roman" panose="02020603050405020304" pitchFamily="18" charset="0"/>
              </a:rPr>
              <a:t> и </a:t>
            </a:r>
            <a:r>
              <a:rPr lang="ru-RU" b="1" dirty="0" err="1" smtClean="0">
                <a:latin typeface="Times New Roman" panose="02020603050405020304" pitchFamily="18" charset="0"/>
                <a:cs typeface="Times New Roman" panose="02020603050405020304" pitchFamily="18" charset="0"/>
              </a:rPr>
              <a:t>подращивание</a:t>
            </a:r>
            <a:r>
              <a:rPr lang="ru-RU" b="1" dirty="0" smtClean="0">
                <a:latin typeface="Times New Roman" panose="02020603050405020304" pitchFamily="18" charset="0"/>
                <a:cs typeface="Times New Roman" panose="02020603050405020304" pitchFamily="18" charset="0"/>
              </a:rPr>
              <a:t> личинок осетровых</a:t>
            </a:r>
            <a:endParaRPr lang="ru-RU" dirty="0"/>
          </a:p>
        </p:txBody>
      </p:sp>
      <p:sp>
        <p:nvSpPr>
          <p:cNvPr id="2" name="TextBox 1"/>
          <p:cNvSpPr txBox="1"/>
          <p:nvPr/>
        </p:nvSpPr>
        <p:spPr>
          <a:xfrm>
            <a:off x="2987824" y="441019"/>
            <a:ext cx="3240360" cy="523220"/>
          </a:xfrm>
          <a:prstGeom prst="rect">
            <a:avLst/>
          </a:prstGeom>
          <a:solidFill>
            <a:schemeClr val="bg1"/>
          </a:solidFill>
        </p:spPr>
        <p:txBody>
          <a:bodyPr wrap="square" rtlCol="0">
            <a:spAutoFit/>
          </a:bodyPr>
          <a:lstStyle/>
          <a:p>
            <a:pPr algn="ctr"/>
            <a:r>
              <a:rPr lang="ru-RU" sz="2800" dirty="0" smtClean="0"/>
              <a:t>План лекции:</a:t>
            </a:r>
            <a:endParaRPr lang="ru-RU" sz="2800" dirty="0"/>
          </a:p>
        </p:txBody>
      </p:sp>
    </p:spTree>
    <p:extLst>
      <p:ext uri="{BB962C8B-B14F-4D97-AF65-F5344CB8AC3E}">
        <p14:creationId xmlns:p14="http://schemas.microsoft.com/office/powerpoint/2010/main" xmlns="" val="401361030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36912"/>
            <a:ext cx="8229600" cy="1143000"/>
          </a:xfrm>
          <a:solidFill>
            <a:schemeClr val="bg1"/>
          </a:solidFill>
        </p:spPr>
        <p:txBody>
          <a:bodyPr>
            <a:normAutofit/>
          </a:bodyPr>
          <a:lstStyle/>
          <a:p>
            <a:r>
              <a:rPr lang="ru-RU" dirty="0">
                <a:effectLst/>
                <a:latin typeface="Times New Roman" panose="02020603050405020304" pitchFamily="18" charset="0"/>
                <a:cs typeface="Times New Roman" panose="02020603050405020304" pitchFamily="18" charset="0"/>
              </a:rPr>
              <a:t>1. Работа с </a:t>
            </a:r>
            <a:r>
              <a:rPr lang="ru-RU" dirty="0" smtClean="0">
                <a:effectLst/>
                <a:latin typeface="Times New Roman" panose="02020603050405020304" pitchFamily="18" charset="0"/>
                <a:cs typeface="Times New Roman" panose="02020603050405020304" pitchFamily="18" charset="0"/>
              </a:rPr>
              <a:t>производителями</a:t>
            </a:r>
            <a:endParaRPr lang="ru-RU" dirty="0">
              <a:effectLst/>
            </a:endParaRPr>
          </a:p>
        </p:txBody>
      </p:sp>
      <p:pic>
        <p:nvPicPr>
          <p:cNvPr id="4" name="Picture 9" descr="jesiotr rosyjski"/>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a:stretch>
            <a:fillRect/>
          </a:stretch>
        </p:blipFill>
        <p:spPr>
          <a:xfrm>
            <a:off x="0" y="30057"/>
            <a:ext cx="4680520" cy="24101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4" descr="Img0088"/>
          <p:cNvPicPr>
            <a:picLocks noGrp="1" noChangeAspect="1" noChangeArrowheads="1"/>
          </p:cNvPicPr>
          <p:nvPr>
            <p:ph sz="quarter" idx="4294967295"/>
          </p:nvPr>
        </p:nvPicPr>
        <p:blipFill rotWithShape="1">
          <a:blip r:embed="rId3" cstate="print">
            <a:extLst>
              <a:ext uri="{28A0092B-C50C-407E-A947-70E740481C1C}">
                <a14:useLocalDpi xmlns:a14="http://schemas.microsoft.com/office/drawing/2010/main" xmlns="" val="0"/>
              </a:ext>
            </a:extLst>
          </a:blip>
          <a:srcRect l="41" t="14536" r="-41" b="73"/>
          <a:stretch/>
        </p:blipFill>
        <p:spPr>
          <a:xfrm>
            <a:off x="-1" y="4077072"/>
            <a:ext cx="4336663" cy="277893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 name="Picture 5" descr="1SR5+"/>
          <p:cNvPicPr>
            <a:picLocks noGrp="1" noChangeAspect="1" noChangeArrowheads="1"/>
          </p:cNvPicPr>
          <p:nvPr>
            <p:ph sz="quarter" idx="4294967295"/>
          </p:nvPr>
        </p:nvPicPr>
        <p:blipFill rotWithShape="1">
          <a:blip r:embed="rId4" cstate="print">
            <a:extLst>
              <a:ext uri="{28A0092B-C50C-407E-A947-70E740481C1C}">
                <a14:useLocalDpi xmlns:a14="http://schemas.microsoft.com/office/drawing/2010/main" xmlns="" val="0"/>
              </a:ext>
            </a:extLst>
          </a:blip>
          <a:srcRect l="2692" t="11056" r="-2692" b="5899"/>
          <a:stretch/>
        </p:blipFill>
        <p:spPr>
          <a:xfrm>
            <a:off x="5242962" y="0"/>
            <a:ext cx="3904727" cy="243307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7" name="Picture 2" descr="Img0081"/>
          <p:cNvPicPr>
            <a:picLocks noGrp="1" noChangeAspect="1" noChangeArrowheads="1"/>
          </p:cNvPicPr>
          <p:nvPr>
            <p:ph sz="quarter" idx="1"/>
          </p:nvPr>
        </p:nvPicPr>
        <p:blipFill rotWithShape="1">
          <a:blip r:embed="rId5" cstate="print">
            <a:extLst>
              <a:ext uri="{28A0092B-C50C-407E-A947-70E740481C1C}">
                <a14:useLocalDpi xmlns:a14="http://schemas.microsoft.com/office/drawing/2010/main" xmlns="" val="0"/>
              </a:ext>
            </a:extLst>
          </a:blip>
          <a:srcRect t="16921" b="5242"/>
          <a:stretch/>
        </p:blipFill>
        <p:spPr>
          <a:xfrm>
            <a:off x="4378280" y="4077073"/>
            <a:ext cx="4761559" cy="278092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9482609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928" y="563635"/>
            <a:ext cx="4619150" cy="461665"/>
          </a:xfrm>
          <a:prstGeom prst="rect">
            <a:avLst/>
          </a:prstGeom>
          <a:solidFill>
            <a:schemeClr val="bg1"/>
          </a:solidFill>
        </p:spPr>
        <p:txBody>
          <a:bodyPr wrap="none" rtlCol="0">
            <a:spAutoFit/>
          </a:bodyPr>
          <a:lstStyle/>
          <a:p>
            <a:r>
              <a:rPr lang="ru-RU" sz="2400" b="1" dirty="0" smtClean="0"/>
              <a:t>ВОСПРОИЗВОДСТВО ОСЕТРОВЫХ</a:t>
            </a:r>
            <a:endParaRPr lang="ru-RU" sz="2400" b="1" dirty="0"/>
          </a:p>
        </p:txBody>
      </p:sp>
      <p:sp>
        <p:nvSpPr>
          <p:cNvPr id="5" name="TextBox 4"/>
          <p:cNvSpPr txBox="1"/>
          <p:nvPr/>
        </p:nvSpPr>
        <p:spPr>
          <a:xfrm>
            <a:off x="395536" y="2057941"/>
            <a:ext cx="8352928" cy="3600986"/>
          </a:xfrm>
          <a:prstGeom prst="rect">
            <a:avLst/>
          </a:prstGeom>
          <a:solidFill>
            <a:schemeClr val="bg1"/>
          </a:solidFill>
        </p:spPr>
        <p:txBody>
          <a:bodyPr wrap="square" rtlCol="0">
            <a:spAutoFit/>
          </a:bodyPr>
          <a:lstStyle/>
          <a:p>
            <a:r>
              <a:rPr lang="ru-RU" sz="2400" dirty="0"/>
              <a:t>Зарождение </a:t>
            </a:r>
            <a:r>
              <a:rPr lang="ru-RU" sz="2400" dirty="0" err="1"/>
              <a:t>осетроводства</a:t>
            </a:r>
            <a:r>
              <a:rPr lang="ru-RU" sz="2400" dirty="0"/>
              <a:t> началось в </a:t>
            </a:r>
            <a:r>
              <a:rPr lang="ru-RU" sz="3200" b="1" dirty="0"/>
              <a:t>1869 г.</a:t>
            </a:r>
            <a:r>
              <a:rPr lang="ru-RU" sz="2400" dirty="0"/>
              <a:t> с проведения </a:t>
            </a:r>
            <a:endParaRPr lang="ru-RU" sz="2400" dirty="0" smtClean="0"/>
          </a:p>
          <a:p>
            <a:r>
              <a:rPr lang="ru-RU" sz="2800" b="1" dirty="0" smtClean="0"/>
              <a:t>Ф.В. Овсянниковым </a:t>
            </a:r>
            <a:r>
              <a:rPr lang="ru-RU" sz="2400" dirty="0"/>
              <a:t>первого в мире </a:t>
            </a:r>
            <a:r>
              <a:rPr lang="ru-RU" sz="2400" dirty="0" err="1"/>
              <a:t>исскуственного</a:t>
            </a:r>
            <a:r>
              <a:rPr lang="ru-RU" sz="2400" dirty="0"/>
              <a:t> оплодотворения икры </a:t>
            </a:r>
            <a:r>
              <a:rPr lang="ru-RU" sz="2400" dirty="0" smtClean="0"/>
              <a:t>стерляди.</a:t>
            </a:r>
          </a:p>
          <a:p>
            <a:endParaRPr lang="ru-RU" sz="2400" dirty="0"/>
          </a:p>
          <a:p>
            <a:r>
              <a:rPr lang="ru-RU" sz="2400" dirty="0" err="1"/>
              <a:t>Осетроводство</a:t>
            </a:r>
            <a:r>
              <a:rPr lang="ru-RU" sz="2400" dirty="0"/>
              <a:t> впервые столкнулось с необходимостью гормонального стимулирования производителей в 30-е годы, при первых попытках работы с не зрелыми дикими производителями добытыми в местах промысла, а не </a:t>
            </a:r>
            <a:r>
              <a:rPr lang="ru-RU" sz="2400" dirty="0" smtClean="0"/>
              <a:t>нереста. </a:t>
            </a:r>
            <a:endParaRPr lang="ru-RU" sz="2400" dirty="0"/>
          </a:p>
        </p:txBody>
      </p:sp>
    </p:spTree>
    <p:extLst>
      <p:ext uri="{BB962C8B-B14F-4D97-AF65-F5344CB8AC3E}">
        <p14:creationId xmlns:p14="http://schemas.microsoft.com/office/powerpoint/2010/main" xmlns="" val="209563962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5578" y="550097"/>
            <a:ext cx="3782366" cy="2735709"/>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a:xfrm>
            <a:off x="5972236" y="1412776"/>
            <a:ext cx="2832100" cy="4394200"/>
          </a:xfrm>
          <a:prstGeom prst="rect">
            <a:avLst/>
          </a:prstGeom>
        </p:spPr>
      </p:pic>
      <p:sp>
        <p:nvSpPr>
          <p:cNvPr id="3" name="TextBox 2"/>
          <p:cNvSpPr txBox="1"/>
          <p:nvPr/>
        </p:nvSpPr>
        <p:spPr>
          <a:xfrm>
            <a:off x="395536" y="3409821"/>
            <a:ext cx="1296144" cy="400110"/>
          </a:xfrm>
          <a:prstGeom prst="rect">
            <a:avLst/>
          </a:prstGeom>
          <a:solidFill>
            <a:schemeClr val="tx1"/>
          </a:solidFill>
        </p:spPr>
        <p:txBody>
          <a:bodyPr wrap="square" rtlCol="0">
            <a:spAutoFit/>
          </a:bodyPr>
          <a:lstStyle/>
          <a:p>
            <a:pPr algn="ctr"/>
            <a:r>
              <a:rPr lang="ru-RU" sz="2000" b="1" dirty="0">
                <a:solidFill>
                  <a:schemeClr val="bg1"/>
                </a:solidFill>
              </a:rPr>
              <a:t>в 18 веке</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a:xfrm>
            <a:off x="2211367" y="3243173"/>
            <a:ext cx="3713154" cy="2891247"/>
          </a:xfrm>
          <a:prstGeom prst="rect">
            <a:avLst/>
          </a:prstGeom>
        </p:spPr>
      </p:pic>
      <p:sp>
        <p:nvSpPr>
          <p:cNvPr id="5" name="TextBox 4"/>
          <p:cNvSpPr txBox="1"/>
          <p:nvPr/>
        </p:nvSpPr>
        <p:spPr>
          <a:xfrm>
            <a:off x="2843808" y="6235803"/>
            <a:ext cx="1224136" cy="400110"/>
          </a:xfrm>
          <a:prstGeom prst="rect">
            <a:avLst/>
          </a:prstGeom>
          <a:solidFill>
            <a:schemeClr val="tx1"/>
          </a:solidFill>
        </p:spPr>
        <p:txBody>
          <a:bodyPr wrap="square" rtlCol="0">
            <a:spAutoFit/>
          </a:bodyPr>
          <a:lstStyle/>
          <a:p>
            <a:pPr algn="ctr"/>
            <a:r>
              <a:rPr lang="ru-RU" sz="2000" b="1" dirty="0">
                <a:solidFill>
                  <a:schemeClr val="bg1"/>
                </a:solidFill>
              </a:rPr>
              <a:t>в 19 веке</a:t>
            </a:r>
          </a:p>
        </p:txBody>
      </p:sp>
      <p:sp>
        <p:nvSpPr>
          <p:cNvPr id="7" name="TextBox 6"/>
          <p:cNvSpPr txBox="1"/>
          <p:nvPr/>
        </p:nvSpPr>
        <p:spPr>
          <a:xfrm>
            <a:off x="6708197" y="5934365"/>
            <a:ext cx="1360178" cy="400110"/>
          </a:xfrm>
          <a:prstGeom prst="rect">
            <a:avLst/>
          </a:prstGeom>
          <a:solidFill>
            <a:schemeClr val="tx1"/>
          </a:solidFill>
        </p:spPr>
        <p:txBody>
          <a:bodyPr wrap="square" rtlCol="0">
            <a:spAutoFit/>
          </a:bodyPr>
          <a:lstStyle/>
          <a:p>
            <a:pPr algn="ctr"/>
            <a:r>
              <a:rPr lang="ru-RU" sz="2000" b="1" dirty="0">
                <a:solidFill>
                  <a:schemeClr val="bg1"/>
                </a:solidFill>
              </a:rPr>
              <a:t>в</a:t>
            </a:r>
            <a:r>
              <a:rPr lang="ru-RU" sz="2000" b="1" dirty="0" smtClean="0">
                <a:solidFill>
                  <a:schemeClr val="bg1"/>
                </a:solidFill>
              </a:rPr>
              <a:t> 20 </a:t>
            </a:r>
            <a:r>
              <a:rPr lang="ru-RU" sz="2000" b="1" dirty="0">
                <a:solidFill>
                  <a:schemeClr val="bg1"/>
                </a:solidFill>
              </a:rPr>
              <a:t>века</a:t>
            </a:r>
          </a:p>
        </p:txBody>
      </p:sp>
      <p:sp>
        <p:nvSpPr>
          <p:cNvPr id="9" name="TextBox 8"/>
          <p:cNvSpPr txBox="1"/>
          <p:nvPr/>
        </p:nvSpPr>
        <p:spPr>
          <a:xfrm>
            <a:off x="4644008" y="211025"/>
            <a:ext cx="3888432" cy="400110"/>
          </a:xfrm>
          <a:prstGeom prst="rect">
            <a:avLst/>
          </a:prstGeom>
          <a:solidFill>
            <a:schemeClr val="tx1"/>
          </a:solidFill>
        </p:spPr>
        <p:txBody>
          <a:bodyPr wrap="square" rtlCol="0">
            <a:spAutoFit/>
          </a:bodyPr>
          <a:lstStyle/>
          <a:p>
            <a:pPr algn="ctr"/>
            <a:r>
              <a:rPr lang="ru-RU" sz="2000" b="1" dirty="0" smtClean="0">
                <a:solidFill>
                  <a:schemeClr val="bg1"/>
                </a:solidFill>
              </a:rPr>
              <a:t>Хищнический вылов осетров</a:t>
            </a:r>
            <a:endParaRPr lang="ru-RU" sz="2000" b="1" dirty="0">
              <a:solidFill>
                <a:schemeClr val="bg1"/>
              </a:solidFill>
            </a:endParaRPr>
          </a:p>
        </p:txBody>
      </p:sp>
    </p:spTree>
    <p:extLst>
      <p:ext uri="{BB962C8B-B14F-4D97-AF65-F5344CB8AC3E}">
        <p14:creationId xmlns:p14="http://schemas.microsoft.com/office/powerpoint/2010/main" xmlns="" val="4096818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82154"/>
          </a:xfrm>
          <a:solidFill>
            <a:schemeClr val="bg1"/>
          </a:solidFill>
        </p:spPr>
        <p:txBody>
          <a:bodyPr>
            <a:noAutofit/>
          </a:bodyPr>
          <a:lstStyle/>
          <a:p>
            <a:pPr algn="ctr" eaLnBrk="1" fontAlgn="auto" hangingPunct="1">
              <a:spcAft>
                <a:spcPts val="0"/>
              </a:spcAft>
              <a:defRPr/>
            </a:pPr>
            <a:r>
              <a:rPr lang="ru-RU" sz="2800" b="1" dirty="0" smtClean="0">
                <a:effectLst/>
                <a:latin typeface="+mn-lt"/>
              </a:rPr>
              <a:t>Возраст достижения </a:t>
            </a:r>
            <a:r>
              <a:rPr lang="ru-RU" sz="2800" b="1" dirty="0" err="1" smtClean="0">
                <a:effectLst/>
                <a:latin typeface="+mn-lt"/>
              </a:rPr>
              <a:t>половозрелости</a:t>
            </a:r>
            <a:r>
              <a:rPr lang="ru-RU" sz="2800" b="1" dirty="0" smtClean="0">
                <a:effectLst/>
                <a:latin typeface="+mn-lt"/>
              </a:rPr>
              <a:t> производителями различных видов осетровых в индустриальных рыбоводных хозяйствах</a:t>
            </a:r>
            <a:endParaRPr lang="ru-RU" sz="2800" b="1" dirty="0">
              <a:effectLst/>
              <a:latin typeface="+mn-lt"/>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3648598992"/>
              </p:ext>
            </p:extLst>
          </p:nvPr>
        </p:nvGraphicFramePr>
        <p:xfrm>
          <a:off x="827584" y="2023456"/>
          <a:ext cx="7704857" cy="3925824"/>
        </p:xfrm>
        <a:graphic>
          <a:graphicData uri="http://schemas.openxmlformats.org/drawingml/2006/table">
            <a:tbl>
              <a:tblPr>
                <a:tableStyleId>{69C7853C-536D-4A76-A0AE-DD22124D55A5}</a:tableStyleId>
              </a:tblPr>
              <a:tblGrid>
                <a:gridCol w="3906765"/>
                <a:gridCol w="1733922"/>
                <a:gridCol w="2064170"/>
              </a:tblGrid>
              <a:tr h="654304">
                <a:tc>
                  <a:txBody>
                    <a:bodyPr/>
                    <a:lstStyle/>
                    <a:p>
                      <a:pPr algn="ctr">
                        <a:lnSpc>
                          <a:spcPct val="115000"/>
                        </a:lnSpc>
                        <a:spcAft>
                          <a:spcPts val="1000"/>
                        </a:spcAft>
                      </a:pPr>
                      <a:r>
                        <a:rPr lang="ru-RU" sz="3700" dirty="0"/>
                        <a:t>Вид</a:t>
                      </a:r>
                      <a:endParaRPr lang="ru-RU" sz="3200" dirty="0">
                        <a:latin typeface="Calibri"/>
                        <a:ea typeface="Calibri"/>
                        <a:cs typeface="Times New Roman"/>
                      </a:endParaRPr>
                    </a:p>
                  </a:txBody>
                  <a:tcPr marL="25400" marR="25400" marT="0" marB="0" anchor="ctr">
                    <a:solidFill>
                      <a:srgbClr val="FFFF00"/>
                    </a:solidFill>
                  </a:tcPr>
                </a:tc>
                <a:tc>
                  <a:txBody>
                    <a:bodyPr/>
                    <a:lstStyle/>
                    <a:p>
                      <a:pPr algn="ctr">
                        <a:lnSpc>
                          <a:spcPct val="115000"/>
                        </a:lnSpc>
                        <a:spcAft>
                          <a:spcPts val="1000"/>
                        </a:spcAft>
                      </a:pPr>
                      <a:r>
                        <a:rPr lang="ru-RU" sz="3700" dirty="0"/>
                        <a:t>Самцы</a:t>
                      </a:r>
                      <a:endParaRPr lang="ru-RU" sz="3200" dirty="0">
                        <a:latin typeface="Calibri"/>
                        <a:ea typeface="Calibri"/>
                        <a:cs typeface="Times New Roman"/>
                      </a:endParaRPr>
                    </a:p>
                  </a:txBody>
                  <a:tcPr marL="25400" marR="25400" marT="0" marB="0" anchor="ctr">
                    <a:solidFill>
                      <a:srgbClr val="FFFF00"/>
                    </a:solidFill>
                  </a:tcPr>
                </a:tc>
                <a:tc>
                  <a:txBody>
                    <a:bodyPr/>
                    <a:lstStyle/>
                    <a:p>
                      <a:pPr algn="ctr">
                        <a:lnSpc>
                          <a:spcPct val="115000"/>
                        </a:lnSpc>
                        <a:spcAft>
                          <a:spcPts val="1000"/>
                        </a:spcAft>
                      </a:pPr>
                      <a:r>
                        <a:rPr lang="ru-RU" sz="3700" dirty="0"/>
                        <a:t>Самки</a:t>
                      </a:r>
                      <a:endParaRPr lang="ru-RU" sz="3200" dirty="0">
                        <a:latin typeface="Calibri"/>
                        <a:ea typeface="Calibri"/>
                        <a:cs typeface="Times New Roman"/>
                      </a:endParaRPr>
                    </a:p>
                  </a:txBody>
                  <a:tcPr marL="25400" marR="25400" marT="0" marB="0" anchor="ctr">
                    <a:solidFill>
                      <a:srgbClr val="FFFF00"/>
                    </a:solidFill>
                  </a:tcPr>
                </a:tc>
              </a:tr>
              <a:tr h="654304">
                <a:tc>
                  <a:txBody>
                    <a:bodyPr/>
                    <a:lstStyle/>
                    <a:p>
                      <a:pPr algn="ctr">
                        <a:lnSpc>
                          <a:spcPct val="115000"/>
                        </a:lnSpc>
                        <a:spcAft>
                          <a:spcPts val="1000"/>
                        </a:spcAft>
                      </a:pPr>
                      <a:r>
                        <a:rPr lang="ru-RU" sz="3700"/>
                        <a:t>Стерлядь</a:t>
                      </a:r>
                      <a:endParaRPr lang="ru-RU" sz="320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smtClean="0"/>
                        <a:t>2</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3 </a:t>
                      </a:r>
                      <a:r>
                        <a:rPr lang="ru-RU" sz="3700" dirty="0" smtClean="0"/>
                        <a:t>– 4</a:t>
                      </a:r>
                      <a:endParaRPr lang="ru-RU" sz="3200" dirty="0">
                        <a:latin typeface="Calibri"/>
                        <a:ea typeface="Calibri"/>
                        <a:cs typeface="Times New Roman"/>
                      </a:endParaRPr>
                    </a:p>
                  </a:txBody>
                  <a:tcPr marL="25400" marR="25400" marT="0" marB="0" anchor="ctr"/>
                </a:tc>
              </a:tr>
              <a:tr h="654304">
                <a:tc>
                  <a:txBody>
                    <a:bodyPr/>
                    <a:lstStyle/>
                    <a:p>
                      <a:pPr algn="ctr">
                        <a:lnSpc>
                          <a:spcPct val="115000"/>
                        </a:lnSpc>
                        <a:spcAft>
                          <a:spcPts val="1000"/>
                        </a:spcAft>
                      </a:pPr>
                      <a:r>
                        <a:rPr lang="ru-RU" sz="3700" dirty="0"/>
                        <a:t>Русский осетр</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3 </a:t>
                      </a:r>
                      <a:r>
                        <a:rPr lang="ru-RU" sz="3700" dirty="0" smtClean="0"/>
                        <a:t>– 4</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6 - </a:t>
                      </a:r>
                      <a:r>
                        <a:rPr lang="ru-RU" sz="3700" dirty="0" smtClean="0"/>
                        <a:t>8</a:t>
                      </a:r>
                      <a:endParaRPr lang="ru-RU" sz="3200" dirty="0">
                        <a:latin typeface="Calibri"/>
                        <a:ea typeface="Calibri"/>
                        <a:cs typeface="Times New Roman"/>
                      </a:endParaRPr>
                    </a:p>
                  </a:txBody>
                  <a:tcPr marL="25400" marR="25400" marT="0" marB="0" anchor="ctr"/>
                </a:tc>
              </a:tr>
              <a:tr h="654304">
                <a:tc>
                  <a:txBody>
                    <a:bodyPr/>
                    <a:lstStyle/>
                    <a:p>
                      <a:pPr algn="ctr">
                        <a:lnSpc>
                          <a:spcPct val="115000"/>
                        </a:lnSpc>
                        <a:spcAft>
                          <a:spcPts val="1000"/>
                        </a:spcAft>
                      </a:pPr>
                      <a:r>
                        <a:rPr lang="ru-RU" sz="3700"/>
                        <a:t>Севрюга</a:t>
                      </a:r>
                      <a:endParaRPr lang="ru-RU" sz="320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smtClean="0"/>
                        <a:t>3</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5 </a:t>
                      </a:r>
                      <a:r>
                        <a:rPr lang="ru-RU" sz="3700" dirty="0" smtClean="0"/>
                        <a:t>– 6</a:t>
                      </a:r>
                      <a:endParaRPr lang="ru-RU" sz="3200" dirty="0">
                        <a:latin typeface="Calibri"/>
                        <a:ea typeface="Calibri"/>
                        <a:cs typeface="Times New Roman"/>
                      </a:endParaRPr>
                    </a:p>
                  </a:txBody>
                  <a:tcPr marL="25400" marR="25400" marT="0" marB="0" anchor="ctr"/>
                </a:tc>
              </a:tr>
              <a:tr h="654304">
                <a:tc>
                  <a:txBody>
                    <a:bodyPr/>
                    <a:lstStyle/>
                    <a:p>
                      <a:pPr algn="ctr">
                        <a:lnSpc>
                          <a:spcPct val="115000"/>
                        </a:lnSpc>
                        <a:spcAft>
                          <a:spcPts val="1000"/>
                        </a:spcAft>
                      </a:pPr>
                      <a:r>
                        <a:rPr lang="ru-RU" sz="3700" dirty="0"/>
                        <a:t>Белуга</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4- </a:t>
                      </a:r>
                      <a:r>
                        <a:rPr lang="ru-RU" sz="3700" dirty="0" smtClean="0"/>
                        <a:t>5</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8 - </a:t>
                      </a:r>
                      <a:r>
                        <a:rPr lang="ru-RU" sz="3700" dirty="0" smtClean="0"/>
                        <a:t>10</a:t>
                      </a:r>
                      <a:endParaRPr lang="ru-RU" sz="3200" dirty="0">
                        <a:latin typeface="Calibri"/>
                        <a:ea typeface="Calibri"/>
                        <a:cs typeface="Times New Roman"/>
                      </a:endParaRPr>
                    </a:p>
                  </a:txBody>
                  <a:tcPr marL="25400" marR="25400" marT="0" marB="0" anchor="ctr"/>
                </a:tc>
              </a:tr>
              <a:tr h="654304">
                <a:tc>
                  <a:txBody>
                    <a:bodyPr/>
                    <a:lstStyle/>
                    <a:p>
                      <a:pPr algn="ctr">
                        <a:lnSpc>
                          <a:spcPct val="115000"/>
                        </a:lnSpc>
                        <a:spcAft>
                          <a:spcPts val="1000"/>
                        </a:spcAft>
                      </a:pPr>
                      <a:r>
                        <a:rPr lang="ru-RU" sz="3700" dirty="0"/>
                        <a:t>Сибирский осетр</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smtClean="0"/>
                        <a:t>2-3</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smtClean="0"/>
                        <a:t>6</a:t>
                      </a:r>
                      <a:endParaRPr lang="ru-RU" sz="3200" dirty="0">
                        <a:latin typeface="Calibri"/>
                        <a:ea typeface="Calibri"/>
                        <a:cs typeface="Times New Roman"/>
                      </a:endParaRPr>
                    </a:p>
                  </a:txBody>
                  <a:tcPr marL="25400" marR="25400" marT="0" marB="0" anchor="ctr"/>
                </a:tc>
              </a:tr>
            </a:tbl>
          </a:graphicData>
        </a:graphic>
      </p:graphicFrame>
    </p:spTree>
    <p:extLst>
      <p:ext uri="{BB962C8B-B14F-4D97-AF65-F5344CB8AC3E}">
        <p14:creationId xmlns:p14="http://schemas.microsoft.com/office/powerpoint/2010/main" xmlns="" val="177998173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332656"/>
            <a:ext cx="7283152" cy="706090"/>
          </a:xfrm>
          <a:solidFill>
            <a:schemeClr val="bg1"/>
          </a:solidFill>
        </p:spPr>
        <p:txBody>
          <a:bodyPr>
            <a:normAutofit fontScale="90000"/>
          </a:bodyPr>
          <a:lstStyle/>
          <a:p>
            <a:r>
              <a:rPr lang="ru-RU" sz="2800" dirty="0" smtClean="0">
                <a:effectLst/>
                <a:latin typeface="+mn-lt"/>
              </a:rPr>
              <a:t>Этапы работы с производителями во время искусственного воспроизводства</a:t>
            </a:r>
            <a:endParaRPr lang="ru-RU" sz="2800" dirty="0">
              <a:effectLst/>
              <a:latin typeface="+mn-lt"/>
            </a:endParaRPr>
          </a:p>
        </p:txBody>
      </p:sp>
      <p:sp>
        <p:nvSpPr>
          <p:cNvPr id="3" name="Объект 2"/>
          <p:cNvSpPr>
            <a:spLocks noGrp="1"/>
          </p:cNvSpPr>
          <p:nvPr>
            <p:ph idx="1"/>
          </p:nvPr>
        </p:nvSpPr>
        <p:spPr>
          <a:xfrm>
            <a:off x="1043608" y="1700808"/>
            <a:ext cx="7272808" cy="4032448"/>
          </a:xfrm>
          <a:solidFill>
            <a:schemeClr val="bg1"/>
          </a:solidFill>
        </p:spPr>
        <p:txBody>
          <a:bodyPr>
            <a:noAutofit/>
          </a:bodyPr>
          <a:lstStyle/>
          <a:p>
            <a:r>
              <a:rPr lang="ru-RU" sz="3200" dirty="0" smtClean="0"/>
              <a:t>1. осенняя бонитировка (гонады на III, III–IV </a:t>
            </a:r>
            <a:r>
              <a:rPr lang="ru-RU" sz="3200" dirty="0"/>
              <a:t>и I</a:t>
            </a:r>
            <a:r>
              <a:rPr lang="ru-RU" sz="3200" dirty="0" smtClean="0"/>
              <a:t>V </a:t>
            </a:r>
            <a:r>
              <a:rPr lang="ru-RU" sz="3200" dirty="0"/>
              <a:t>стадиях </a:t>
            </a:r>
            <a:r>
              <a:rPr lang="ru-RU" sz="3200" dirty="0" smtClean="0"/>
              <a:t>зрелости)</a:t>
            </a:r>
          </a:p>
          <a:p>
            <a:r>
              <a:rPr lang="ru-RU" sz="3200" dirty="0" smtClean="0"/>
              <a:t>2. зимовка (4–5 </a:t>
            </a:r>
            <a:r>
              <a:rPr lang="ru-RU" sz="3200" dirty="0"/>
              <a:t>°</a:t>
            </a:r>
            <a:r>
              <a:rPr lang="ru-RU" sz="3200" dirty="0" smtClean="0"/>
              <a:t>С)</a:t>
            </a:r>
          </a:p>
          <a:p>
            <a:r>
              <a:rPr lang="ru-RU" sz="3200" dirty="0" smtClean="0"/>
              <a:t>3. весенняя бонитировка</a:t>
            </a:r>
          </a:p>
          <a:p>
            <a:r>
              <a:rPr lang="ru-RU" sz="3200" dirty="0" smtClean="0"/>
              <a:t>4. преднерестовое выдерживание </a:t>
            </a:r>
          </a:p>
          <a:p>
            <a:r>
              <a:rPr lang="ru-RU" sz="3200" dirty="0" smtClean="0"/>
              <a:t>5. гормональная стимуляция нереста</a:t>
            </a:r>
          </a:p>
          <a:p>
            <a:r>
              <a:rPr lang="ru-RU" sz="3200" dirty="0" smtClean="0"/>
              <a:t>6. получение половых продуктов</a:t>
            </a:r>
            <a:endParaRPr lang="ru-RU" sz="3200" dirty="0"/>
          </a:p>
        </p:txBody>
      </p:sp>
    </p:spTree>
    <p:extLst>
      <p:ext uri="{BB962C8B-B14F-4D97-AF65-F5344CB8AC3E}">
        <p14:creationId xmlns:p14="http://schemas.microsoft.com/office/powerpoint/2010/main" xmlns="" val="380773402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3244" y="476672"/>
            <a:ext cx="7437512" cy="868958"/>
          </a:xfrm>
          <a:solidFill>
            <a:schemeClr val="bg1"/>
          </a:solidFill>
        </p:spPr>
        <p:txBody>
          <a:bodyPr>
            <a:normAutofit/>
          </a:bodyPr>
          <a:lstStyle/>
          <a:p>
            <a:r>
              <a:rPr lang="ru-RU" sz="4000" dirty="0">
                <a:effectLst/>
                <a:latin typeface="+mn-lt"/>
              </a:rPr>
              <a:t>О</a:t>
            </a:r>
            <a:r>
              <a:rPr lang="ru-RU" sz="4000" dirty="0" smtClean="0">
                <a:effectLst/>
                <a:latin typeface="+mn-lt"/>
              </a:rPr>
              <a:t>сенняя бонитировка</a:t>
            </a:r>
            <a:endParaRPr lang="ru-RU" sz="4000" dirty="0">
              <a:effectLst/>
              <a:latin typeface="+mn-lt"/>
            </a:endParaRPr>
          </a:p>
        </p:txBody>
      </p:sp>
      <p:sp>
        <p:nvSpPr>
          <p:cNvPr id="3" name="Объект 2"/>
          <p:cNvSpPr>
            <a:spLocks noGrp="1"/>
          </p:cNvSpPr>
          <p:nvPr>
            <p:ph idx="1"/>
          </p:nvPr>
        </p:nvSpPr>
        <p:spPr>
          <a:xfrm>
            <a:off x="1475656" y="1988840"/>
            <a:ext cx="6408712" cy="2736304"/>
          </a:xfrm>
          <a:solidFill>
            <a:schemeClr val="bg1"/>
          </a:solidFill>
        </p:spPr>
        <p:txBody>
          <a:bodyPr/>
          <a:lstStyle/>
          <a:p>
            <a:pPr>
              <a:buClrTx/>
              <a:buFont typeface="Wingdings 2" panose="05020102010507070707" pitchFamily="18" charset="2"/>
              <a:buChar char=""/>
            </a:pPr>
            <a:r>
              <a:rPr lang="ru-RU" sz="3200" b="1" dirty="0" smtClean="0"/>
              <a:t>12 </a:t>
            </a:r>
            <a:r>
              <a:rPr lang="ru-RU" sz="3200" b="1" dirty="0"/>
              <a:t>°</a:t>
            </a:r>
            <a:r>
              <a:rPr lang="ru-RU" sz="3200" b="1" dirty="0" smtClean="0"/>
              <a:t>С, </a:t>
            </a:r>
          </a:p>
          <a:p>
            <a:pPr>
              <a:buClrTx/>
              <a:buFont typeface="Wingdings 2" panose="05020102010507070707" pitchFamily="18" charset="2"/>
              <a:buChar char=""/>
            </a:pPr>
            <a:r>
              <a:rPr lang="ru-RU" sz="3200" b="1" dirty="0" smtClean="0"/>
              <a:t>без кормления</a:t>
            </a:r>
          </a:p>
          <a:p>
            <a:pPr>
              <a:buClrTx/>
              <a:buFont typeface="Wingdings 2" panose="05020102010507070707" pitchFamily="18" charset="2"/>
              <a:buChar char=""/>
            </a:pPr>
            <a:r>
              <a:rPr lang="ru-RU" sz="3200" b="1" dirty="0" smtClean="0"/>
              <a:t>отбор самок с гонадами на III, III–IV и IV стадиях зрелости</a:t>
            </a:r>
          </a:p>
          <a:p>
            <a:pPr>
              <a:buClrTx/>
              <a:buFont typeface="Wingdings 2" panose="05020102010507070707" pitchFamily="18" charset="2"/>
              <a:buChar char=""/>
            </a:pPr>
            <a:endParaRPr lang="ru-RU" sz="3200" b="1" dirty="0" smtClean="0"/>
          </a:p>
          <a:p>
            <a:endParaRPr lang="ru-RU" sz="3200" b="1" dirty="0" smtClean="0"/>
          </a:p>
          <a:p>
            <a:endParaRPr lang="ru-RU" dirty="0"/>
          </a:p>
        </p:txBody>
      </p:sp>
    </p:spTree>
    <p:extLst>
      <p:ext uri="{BB962C8B-B14F-4D97-AF65-F5344CB8AC3E}">
        <p14:creationId xmlns:p14="http://schemas.microsoft.com/office/powerpoint/2010/main" xmlns="" val="531246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640960" cy="5632311"/>
          </a:xfrm>
          <a:prstGeom prst="rect">
            <a:avLst/>
          </a:prstGeom>
        </p:spPr>
        <p:txBody>
          <a:bodyPr wrap="square">
            <a:spAutoFit/>
          </a:bodyPr>
          <a:lstStyle/>
          <a:p>
            <a:r>
              <a:rPr lang="ru-RU" b="1" i="1" u="sng" dirty="0"/>
              <a:t>7 этап - Транспортировка и зарыбление выростных прудов.</a:t>
            </a:r>
            <a:endParaRPr lang="ru-RU" dirty="0"/>
          </a:p>
          <a:p>
            <a:r>
              <a:rPr lang="ru-RU" dirty="0"/>
              <a:t>Обычно зарыбление прудов проводиться трехсуточной личинкой. Воду в ванну сливают до минимума. И специальным сачком по площади всей ванны собирают личинку, затем ее необходимо поместить в тару для транспортировки. Существует два метода подсчета личинки – объемный и эталонный. </a:t>
            </a:r>
          </a:p>
          <a:p>
            <a:r>
              <a:rPr lang="ru-RU" i="1" u="sng" dirty="0"/>
              <a:t>Объемный метод: </a:t>
            </a:r>
            <a:r>
              <a:rPr lang="ru-RU" dirty="0"/>
              <a:t>Личинку собирают сачком и освобождают от воды. Обезвоженную личинку помещают в 100 граммовый стакан, в котором помещается 45 – 50 тыс. штук. Если зарыбление проводится бидонами, то в нем должно находиться не более 100 тыс. личинок.</a:t>
            </a:r>
          </a:p>
          <a:p>
            <a:r>
              <a:rPr lang="ru-RU" i="1" u="sng" dirty="0"/>
              <a:t>Эталонный метод: </a:t>
            </a:r>
            <a:r>
              <a:rPr lang="ru-RU" dirty="0"/>
              <a:t>В таз помещают определенное количество личинок (эталон). Рядом ставят такой же таз и насыпают в него примерно такое же количество личинок. </a:t>
            </a:r>
          </a:p>
          <a:p>
            <a:r>
              <a:rPr lang="ru-RU" dirty="0"/>
              <a:t>За 3-6 часов до начала транспортировки необходимо провести адаптацию личинок карпа к температуре водоема, в котором будет проходит зарыбление. Снижение температуры проводят в цеху при температуре 0,5 – 1,0 градус в час. Перед выпуском в пруды необходимо следить, чтобы температура воды в живорыбной емкости и в пруде не различалось более чем на 1 градус Цельсия. 	</a:t>
            </a:r>
          </a:p>
          <a:p>
            <a:r>
              <a:rPr lang="ru-RU" i="1" u="sng" dirty="0"/>
              <a:t>Ошибки – </a:t>
            </a:r>
            <a:endParaRPr lang="ru-RU" dirty="0"/>
          </a:p>
          <a:p>
            <a:pPr lvl="0"/>
            <a:r>
              <a:rPr lang="ru-RU" dirty="0"/>
              <a:t>Адаптация личинки к температуре воды происходит слишком быстро. </a:t>
            </a:r>
          </a:p>
          <a:p>
            <a:pPr lvl="0"/>
            <a:r>
              <a:rPr lang="ru-RU" dirty="0"/>
              <a:t>Превышение перепада температуры более чем на 1 градус. </a:t>
            </a:r>
          </a:p>
          <a:p>
            <a:r>
              <a:rPr lang="ru-RU" dirty="0"/>
              <a:t> </a:t>
            </a:r>
          </a:p>
        </p:txBody>
      </p:sp>
    </p:spTree>
    <p:extLst>
      <p:ext uri="{BB962C8B-B14F-4D97-AF65-F5344CB8AC3E}">
        <p14:creationId xmlns:p14="http://schemas.microsoft.com/office/powerpoint/2010/main" xmlns="" val="29824033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bwMode="auto">
          <a:xfrm>
            <a:off x="457200" y="443307"/>
            <a:ext cx="2170584" cy="584775"/>
          </a:xfrm>
          <a:prstGeom prst="rect">
            <a:avLst/>
          </a:prstGeom>
          <a:solidFill>
            <a:schemeClr val="bg1"/>
          </a:solidFill>
          <a:ln w="76200">
            <a:solidFill>
              <a:srgbClr val="FF0000"/>
            </a:solidFill>
            <a:miter lim="800000"/>
            <a:headEnd/>
            <a:tailEnd/>
          </a:ln>
        </p:spPr>
        <p:txBody>
          <a:bodyPr vert="horz" wrap="square" lIns="91440" tIns="45720" rIns="91440" bIns="45720" numCol="1" anchor="ctr" anchorCtr="0" compatLnSpc="1">
            <a:prstTxWarp prst="textNoShape">
              <a:avLst/>
            </a:prstTxWarp>
            <a:sp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altLang="ru-RU" sz="3200" dirty="0" smtClean="0">
                <a:solidFill>
                  <a:schemeClr val="tx1"/>
                </a:solidFill>
                <a:effectLst/>
                <a:latin typeface="Times New Roman" pitchFamily="18" charset="0"/>
                <a:ea typeface="Calibri" pitchFamily="34" charset="0"/>
                <a:cs typeface="Times New Roman" pitchFamily="18" charset="0"/>
              </a:rPr>
              <a:t>УЗИ</a:t>
            </a:r>
            <a:endParaRPr lang="ru-RU" altLang="ru-RU" sz="3200" dirty="0" smtClean="0">
              <a:solidFill>
                <a:schemeClr val="tx1"/>
              </a:solidFill>
              <a:effectLst/>
              <a:latin typeface="Arial" pitchFamily="34" charset="0"/>
              <a:ea typeface="Calibri" pitchFamily="34" charset="0"/>
              <a:cs typeface="Arial"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655816" y="1268760"/>
            <a:ext cx="4152978" cy="2318465"/>
          </a:xfrm>
          <a:prstGeom prst="rect">
            <a:avLst/>
          </a:prstGeom>
          <a:noFill/>
        </p:spPr>
      </p:pic>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66800" y="1697037"/>
            <a:ext cx="7010400" cy="4514850"/>
          </a:xfrm>
          <a:noFill/>
        </p:spPr>
      </p:pic>
      <p:pic>
        <p:nvPicPr>
          <p:cNvPr id="7" name="Picture 2" descr="C:\Documents and Settings\xXx\Рабочий стол\Встреча с ректором\УЗИ\DSC0376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a:xfrm>
            <a:off x="6156176" y="391646"/>
            <a:ext cx="2370916" cy="3160321"/>
          </a:xfrm>
          <a:prstGeom prst="rect">
            <a:avLst/>
          </a:prstGeom>
        </p:spPr>
      </p:pic>
      <p:pic>
        <p:nvPicPr>
          <p:cNvPr id="8" name="Picture 4" descr="Рисунок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667470" y="3949202"/>
            <a:ext cx="3760514" cy="2582494"/>
          </a:xfrm>
          <a:prstGeom prst="rect">
            <a:avLst/>
          </a:prstGeom>
          <a:ln w="57150" cmpd="thinThick">
            <a:solidFill>
              <a:schemeClr val="tx1"/>
            </a:solidFill>
            <a:miter lim="800000"/>
            <a:headEnd/>
            <a:tailEnd/>
          </a:ln>
        </p:spPr>
      </p:pic>
    </p:spTree>
    <p:extLst>
      <p:ext uri="{BB962C8B-B14F-4D97-AF65-F5344CB8AC3E}">
        <p14:creationId xmlns:p14="http://schemas.microsoft.com/office/powerpoint/2010/main" xmlns="" val="22549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3917" y="116632"/>
            <a:ext cx="8229600" cy="724942"/>
          </a:xfrm>
        </p:spPr>
        <p:txBody>
          <a:bodyPr>
            <a:normAutofit/>
          </a:bodyPr>
          <a:lstStyle/>
          <a:p>
            <a:pPr algn="ctr" eaLnBrk="1" hangingPunct="1">
              <a:defRPr/>
            </a:pPr>
            <a:r>
              <a:rPr lang="ru-RU" sz="2000" cap="none" dirty="0" smtClean="0">
                <a:solidFill>
                  <a:schemeClr val="bg1"/>
                </a:solidFill>
                <a:effectLst/>
                <a:latin typeface="Times New Roman" pitchFamily="18" charset="0"/>
                <a:ea typeface="Calibri" pitchFamily="34" charset="0"/>
                <a:cs typeface="Times New Roman" pitchFamily="18" charset="0"/>
              </a:rPr>
              <a:t>МЕТОДЫ </a:t>
            </a:r>
            <a:r>
              <a:rPr lang="ru-RU" sz="2000" dirty="0">
                <a:solidFill>
                  <a:schemeClr val="bg1"/>
                </a:solidFill>
                <a:effectLst/>
                <a:latin typeface="Times New Roman" pitchFamily="18" charset="0"/>
                <a:ea typeface="Calibri" pitchFamily="34" charset="0"/>
                <a:cs typeface="Times New Roman" pitchFamily="18" charset="0"/>
              </a:rPr>
              <a:t>О</a:t>
            </a:r>
            <a:r>
              <a:rPr lang="ru-RU" sz="2000" cap="none" dirty="0" smtClean="0">
                <a:solidFill>
                  <a:schemeClr val="bg1"/>
                </a:solidFill>
                <a:effectLst/>
                <a:latin typeface="Times New Roman" pitchFamily="18" charset="0"/>
                <a:ea typeface="Calibri" pitchFamily="34" charset="0"/>
                <a:cs typeface="Times New Roman" pitchFamily="18" charset="0"/>
              </a:rPr>
              <a:t>ПРЕДЕЛЕНИЯ ПОЛА И СТАДИЙ ЗРЕЛОСТИ ГОНАД</a:t>
            </a:r>
            <a:endParaRPr lang="ru-RU" sz="3200" dirty="0">
              <a:effectLst/>
            </a:endParaRPr>
          </a:p>
        </p:txBody>
      </p:sp>
      <p:sp>
        <p:nvSpPr>
          <p:cNvPr id="5" name="Rectangle 9"/>
          <p:cNvSpPr>
            <a:spLocks noGrp="1" noChangeArrowheads="1"/>
          </p:cNvSpPr>
          <p:nvPr>
            <p:ph idx="1"/>
          </p:nvPr>
        </p:nvSpPr>
        <p:spPr>
          <a:xfrm>
            <a:off x="246311" y="970274"/>
            <a:ext cx="1872208" cy="400110"/>
          </a:xfrm>
          <a:solidFill>
            <a:sysClr val="window" lastClr="FFFFFF"/>
          </a:solidFill>
          <a:ln w="76200">
            <a:solidFill>
              <a:srgbClr val="FF0000"/>
            </a:solidFill>
          </a:ln>
        </p:spPr>
        <p:txBody>
          <a:bodyPr wrap="square" anchor="ctr">
            <a:spAutoFit/>
          </a:bodyPr>
          <a:lstStyle/>
          <a:p>
            <a:pPr marL="0" indent="0" algn="ctr" eaLnBrk="1" hangingPunct="1">
              <a:spcBef>
                <a:spcPct val="0"/>
              </a:spcBef>
              <a:buClrTx/>
              <a:buSzTx/>
              <a:buFontTx/>
              <a:buNone/>
              <a:defRPr/>
            </a:pPr>
            <a:r>
              <a:rPr lang="ru-RU" sz="2000" b="1" kern="0" dirty="0" smtClean="0">
                <a:solidFill>
                  <a:sysClr val="windowText" lastClr="000000"/>
                </a:solidFill>
                <a:latin typeface="Times New Roman" pitchFamily="18" charset="0"/>
                <a:ea typeface="Calibri" pitchFamily="34" charset="0"/>
                <a:cs typeface="Times New Roman" pitchFamily="18" charset="0"/>
              </a:rPr>
              <a:t>Биопсия</a:t>
            </a:r>
            <a:endParaRPr lang="ru-RU" sz="2000" b="1" kern="0" dirty="0" smtClean="0">
              <a:solidFill>
                <a:sysClr val="windowText" lastClr="000000"/>
              </a:solidFill>
              <a:latin typeface="Arial" pitchFamily="34" charset="0"/>
              <a:cs typeface="Arial" pitchFamily="34" charset="0"/>
            </a:endParaRPr>
          </a:p>
        </p:txBody>
      </p:sp>
      <p:pic>
        <p:nvPicPr>
          <p:cNvPr id="165892" name="Picture 2" descr="C:\Documents and Settings\xXx\Рабочий стол\DSC_138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69813" y="908720"/>
            <a:ext cx="2930213" cy="2346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3" name="Picture 3" descr="C:\Documents and Settings\xXx\Рабочий стол\DSC_1373~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95044" y="3645024"/>
            <a:ext cx="3079752" cy="205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520" y="1772816"/>
            <a:ext cx="1757985" cy="22322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339752" y="1124744"/>
            <a:ext cx="3185716" cy="31857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539552" y="4671608"/>
            <a:ext cx="4608512" cy="1754326"/>
          </a:xfrm>
          <a:prstGeom prst="rect">
            <a:avLst/>
          </a:prstGeom>
          <a:solidFill>
            <a:schemeClr val="bg1"/>
          </a:solidFill>
        </p:spPr>
        <p:txBody>
          <a:bodyPr wrap="square" rtlCol="0">
            <a:spAutoFit/>
          </a:bodyPr>
          <a:lstStyle/>
          <a:p>
            <a:r>
              <a:rPr lang="ru-RU" dirty="0"/>
              <a:t>щуп вводят между рядами боковых</a:t>
            </a:r>
          </a:p>
          <a:p>
            <a:r>
              <a:rPr lang="ru-RU" dirty="0"/>
              <a:t>и брюшных жучек в задней трети брюшка рыбы под острым </a:t>
            </a:r>
            <a:r>
              <a:rPr lang="ru-RU" dirty="0" smtClean="0"/>
              <a:t>углом (45°) </a:t>
            </a:r>
            <a:r>
              <a:rPr lang="ru-RU" dirty="0"/>
              <a:t>к оси</a:t>
            </a:r>
          </a:p>
          <a:p>
            <a:r>
              <a:rPr lang="ru-RU" dirty="0"/>
              <a:t>тела на глубину 5–7 см. При повороте щупа по оси, в канавке остаётся ткань</a:t>
            </a:r>
          </a:p>
          <a:p>
            <a:r>
              <a:rPr lang="ru-RU" dirty="0"/>
              <a:t>гонады </a:t>
            </a:r>
          </a:p>
        </p:txBody>
      </p:sp>
    </p:spTree>
    <p:extLst>
      <p:ext uri="{BB962C8B-B14F-4D97-AF65-F5344CB8AC3E}">
        <p14:creationId xmlns:p14="http://schemas.microsoft.com/office/powerpoint/2010/main" xmlns="" val="213974693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252" y="260648"/>
            <a:ext cx="7067128" cy="490066"/>
          </a:xfrm>
          <a:solidFill>
            <a:schemeClr val="bg1"/>
          </a:solidFill>
          <a:ln>
            <a:solidFill>
              <a:schemeClr val="bg1"/>
            </a:solidFill>
          </a:ln>
        </p:spPr>
        <p:txBody>
          <a:bodyPr>
            <a:noAutofit/>
          </a:bodyPr>
          <a:lstStyle/>
          <a:p>
            <a:r>
              <a:rPr lang="ru-RU" sz="3600" dirty="0" smtClean="0">
                <a:solidFill>
                  <a:schemeClr val="bg1"/>
                </a:solidFill>
                <a:effectLst/>
                <a:latin typeface="+mn-lt"/>
              </a:rPr>
              <a:t>зимовка </a:t>
            </a:r>
            <a:r>
              <a:rPr lang="ru-RU" sz="3600" dirty="0" smtClean="0">
                <a:effectLst/>
                <a:latin typeface="+mn-lt"/>
              </a:rPr>
              <a:t>производителей</a:t>
            </a:r>
            <a:endParaRPr lang="ru-RU" sz="3600" dirty="0">
              <a:effectLst/>
              <a:latin typeface="+mn-lt"/>
            </a:endParaRPr>
          </a:p>
        </p:txBody>
      </p:sp>
      <p:sp>
        <p:nvSpPr>
          <p:cNvPr id="5" name="TextBox 4"/>
          <p:cNvSpPr txBox="1"/>
          <p:nvPr/>
        </p:nvSpPr>
        <p:spPr>
          <a:xfrm>
            <a:off x="647564" y="1040839"/>
            <a:ext cx="7848871" cy="1938992"/>
          </a:xfrm>
          <a:prstGeom prst="rect">
            <a:avLst/>
          </a:prstGeom>
          <a:solidFill>
            <a:schemeClr val="bg1"/>
          </a:solidFill>
        </p:spPr>
        <p:txBody>
          <a:bodyPr wrap="square" rtlCol="0">
            <a:spAutoFit/>
          </a:bodyPr>
          <a:lstStyle/>
          <a:p>
            <a:r>
              <a:rPr lang="ru-RU" sz="2400" b="1" dirty="0"/>
              <a:t>Зимовка </a:t>
            </a:r>
            <a:r>
              <a:rPr lang="ru-RU" sz="2400" b="1" dirty="0" smtClean="0"/>
              <a:t>– содержание производителей </a:t>
            </a:r>
            <a:r>
              <a:rPr lang="ru-RU" sz="2400" b="1" dirty="0"/>
              <a:t>при низкой (</a:t>
            </a:r>
            <a:r>
              <a:rPr lang="ru-RU" sz="2400" b="1" dirty="0" smtClean="0"/>
              <a:t>2–6</a:t>
            </a:r>
            <a:r>
              <a:rPr lang="ru-RU" sz="2400" b="1" dirty="0"/>
              <a:t>°</a:t>
            </a:r>
            <a:r>
              <a:rPr lang="ru-RU" sz="2400" b="1" dirty="0" smtClean="0"/>
              <a:t>С</a:t>
            </a:r>
            <a:r>
              <a:rPr lang="ru-RU" sz="2400" b="1" dirty="0"/>
              <a:t>) температуре в течение </a:t>
            </a:r>
            <a:r>
              <a:rPr lang="ru-RU" sz="2400" b="1" dirty="0" smtClean="0"/>
              <a:t>2-3 месяцев.</a:t>
            </a:r>
          </a:p>
          <a:p>
            <a:r>
              <a:rPr lang="ru-RU" sz="2400" b="1" dirty="0" smtClean="0"/>
              <a:t>Оптимальная температура 4–5°С</a:t>
            </a:r>
            <a:r>
              <a:rPr lang="ru-RU" sz="2400" b="1" dirty="0"/>
              <a:t>. </a:t>
            </a:r>
            <a:r>
              <a:rPr lang="ru-RU" sz="2400" b="1" dirty="0" smtClean="0"/>
              <a:t>Допускаются </a:t>
            </a:r>
            <a:r>
              <a:rPr lang="ru-RU" sz="2400" b="1" dirty="0"/>
              <a:t>кратковременное </a:t>
            </a:r>
            <a:r>
              <a:rPr lang="ru-RU" sz="2400" b="1" dirty="0" smtClean="0"/>
              <a:t>повышение температуры </a:t>
            </a:r>
            <a:r>
              <a:rPr lang="ru-RU" sz="2400" b="1" dirty="0"/>
              <a:t>до </a:t>
            </a:r>
            <a:r>
              <a:rPr lang="ru-RU" sz="2400" b="1" dirty="0" smtClean="0"/>
              <a:t>7</a:t>
            </a:r>
            <a:r>
              <a:rPr lang="ru-RU" sz="2400" b="1" dirty="0"/>
              <a:t>°</a:t>
            </a:r>
            <a:r>
              <a:rPr lang="ru-RU" sz="2400" b="1" dirty="0" smtClean="0"/>
              <a:t>С </a:t>
            </a:r>
            <a:r>
              <a:rPr lang="ru-RU" sz="2400" b="1" dirty="0"/>
              <a:t>и её понижение до </a:t>
            </a:r>
            <a:r>
              <a:rPr lang="ru-RU" sz="2400" b="1" dirty="0" smtClean="0"/>
              <a:t>2</a:t>
            </a:r>
            <a:r>
              <a:rPr lang="ru-RU" sz="2400" b="1" dirty="0"/>
              <a:t>°</a:t>
            </a:r>
            <a:r>
              <a:rPr lang="ru-RU" sz="2400" b="1" dirty="0" smtClean="0"/>
              <a:t>С.</a:t>
            </a:r>
            <a:endParaRPr lang="ru-RU" sz="2400" b="1" dirty="0"/>
          </a:p>
        </p:txBody>
      </p:sp>
      <p:sp>
        <p:nvSpPr>
          <p:cNvPr id="4" name="Заголовок 1"/>
          <p:cNvSpPr txBox="1">
            <a:spLocks/>
          </p:cNvSpPr>
          <p:nvPr/>
        </p:nvSpPr>
        <p:spPr>
          <a:xfrm>
            <a:off x="966428" y="3232729"/>
            <a:ext cx="7211144" cy="490066"/>
          </a:xfrm>
          <a:prstGeom prst="rect">
            <a:avLst/>
          </a:prstGeom>
          <a:solidFill>
            <a:schemeClr val="bg1"/>
          </a:solidFill>
          <a:ln>
            <a:solidFill>
              <a:schemeClr val="bg1"/>
            </a:solidFill>
          </a:ln>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sz="3600" dirty="0" smtClean="0">
                <a:solidFill>
                  <a:schemeClr val="tx1"/>
                </a:solidFill>
                <a:effectLst/>
                <a:latin typeface="+mn-lt"/>
              </a:rPr>
              <a:t>весенняя</a:t>
            </a:r>
            <a:r>
              <a:rPr lang="ru-RU" sz="3600" dirty="0" smtClean="0">
                <a:solidFill>
                  <a:schemeClr val="bg1"/>
                </a:solidFill>
                <a:effectLst/>
                <a:latin typeface="+mn-lt"/>
              </a:rPr>
              <a:t> </a:t>
            </a:r>
            <a:r>
              <a:rPr lang="ru-RU" sz="3600" dirty="0" smtClean="0">
                <a:solidFill>
                  <a:schemeClr val="tx1"/>
                </a:solidFill>
                <a:effectLst/>
                <a:latin typeface="+mn-lt"/>
              </a:rPr>
              <a:t>бонитировка</a:t>
            </a:r>
            <a:endParaRPr lang="ru-RU" sz="3600" dirty="0">
              <a:solidFill>
                <a:schemeClr val="tx1"/>
              </a:solidFill>
              <a:effectLst/>
              <a:latin typeface="+mn-lt"/>
            </a:endParaRPr>
          </a:p>
        </p:txBody>
      </p:sp>
      <p:sp>
        <p:nvSpPr>
          <p:cNvPr id="6" name="TextBox 5"/>
          <p:cNvSpPr txBox="1"/>
          <p:nvPr/>
        </p:nvSpPr>
        <p:spPr>
          <a:xfrm>
            <a:off x="647564" y="4005064"/>
            <a:ext cx="7848872" cy="2677656"/>
          </a:xfrm>
          <a:prstGeom prst="rect">
            <a:avLst/>
          </a:prstGeom>
          <a:solidFill>
            <a:schemeClr val="bg1"/>
          </a:solidFill>
        </p:spPr>
        <p:txBody>
          <a:bodyPr wrap="square" rtlCol="0">
            <a:spAutoFit/>
          </a:bodyPr>
          <a:lstStyle/>
          <a:p>
            <a:pPr marL="457200" indent="-457200">
              <a:buFontTx/>
              <a:buChar char="-"/>
            </a:pPr>
            <a:r>
              <a:rPr lang="ru-RU" sz="2400" b="1" dirty="0" smtClean="0"/>
              <a:t>Отбирают только </a:t>
            </a:r>
            <a:r>
              <a:rPr lang="ru-RU" sz="2400" b="1" dirty="0"/>
              <a:t>производителей, гонады которых достигли IV стадии зрелости</a:t>
            </a:r>
            <a:r>
              <a:rPr lang="ru-RU" sz="2400" b="1" dirty="0" smtClean="0"/>
              <a:t>.</a:t>
            </a:r>
          </a:p>
          <a:p>
            <a:pPr marL="457200" indent="-457200">
              <a:buFontTx/>
              <a:buChar char="-"/>
            </a:pPr>
            <a:r>
              <a:rPr lang="ru-RU" sz="2400" b="1" dirty="0" smtClean="0"/>
              <a:t>При </a:t>
            </a:r>
            <a:r>
              <a:rPr lang="ru-RU" sz="2400" b="1" dirty="0"/>
              <a:t>отборе зрелых самцов наиболее эффективен метод УЗИ-диагностики</a:t>
            </a:r>
            <a:r>
              <a:rPr lang="ru-RU" sz="2400" b="1" dirty="0" smtClean="0"/>
              <a:t>.</a:t>
            </a:r>
          </a:p>
          <a:p>
            <a:pPr marL="457200" indent="-457200">
              <a:buFontTx/>
              <a:buChar char="-"/>
            </a:pPr>
            <a:r>
              <a:rPr lang="ru-RU" sz="2400" b="1" dirty="0" smtClean="0"/>
              <a:t>Готовность самок </a:t>
            </a:r>
            <a:r>
              <a:rPr lang="ru-RU" sz="2400" b="1" dirty="0"/>
              <a:t>определяют с использованием метода биопсии гонад </a:t>
            </a:r>
            <a:r>
              <a:rPr lang="ru-RU" sz="2400" b="1" dirty="0" smtClean="0"/>
              <a:t>по значениям </a:t>
            </a:r>
            <a:r>
              <a:rPr lang="ru-RU" sz="2400" b="1" dirty="0"/>
              <a:t>коэффициента поляризации ооцитов</a:t>
            </a:r>
          </a:p>
        </p:txBody>
      </p:sp>
    </p:spTree>
    <p:extLst>
      <p:ext uri="{BB962C8B-B14F-4D97-AF65-F5344CB8AC3E}">
        <p14:creationId xmlns:p14="http://schemas.microsoft.com/office/powerpoint/2010/main" xmlns="" val="352045911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115616" y="332656"/>
            <a:ext cx="7200800" cy="562074"/>
          </a:xfrm>
          <a:solidFill>
            <a:schemeClr val="bg1"/>
          </a:solidFill>
        </p:spPr>
        <p:txBody>
          <a:bodyPr>
            <a:normAutofit fontScale="90000"/>
          </a:bodyPr>
          <a:lstStyle/>
          <a:p>
            <a:pPr algn="ctr" eaLnBrk="1" fontAlgn="auto" hangingPunct="1">
              <a:spcAft>
                <a:spcPts val="0"/>
              </a:spcAft>
              <a:defRPr/>
            </a:pPr>
            <a:r>
              <a:rPr lang="ru-RU" b="1" dirty="0" smtClean="0">
                <a:effectLst/>
                <a:latin typeface="+mn-lt"/>
              </a:rPr>
              <a:t>Коэффициент поляризации</a:t>
            </a:r>
          </a:p>
        </p:txBody>
      </p:sp>
      <p:pic>
        <p:nvPicPr>
          <p:cNvPr id="258051" name="Picture 2" descr="C:\Documents and Settings\xXx\Рабочий стол\Примеры УЗВ\675962763.jpg"/>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r="51443"/>
          <a:stretch/>
        </p:blipFill>
        <p:spPr>
          <a:xfrm>
            <a:off x="395536" y="2454085"/>
            <a:ext cx="2808312" cy="2803632"/>
          </a:xfr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91880" y="1988840"/>
            <a:ext cx="5354308" cy="38654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7308304" y="4797152"/>
            <a:ext cx="1301348" cy="461665"/>
          </a:xfrm>
          <a:prstGeom prst="rect">
            <a:avLst/>
          </a:prstGeom>
          <a:noFill/>
        </p:spPr>
        <p:txBody>
          <a:bodyPr wrap="square" rtlCol="0">
            <a:spAutoFit/>
          </a:bodyPr>
          <a:lstStyle/>
          <a:p>
            <a:r>
              <a:rPr lang="ru-RU" sz="2400" b="1" dirty="0" err="1">
                <a:solidFill>
                  <a:schemeClr val="bg1"/>
                </a:solidFill>
              </a:rPr>
              <a:t>Кп</a:t>
            </a:r>
            <a:r>
              <a:rPr lang="ru-RU" sz="2400" b="1" dirty="0">
                <a:solidFill>
                  <a:schemeClr val="bg1"/>
                </a:solidFill>
              </a:rPr>
              <a:t> =</a:t>
            </a:r>
            <a:r>
              <a:rPr lang="en-US" sz="2400" b="1" i="1" dirty="0">
                <a:solidFill>
                  <a:schemeClr val="bg1"/>
                </a:solidFill>
              </a:rPr>
              <a:t>l</a:t>
            </a:r>
            <a:r>
              <a:rPr lang="en-US" sz="2400" b="1" dirty="0">
                <a:solidFill>
                  <a:schemeClr val="bg1"/>
                </a:solidFill>
              </a:rPr>
              <a:t>/ L</a:t>
            </a:r>
            <a:endParaRPr lang="ru-RU" sz="2400" dirty="0">
              <a:solidFill>
                <a:schemeClr val="bg1"/>
              </a:solidFill>
            </a:endParaRPr>
          </a:p>
        </p:txBody>
      </p:sp>
    </p:spTree>
    <p:extLst>
      <p:ext uri="{BB962C8B-B14F-4D97-AF65-F5344CB8AC3E}">
        <p14:creationId xmlns:p14="http://schemas.microsoft.com/office/powerpoint/2010/main" xmlns="" val="247509385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8686800" cy="504056"/>
          </a:xfrm>
          <a:solidFill>
            <a:schemeClr val="bg1"/>
          </a:solidFill>
        </p:spPr>
        <p:txBody>
          <a:bodyPr>
            <a:noAutofit/>
          </a:bodyPr>
          <a:lstStyle/>
          <a:p>
            <a:pPr eaLnBrk="1" fontAlgn="auto" hangingPunct="1">
              <a:spcAft>
                <a:spcPts val="0"/>
              </a:spcAft>
              <a:defRPr/>
            </a:pPr>
            <a:r>
              <a:rPr lang="ru-RU" sz="2400" dirty="0" smtClean="0">
                <a:effectLst/>
                <a:latin typeface="+mn-lt"/>
              </a:rPr>
              <a:t>Группы самок по показателю коэффициента поляризации</a:t>
            </a:r>
            <a:endParaRPr lang="ru-RU" sz="2400" dirty="0">
              <a:effectLst/>
              <a:latin typeface="+mn-lt"/>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1125608206"/>
              </p:ext>
            </p:extLst>
          </p:nvPr>
        </p:nvGraphicFramePr>
        <p:xfrm>
          <a:off x="755576" y="996902"/>
          <a:ext cx="7858180" cy="5456434"/>
        </p:xfrm>
        <a:graphic>
          <a:graphicData uri="http://schemas.openxmlformats.org/drawingml/2006/table">
            <a:tbl>
              <a:tblPr>
                <a:tableStyleId>{3C2FFA5D-87B4-456A-9821-1D502468CF0F}</a:tableStyleId>
              </a:tblPr>
              <a:tblGrid>
                <a:gridCol w="648072"/>
                <a:gridCol w="1656184"/>
                <a:gridCol w="1512168"/>
                <a:gridCol w="4041756"/>
              </a:tblGrid>
              <a:tr h="387030">
                <a:tc>
                  <a:txBody>
                    <a:bodyPr/>
                    <a:lstStyle/>
                    <a:p>
                      <a:pPr algn="ctr">
                        <a:lnSpc>
                          <a:spcPct val="115000"/>
                        </a:lnSpc>
                        <a:spcAft>
                          <a:spcPts val="0"/>
                        </a:spcAft>
                      </a:pPr>
                      <a:r>
                        <a:rPr lang="ru-RU" sz="1800" b="1" dirty="0"/>
                        <a:t>№</a:t>
                      </a:r>
                    </a:p>
                    <a:p>
                      <a:pPr algn="ctr">
                        <a:lnSpc>
                          <a:spcPct val="115000"/>
                        </a:lnSpc>
                        <a:spcAft>
                          <a:spcPts val="0"/>
                        </a:spcAft>
                      </a:pPr>
                      <a:r>
                        <a:rPr lang="ru-RU" sz="1800" b="1" dirty="0" err="1"/>
                        <a:t>п</a:t>
                      </a:r>
                      <a:r>
                        <a:rPr lang="ru-RU" sz="1800" b="1" dirty="0"/>
                        <a:t>/</a:t>
                      </a:r>
                      <a:r>
                        <a:rPr lang="ru-RU" sz="1800" b="1" dirty="0" err="1"/>
                        <a:t>п</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err="1"/>
                        <a:t>Кп</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категория</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Рекомендации по использованию</a:t>
                      </a:r>
                      <a:endParaRPr lang="ru-RU" sz="1800" b="1">
                        <a:latin typeface="Times New Roman" pitchFamily="18" charset="0"/>
                        <a:ea typeface="Calibri"/>
                        <a:cs typeface="Times New Roman" pitchFamily="18" charset="0"/>
                      </a:endParaRPr>
                    </a:p>
                  </a:txBody>
                  <a:tcPr marL="61924" marR="61924" marT="0" marB="0" anchor="ctr"/>
                </a:tc>
              </a:tr>
              <a:tr h="193515">
                <a:tc>
                  <a:txBody>
                    <a:bodyPr/>
                    <a:lstStyle/>
                    <a:p>
                      <a:pPr algn="ctr">
                        <a:lnSpc>
                          <a:spcPct val="115000"/>
                        </a:lnSpc>
                        <a:spcAft>
                          <a:spcPts val="0"/>
                        </a:spcAft>
                      </a:pPr>
                      <a:r>
                        <a:rPr lang="en-US" sz="1800" b="1" dirty="0"/>
                        <a:t>1</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Кп≤0,05</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перезревшие</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отправляются в нагул</a:t>
                      </a:r>
                      <a:endParaRPr lang="ru-RU" sz="1800" b="1" dirty="0">
                        <a:latin typeface="Times New Roman" pitchFamily="18" charset="0"/>
                        <a:ea typeface="Calibri"/>
                        <a:cs typeface="Times New Roman" pitchFamily="18" charset="0"/>
                      </a:endParaRPr>
                    </a:p>
                  </a:txBody>
                  <a:tcPr marL="61924" marR="61924" marT="0" marB="0" anchor="ctr"/>
                </a:tc>
              </a:tr>
              <a:tr h="1161089">
                <a:tc>
                  <a:txBody>
                    <a:bodyPr/>
                    <a:lstStyle/>
                    <a:p>
                      <a:pPr algn="ctr">
                        <a:lnSpc>
                          <a:spcPct val="115000"/>
                        </a:lnSpc>
                        <a:spcAft>
                          <a:spcPts val="0"/>
                        </a:spcAft>
                      </a:pPr>
                      <a:r>
                        <a:rPr lang="en-US" sz="1800" b="1" dirty="0"/>
                        <a:t>2</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0,05≤Кп≤0,10</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зрелые 1</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при достижении нерестовых</a:t>
                      </a:r>
                    </a:p>
                    <a:p>
                      <a:pPr algn="ctr">
                        <a:lnSpc>
                          <a:spcPct val="115000"/>
                        </a:lnSpc>
                        <a:spcAft>
                          <a:spcPts val="0"/>
                        </a:spcAft>
                      </a:pPr>
                      <a:r>
                        <a:rPr lang="ru-RU" sz="1800" b="1"/>
                        <a:t>температур инъецируются любым</a:t>
                      </a:r>
                    </a:p>
                    <a:p>
                      <a:pPr algn="ctr">
                        <a:lnSpc>
                          <a:spcPct val="115000"/>
                        </a:lnSpc>
                        <a:spcAft>
                          <a:spcPts val="0"/>
                        </a:spcAft>
                      </a:pPr>
                      <a:r>
                        <a:rPr lang="ru-RU" sz="1800" b="1"/>
                        <a:t>гормональным препаратом</a:t>
                      </a:r>
                      <a:endParaRPr lang="ru-RU" sz="1800" b="1">
                        <a:latin typeface="Times New Roman" pitchFamily="18" charset="0"/>
                        <a:ea typeface="Calibri"/>
                        <a:cs typeface="Times New Roman" pitchFamily="18" charset="0"/>
                      </a:endParaRPr>
                    </a:p>
                  </a:txBody>
                  <a:tcPr marL="61924" marR="61924" marT="0" marB="0" anchor="ctr"/>
                </a:tc>
              </a:tr>
              <a:tr h="967574">
                <a:tc>
                  <a:txBody>
                    <a:bodyPr/>
                    <a:lstStyle/>
                    <a:p>
                      <a:pPr algn="ctr">
                        <a:lnSpc>
                          <a:spcPct val="115000"/>
                        </a:lnSpc>
                        <a:spcAft>
                          <a:spcPts val="0"/>
                        </a:spcAft>
                      </a:pPr>
                      <a:r>
                        <a:rPr lang="en-US" sz="1800" b="1"/>
                        <a:t>3</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0,10≤Кп≤0,12</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зрелые 2</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при достижении нерестовых</a:t>
                      </a:r>
                    </a:p>
                    <a:p>
                      <a:pPr algn="ctr">
                        <a:lnSpc>
                          <a:spcPct val="115000"/>
                        </a:lnSpc>
                        <a:spcAft>
                          <a:spcPts val="0"/>
                        </a:spcAft>
                      </a:pPr>
                      <a:r>
                        <a:rPr lang="ru-RU" sz="1800" b="1" dirty="0"/>
                        <a:t>температур инъецируются</a:t>
                      </a:r>
                    </a:p>
                    <a:p>
                      <a:pPr algn="ctr">
                        <a:lnSpc>
                          <a:spcPct val="115000"/>
                        </a:lnSpc>
                        <a:spcAft>
                          <a:spcPts val="0"/>
                        </a:spcAft>
                      </a:pPr>
                      <a:r>
                        <a:rPr lang="ru-RU" sz="1800" b="1" dirty="0"/>
                        <a:t>«</a:t>
                      </a:r>
                      <a:r>
                        <a:rPr lang="ru-RU" sz="1800" b="1" dirty="0" err="1"/>
                        <a:t>сурфагоном</a:t>
                      </a:r>
                      <a:r>
                        <a:rPr lang="ru-RU" sz="1800" b="1" dirty="0"/>
                        <a:t>»</a:t>
                      </a:r>
                      <a:endParaRPr lang="ru-RU" sz="1800" b="1" dirty="0">
                        <a:latin typeface="Times New Roman" pitchFamily="18" charset="0"/>
                        <a:ea typeface="Calibri"/>
                        <a:cs typeface="Times New Roman" pitchFamily="18" charset="0"/>
                      </a:endParaRPr>
                    </a:p>
                  </a:txBody>
                  <a:tcPr marL="61924" marR="61924" marT="0" marB="0" anchor="ctr"/>
                </a:tc>
              </a:tr>
              <a:tr h="1098325">
                <a:tc>
                  <a:txBody>
                    <a:bodyPr/>
                    <a:lstStyle/>
                    <a:p>
                      <a:pPr algn="ctr">
                        <a:lnSpc>
                          <a:spcPct val="115000"/>
                        </a:lnSpc>
                        <a:spcAft>
                          <a:spcPts val="0"/>
                        </a:spcAft>
                      </a:pPr>
                      <a:r>
                        <a:rPr lang="en-US" sz="1800" b="1"/>
                        <a:t>4</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0,12≤Кп≤0,15</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близкие к</a:t>
                      </a:r>
                    </a:p>
                    <a:p>
                      <a:pPr algn="ctr">
                        <a:lnSpc>
                          <a:spcPct val="115000"/>
                        </a:lnSpc>
                        <a:spcAft>
                          <a:spcPts val="0"/>
                        </a:spcAft>
                      </a:pPr>
                      <a:r>
                        <a:rPr lang="ru-RU" sz="1800" b="1" dirty="0"/>
                        <a:t>созреванию</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инъекции проводятся после</a:t>
                      </a:r>
                    </a:p>
                    <a:p>
                      <a:pPr algn="ctr">
                        <a:lnSpc>
                          <a:spcPct val="115000"/>
                        </a:lnSpc>
                        <a:spcAft>
                          <a:spcPts val="0"/>
                        </a:spcAft>
                      </a:pPr>
                      <a:r>
                        <a:rPr lang="ru-RU" sz="1800" b="1" dirty="0"/>
                        <a:t>выдерживания при нерестовых</a:t>
                      </a:r>
                    </a:p>
                    <a:p>
                      <a:pPr algn="ctr">
                        <a:lnSpc>
                          <a:spcPct val="115000"/>
                        </a:lnSpc>
                        <a:spcAft>
                          <a:spcPts val="0"/>
                        </a:spcAft>
                      </a:pPr>
                      <a:r>
                        <a:rPr lang="ru-RU" sz="1800" b="1" dirty="0"/>
                        <a:t>температурах 7-14 суток</a:t>
                      </a:r>
                      <a:endParaRPr lang="ru-RU" sz="1800" b="1" dirty="0">
                        <a:latin typeface="Times New Roman" pitchFamily="18" charset="0"/>
                        <a:ea typeface="Calibri"/>
                        <a:cs typeface="Times New Roman" pitchFamily="18" charset="0"/>
                      </a:endParaRPr>
                    </a:p>
                  </a:txBody>
                  <a:tcPr marL="61924" marR="61924" marT="0" marB="0" anchor="ctr"/>
                </a:tc>
              </a:tr>
              <a:tr h="967574">
                <a:tc>
                  <a:txBody>
                    <a:bodyPr/>
                    <a:lstStyle/>
                    <a:p>
                      <a:pPr algn="ctr">
                        <a:lnSpc>
                          <a:spcPct val="115000"/>
                        </a:lnSpc>
                        <a:spcAft>
                          <a:spcPts val="0"/>
                        </a:spcAft>
                      </a:pPr>
                      <a:r>
                        <a:rPr lang="en-US" sz="1800" b="1"/>
                        <a:t>5</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0,15≤Кп≤0,18</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способные к</a:t>
                      </a:r>
                    </a:p>
                    <a:p>
                      <a:pPr algn="ctr">
                        <a:lnSpc>
                          <a:spcPct val="115000"/>
                        </a:lnSpc>
                        <a:spcAft>
                          <a:spcPts val="0"/>
                        </a:spcAft>
                      </a:pPr>
                      <a:r>
                        <a:rPr lang="ru-RU" sz="1800" b="1" dirty="0"/>
                        <a:t>созреванию</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выдерживаются при нерестовых</a:t>
                      </a:r>
                    </a:p>
                    <a:p>
                      <a:pPr algn="ctr">
                        <a:lnSpc>
                          <a:spcPct val="115000"/>
                        </a:lnSpc>
                        <a:spcAft>
                          <a:spcPts val="0"/>
                        </a:spcAft>
                      </a:pPr>
                      <a:r>
                        <a:rPr lang="ru-RU" sz="1800" b="1" dirty="0"/>
                        <a:t>температурах 20-40 суток перед</a:t>
                      </a:r>
                    </a:p>
                    <a:p>
                      <a:pPr algn="ctr">
                        <a:lnSpc>
                          <a:spcPct val="115000"/>
                        </a:lnSpc>
                        <a:spcAft>
                          <a:spcPts val="0"/>
                        </a:spcAft>
                      </a:pPr>
                      <a:r>
                        <a:rPr lang="ru-RU" sz="1800" b="1" dirty="0"/>
                        <a:t>инъекцией</a:t>
                      </a:r>
                      <a:endParaRPr lang="ru-RU" sz="1800" b="1" dirty="0">
                        <a:latin typeface="Times New Roman" pitchFamily="18" charset="0"/>
                        <a:ea typeface="Calibri"/>
                        <a:cs typeface="Times New Roman" pitchFamily="18" charset="0"/>
                      </a:endParaRPr>
                    </a:p>
                  </a:txBody>
                  <a:tcPr marL="61924" marR="61924" marT="0" marB="0" anchor="ctr"/>
                </a:tc>
              </a:tr>
              <a:tr h="193515">
                <a:tc>
                  <a:txBody>
                    <a:bodyPr/>
                    <a:lstStyle/>
                    <a:p>
                      <a:pPr algn="ctr">
                        <a:lnSpc>
                          <a:spcPct val="115000"/>
                        </a:lnSpc>
                        <a:spcAft>
                          <a:spcPts val="0"/>
                        </a:spcAft>
                      </a:pPr>
                      <a:r>
                        <a:rPr lang="en-US" sz="1800" b="1"/>
                        <a:t>6</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0,18≤Кп</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незрелые</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отсаживаются на нагул</a:t>
                      </a:r>
                      <a:endParaRPr lang="ru-RU" sz="1800" b="1" dirty="0">
                        <a:latin typeface="Times New Roman" pitchFamily="18" charset="0"/>
                        <a:ea typeface="Calibri"/>
                        <a:cs typeface="Times New Roman" pitchFamily="18" charset="0"/>
                      </a:endParaRPr>
                    </a:p>
                  </a:txBody>
                  <a:tcPr marL="61924" marR="61924" marT="0" marB="0" anchor="ctr"/>
                </a:tc>
              </a:tr>
            </a:tbl>
          </a:graphicData>
        </a:graphic>
      </p:graphicFrame>
    </p:spTree>
    <p:extLst>
      <p:ext uri="{BB962C8B-B14F-4D97-AF65-F5344CB8AC3E}">
        <p14:creationId xmlns:p14="http://schemas.microsoft.com/office/powerpoint/2010/main" xmlns="" val="197003840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564" y="332656"/>
            <a:ext cx="7848872" cy="523220"/>
          </a:xfrm>
          <a:prstGeom prst="rect">
            <a:avLst/>
          </a:prstGeom>
          <a:solidFill>
            <a:schemeClr val="bg1"/>
          </a:solidFill>
        </p:spPr>
        <p:txBody>
          <a:bodyPr wrap="square" rtlCol="0">
            <a:spAutoFit/>
          </a:bodyPr>
          <a:lstStyle/>
          <a:p>
            <a:pPr algn="ctr"/>
            <a:r>
              <a:rPr lang="ru-RU" sz="2800" b="1" dirty="0" smtClean="0"/>
              <a:t>ПРЕДНЕРЕСТОВОЕ ВЫДЕРЖИВАНИЕ</a:t>
            </a:r>
            <a:endParaRPr lang="ru-RU" sz="2800" b="1" dirty="0"/>
          </a:p>
        </p:txBody>
      </p:sp>
      <p:sp>
        <p:nvSpPr>
          <p:cNvPr id="6" name="Прямоугольник 5"/>
          <p:cNvSpPr/>
          <p:nvPr/>
        </p:nvSpPr>
        <p:spPr>
          <a:xfrm>
            <a:off x="552940" y="1484784"/>
            <a:ext cx="8038121" cy="1200329"/>
          </a:xfrm>
          <a:prstGeom prst="rect">
            <a:avLst/>
          </a:prstGeom>
          <a:solidFill>
            <a:schemeClr val="bg1"/>
          </a:solidFill>
        </p:spPr>
        <p:txBody>
          <a:bodyPr wrap="square">
            <a:spAutoFit/>
          </a:bodyPr>
          <a:lstStyle/>
          <a:p>
            <a:pPr marL="342900" indent="-342900">
              <a:buFontTx/>
              <a:buChar char="-"/>
            </a:pPr>
            <a:r>
              <a:rPr lang="ru-RU" sz="2400" b="1" dirty="0" smtClean="0"/>
              <a:t>для самок повышение температуры на 1,5 °С в сутки</a:t>
            </a:r>
          </a:p>
          <a:p>
            <a:pPr marL="342900" indent="-342900">
              <a:buFontTx/>
              <a:buChar char="-"/>
            </a:pPr>
            <a:endParaRPr lang="ru-RU" sz="2400" b="1" dirty="0" smtClean="0"/>
          </a:p>
          <a:p>
            <a:r>
              <a:rPr lang="ru-RU" sz="2400" b="1" dirty="0" smtClean="0"/>
              <a:t>- для самцов на 2-3 °С в сутки</a:t>
            </a:r>
            <a:endParaRPr lang="ru-RU" sz="2400" b="1" dirty="0"/>
          </a:p>
        </p:txBody>
      </p:sp>
      <p:graphicFrame>
        <p:nvGraphicFramePr>
          <p:cNvPr id="7" name="Таблица 6"/>
          <p:cNvGraphicFramePr>
            <a:graphicFrameLocks noGrp="1"/>
          </p:cNvGraphicFramePr>
          <p:nvPr>
            <p:extLst>
              <p:ext uri="{D42A27DB-BD31-4B8C-83A1-F6EECF244321}">
                <p14:modId xmlns:p14="http://schemas.microsoft.com/office/powerpoint/2010/main" xmlns="" val="1055853597"/>
              </p:ext>
            </p:extLst>
          </p:nvPr>
        </p:nvGraphicFramePr>
        <p:xfrm>
          <a:off x="244827" y="4509120"/>
          <a:ext cx="8654346" cy="1538572"/>
        </p:xfrm>
        <a:graphic>
          <a:graphicData uri="http://schemas.openxmlformats.org/drawingml/2006/table">
            <a:tbl>
              <a:tblPr firstRow="1" bandRow="1">
                <a:tableStyleId>{5C22544A-7EE6-4342-B048-85BDC9FD1C3A}</a:tableStyleId>
              </a:tblPr>
              <a:tblGrid>
                <a:gridCol w="1021500"/>
                <a:gridCol w="1656184"/>
                <a:gridCol w="1296144"/>
                <a:gridCol w="1584176"/>
                <a:gridCol w="1653951"/>
                <a:gridCol w="1442391"/>
              </a:tblGrid>
              <a:tr h="974171">
                <a:tc>
                  <a:txBody>
                    <a:bodyPr/>
                    <a:lstStyle/>
                    <a:p>
                      <a:pPr algn="ctr"/>
                      <a:r>
                        <a:rPr lang="ru-RU" sz="2400" b="1" dirty="0" smtClean="0">
                          <a:solidFill>
                            <a:schemeClr val="tx1"/>
                          </a:solidFill>
                        </a:rPr>
                        <a:t>вид</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Русский осётр</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Белуга</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Севрюга</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Стерлядь</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Шип</a:t>
                      </a:r>
                      <a:endParaRPr lang="ru-RU" sz="2400" b="1" dirty="0">
                        <a:solidFill>
                          <a:schemeClr val="tx1"/>
                        </a:solidFill>
                      </a:endParaRPr>
                    </a:p>
                  </a:txBody>
                  <a:tcPr anchor="ctr"/>
                </a:tc>
              </a:tr>
              <a:tr h="564401">
                <a:tc>
                  <a:txBody>
                    <a:bodyPr/>
                    <a:lstStyle/>
                    <a:p>
                      <a:pPr algn="ctr"/>
                      <a:r>
                        <a:rPr lang="ru-RU" sz="2400" b="1" dirty="0" smtClean="0">
                          <a:solidFill>
                            <a:schemeClr val="tx1"/>
                          </a:solidFill>
                        </a:rPr>
                        <a:t>Т, °С</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14–18</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9–14</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17–21</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10–15</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14–18</a:t>
                      </a:r>
                      <a:endParaRPr lang="ru-RU" sz="2400" b="1" dirty="0">
                        <a:solidFill>
                          <a:schemeClr val="tx1"/>
                        </a:solidFill>
                      </a:endParaRPr>
                    </a:p>
                  </a:txBody>
                  <a:tcPr anchor="ctr"/>
                </a:tc>
              </a:tr>
            </a:tbl>
          </a:graphicData>
        </a:graphic>
      </p:graphicFrame>
      <p:sp>
        <p:nvSpPr>
          <p:cNvPr id="8" name="TextBox 7"/>
          <p:cNvSpPr txBox="1"/>
          <p:nvPr/>
        </p:nvSpPr>
        <p:spPr>
          <a:xfrm>
            <a:off x="2735796" y="3561521"/>
            <a:ext cx="3672408" cy="461665"/>
          </a:xfrm>
          <a:prstGeom prst="rect">
            <a:avLst/>
          </a:prstGeom>
          <a:solidFill>
            <a:schemeClr val="bg1"/>
          </a:solidFill>
        </p:spPr>
        <p:txBody>
          <a:bodyPr wrap="square" rtlCol="0">
            <a:spAutoFit/>
          </a:bodyPr>
          <a:lstStyle/>
          <a:p>
            <a:r>
              <a:rPr lang="ru-RU" sz="2400" b="1" dirty="0" smtClean="0"/>
              <a:t>нерестовые температуры</a:t>
            </a:r>
            <a:endParaRPr lang="ru-RU" sz="2400" b="1" dirty="0"/>
          </a:p>
        </p:txBody>
      </p:sp>
    </p:spTree>
    <p:extLst>
      <p:ext uri="{BB962C8B-B14F-4D97-AF65-F5344CB8AC3E}">
        <p14:creationId xmlns:p14="http://schemas.microsoft.com/office/powerpoint/2010/main" xmlns="" val="240260888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гормональная стимуляция нереста</a:t>
            </a:r>
            <a:endParaRPr lang="ru-RU" dirty="0"/>
          </a:p>
        </p:txBody>
      </p:sp>
      <p:sp>
        <p:nvSpPr>
          <p:cNvPr id="4" name="Прямоугольник 3"/>
          <p:cNvSpPr/>
          <p:nvPr/>
        </p:nvSpPr>
        <p:spPr>
          <a:xfrm>
            <a:off x="3347864" y="1595021"/>
            <a:ext cx="5256584" cy="3785652"/>
          </a:xfrm>
          <a:prstGeom prst="rect">
            <a:avLst/>
          </a:prstGeom>
          <a:solidFill>
            <a:schemeClr val="bg1"/>
          </a:solidFill>
        </p:spPr>
        <p:txBody>
          <a:bodyPr wrap="square">
            <a:spAutoFit/>
          </a:bodyPr>
          <a:lstStyle/>
          <a:p>
            <a:r>
              <a:rPr lang="ru-RU" sz="2400" dirty="0" smtClean="0"/>
              <a:t>• </a:t>
            </a:r>
            <a:r>
              <a:rPr lang="ru-RU" b="1" dirty="0" smtClean="0"/>
              <a:t>гипофиз </a:t>
            </a:r>
            <a:r>
              <a:rPr lang="ru-RU" b="1" dirty="0"/>
              <a:t>осетровых </a:t>
            </a:r>
            <a:r>
              <a:rPr lang="ru-RU" b="1" dirty="0" smtClean="0"/>
              <a:t>или карповых </a:t>
            </a:r>
            <a:r>
              <a:rPr lang="ru-RU" b="1" dirty="0"/>
              <a:t>рыб (АГП);</a:t>
            </a:r>
          </a:p>
          <a:p>
            <a:r>
              <a:rPr lang="ru-RU" b="1" dirty="0" smtClean="0"/>
              <a:t>• </a:t>
            </a:r>
            <a:r>
              <a:rPr lang="ru-RU" b="1" dirty="0"/>
              <a:t>«</a:t>
            </a:r>
            <a:r>
              <a:rPr lang="ru-RU" b="1" dirty="0" err="1"/>
              <a:t>Сурфагон</a:t>
            </a:r>
            <a:r>
              <a:rPr lang="ru-RU" b="1" dirty="0"/>
              <a:t>» (</a:t>
            </a:r>
            <a:r>
              <a:rPr lang="ru-RU" b="1" dirty="0" err="1"/>
              <a:t>GnRHa</a:t>
            </a:r>
            <a:r>
              <a:rPr lang="ru-RU" b="1" dirty="0"/>
              <a:t>) – </a:t>
            </a:r>
            <a:r>
              <a:rPr lang="ru-RU" b="1" dirty="0" err="1"/>
              <a:t>суперактивный</a:t>
            </a:r>
            <a:r>
              <a:rPr lang="ru-RU" b="1" dirty="0"/>
              <a:t> аналог </a:t>
            </a:r>
            <a:r>
              <a:rPr lang="ru-RU" b="1" dirty="0" smtClean="0"/>
              <a:t>гонадотропин-</a:t>
            </a:r>
            <a:r>
              <a:rPr lang="ru-RU" b="1" dirty="0" err="1" smtClean="0"/>
              <a:t>релизинг</a:t>
            </a:r>
            <a:r>
              <a:rPr lang="ru-RU" b="1" dirty="0" smtClean="0"/>
              <a:t>-гормона млекопитающих</a:t>
            </a:r>
          </a:p>
          <a:p>
            <a:endParaRPr lang="ru-RU" sz="2000" b="1" dirty="0"/>
          </a:p>
          <a:p>
            <a:r>
              <a:rPr lang="ru-RU" sz="2000" b="1" dirty="0"/>
              <a:t>Общая доза препарата зависит</a:t>
            </a:r>
          </a:p>
          <a:p>
            <a:r>
              <a:rPr lang="ru-RU" sz="2000" b="1" dirty="0"/>
              <a:t>от температуры воды и массы </a:t>
            </a:r>
            <a:r>
              <a:rPr lang="ru-RU" sz="2000" b="1" dirty="0" smtClean="0"/>
              <a:t>рыбы</a:t>
            </a:r>
          </a:p>
          <a:p>
            <a:endParaRPr lang="ru-RU" sz="2000" b="1" dirty="0"/>
          </a:p>
          <a:p>
            <a:r>
              <a:rPr lang="ru-RU" sz="2000" b="1" dirty="0" smtClean="0"/>
              <a:t>Для самок доза делится на 2 раза: предварительная (10-30%) и разрешающая</a:t>
            </a:r>
          </a:p>
          <a:p>
            <a:r>
              <a:rPr lang="ru-RU" sz="2000" b="1" dirty="0" smtClean="0"/>
              <a:t>Для самцов 1 доза </a:t>
            </a:r>
            <a:r>
              <a:rPr lang="ru-RU" sz="2000" b="1" dirty="0"/>
              <a:t>перед разрешающей инъекцией самок. Доза </a:t>
            </a:r>
            <a:r>
              <a:rPr lang="ru-RU" sz="2000" b="1" dirty="0" smtClean="0"/>
              <a:t>для </a:t>
            </a:r>
            <a:r>
              <a:rPr lang="ru-RU" sz="2000" b="1" dirty="0"/>
              <a:t>самцов в два раза меньше дозы, рассчитанной для самок.</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3802" y="1142847"/>
            <a:ext cx="2183982" cy="3050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278" y="4149080"/>
            <a:ext cx="3025658" cy="22661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6486438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xXx\Рабочий стол\Презентация\DSC0855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Заголовок 1"/>
          <p:cNvSpPr>
            <a:spLocks noGrp="1"/>
          </p:cNvSpPr>
          <p:nvPr>
            <p:ph type="title"/>
          </p:nvPr>
        </p:nvSpPr>
        <p:spPr>
          <a:xfrm>
            <a:off x="1249288" y="1844824"/>
            <a:ext cx="6645424" cy="1517030"/>
          </a:xfrm>
          <a:solidFill>
            <a:schemeClr val="bg1"/>
          </a:solidFill>
        </p:spPr>
        <p:txBody>
          <a:bodyPr>
            <a:noAutofit/>
          </a:bodyPr>
          <a:lstStyle/>
          <a:p>
            <a:r>
              <a:rPr lang="ru-RU" sz="4400" dirty="0" smtClean="0">
                <a:effectLst/>
                <a:latin typeface="+mn-lt"/>
              </a:rPr>
              <a:t>2. Получение зрелых половых продуктов</a:t>
            </a:r>
            <a:endParaRPr lang="ru-RU" sz="4400" dirty="0">
              <a:effectLst/>
              <a:latin typeface="+mn-lt"/>
            </a:endParaRPr>
          </a:p>
        </p:txBody>
      </p:sp>
    </p:spTree>
    <p:extLst>
      <p:ext uri="{BB962C8B-B14F-4D97-AF65-F5344CB8AC3E}">
        <p14:creationId xmlns:p14="http://schemas.microsoft.com/office/powerpoint/2010/main" xmlns="" val="410694569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2606" y="260648"/>
            <a:ext cx="5328592" cy="577804"/>
          </a:xfrm>
          <a:solidFill>
            <a:schemeClr val="bg1"/>
          </a:solidFill>
        </p:spPr>
        <p:txBody>
          <a:bodyPr>
            <a:normAutofit/>
          </a:bodyPr>
          <a:lstStyle/>
          <a:p>
            <a:r>
              <a:rPr lang="ru-RU" sz="2800" dirty="0">
                <a:effectLst/>
              </a:rPr>
              <a:t>Отбор овулировавшей икры</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2040" y="1915197"/>
            <a:ext cx="3810853" cy="34644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251520" y="1916832"/>
            <a:ext cx="4536504" cy="3477875"/>
          </a:xfrm>
          <a:prstGeom prst="rect">
            <a:avLst/>
          </a:prstGeom>
          <a:solidFill>
            <a:schemeClr val="bg1"/>
          </a:solidFill>
        </p:spPr>
        <p:txBody>
          <a:bodyPr wrap="square" rtlCol="0">
            <a:spAutoFit/>
          </a:bodyPr>
          <a:lstStyle/>
          <a:p>
            <a:r>
              <a:rPr lang="ru-RU" sz="2000" b="1" dirty="0"/>
              <a:t>Время созревания производителей зависит от температуры </a:t>
            </a:r>
            <a:r>
              <a:rPr lang="ru-RU" sz="2000" b="1" dirty="0" smtClean="0"/>
              <a:t>воды. </a:t>
            </a:r>
            <a:r>
              <a:rPr lang="ru-RU" sz="2000" b="1" dirty="0"/>
              <a:t>Взятие половых продуктов у самцов начинают после того, как </a:t>
            </a:r>
            <a:r>
              <a:rPr lang="ru-RU" sz="2000" b="1" dirty="0" smtClean="0"/>
              <a:t>первые самки </a:t>
            </a:r>
            <a:r>
              <a:rPr lang="ru-RU" sz="2000" b="1" dirty="0"/>
              <a:t>показали </a:t>
            </a:r>
            <a:r>
              <a:rPr lang="ru-RU" sz="2000" b="1" dirty="0" smtClean="0"/>
              <a:t>явные признаки </a:t>
            </a:r>
            <a:r>
              <a:rPr lang="ru-RU" sz="2000" b="1" dirty="0"/>
              <a:t>созревания – обильная струя </a:t>
            </a:r>
            <a:r>
              <a:rPr lang="ru-RU" sz="2000" b="1" dirty="0" smtClean="0"/>
              <a:t>овариальной жидкости </a:t>
            </a:r>
            <a:r>
              <a:rPr lang="ru-RU" sz="2000" b="1" dirty="0"/>
              <a:t>с единичными икринками. В случае обнаружения самок, готовых </a:t>
            </a:r>
            <a:r>
              <a:rPr lang="ru-RU" sz="2000" b="1" dirty="0" smtClean="0"/>
              <a:t>к немедленному </a:t>
            </a:r>
            <a:r>
              <a:rPr lang="ru-RU" sz="2000" b="1" dirty="0"/>
              <a:t>отбору икры, сначала получают икру, а потом сперму.</a:t>
            </a:r>
          </a:p>
        </p:txBody>
      </p:sp>
    </p:spTree>
    <p:extLst>
      <p:ext uri="{BB962C8B-B14F-4D97-AF65-F5344CB8AC3E}">
        <p14:creationId xmlns:p14="http://schemas.microsoft.com/office/powerpoint/2010/main" xmlns="" val="385785816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980728"/>
            <a:ext cx="2304256" cy="46471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763688" y="188640"/>
            <a:ext cx="5485928" cy="707886"/>
          </a:xfrm>
          <a:prstGeom prst="rect">
            <a:avLst/>
          </a:prstGeom>
          <a:solidFill>
            <a:schemeClr val="bg1"/>
          </a:solidFill>
        </p:spPr>
        <p:txBody>
          <a:bodyPr wrap="square" rtlCol="0" anchor="ctr">
            <a:spAutoFit/>
          </a:bodyPr>
          <a:lstStyle/>
          <a:p>
            <a:r>
              <a:rPr lang="ru-RU" sz="2000" b="1" dirty="0"/>
              <a:t>М</a:t>
            </a:r>
            <a:r>
              <a:rPr lang="ru-RU" sz="2000" b="1" dirty="0" smtClean="0"/>
              <a:t>етод </a:t>
            </a:r>
            <a:r>
              <a:rPr lang="ru-RU" sz="2000" b="1" dirty="0"/>
              <a:t>надрезания яйцеводов </a:t>
            </a:r>
            <a:r>
              <a:rPr lang="ru-RU" sz="2000" b="1" dirty="0" smtClean="0"/>
              <a:t>с последующим сцеживанием икры (С.Б. Подушка).</a:t>
            </a:r>
            <a:endParaRPr lang="ru-RU" sz="2000" b="1"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040" y="1208928"/>
            <a:ext cx="3190875" cy="2914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040" y="4053356"/>
            <a:ext cx="3419475" cy="2505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93692" y="5646014"/>
            <a:ext cx="3888432" cy="923330"/>
          </a:xfrm>
          <a:prstGeom prst="rect">
            <a:avLst/>
          </a:prstGeom>
          <a:solidFill>
            <a:schemeClr val="bg1"/>
          </a:solidFill>
        </p:spPr>
        <p:txBody>
          <a:bodyPr wrap="square" rtlCol="0">
            <a:spAutoFit/>
          </a:bodyPr>
          <a:lstStyle/>
          <a:p>
            <a:r>
              <a:rPr lang="ru-RU" b="1" dirty="0" smtClean="0"/>
              <a:t>1 </a:t>
            </a:r>
            <a:r>
              <a:rPr lang="ru-RU" dirty="0"/>
              <a:t>– яичник; </a:t>
            </a:r>
            <a:r>
              <a:rPr lang="ru-RU" b="1" dirty="0"/>
              <a:t>2 </a:t>
            </a:r>
            <a:r>
              <a:rPr lang="ru-RU" dirty="0"/>
              <a:t>– воронка яйцевода;</a:t>
            </a:r>
          </a:p>
          <a:p>
            <a:r>
              <a:rPr lang="ru-RU" b="1" dirty="0"/>
              <a:t>3 </a:t>
            </a:r>
            <a:r>
              <a:rPr lang="ru-RU" dirty="0"/>
              <a:t>– яйцевод; </a:t>
            </a:r>
            <a:r>
              <a:rPr lang="ru-RU" b="1" dirty="0"/>
              <a:t>4 </a:t>
            </a:r>
            <a:r>
              <a:rPr lang="ru-RU" dirty="0"/>
              <a:t>– место надреза; </a:t>
            </a:r>
            <a:r>
              <a:rPr lang="ru-RU" b="1" dirty="0"/>
              <a:t>5 </a:t>
            </a:r>
            <a:r>
              <a:rPr lang="ru-RU" dirty="0"/>
              <a:t>– генитальное отверстие.</a:t>
            </a:r>
          </a:p>
        </p:txBody>
      </p:sp>
    </p:spTree>
    <p:extLst>
      <p:ext uri="{BB962C8B-B14F-4D97-AF65-F5344CB8AC3E}">
        <p14:creationId xmlns:p14="http://schemas.microsoft.com/office/powerpoint/2010/main" xmlns="" val="74654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836712"/>
            <a:ext cx="7560840" cy="2800767"/>
          </a:xfrm>
          <a:prstGeom prst="rect">
            <a:avLst/>
          </a:prstGeom>
        </p:spPr>
        <p:txBody>
          <a:bodyPr wrap="square">
            <a:sp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Лекция 1</a:t>
            </a:r>
          </a:p>
          <a:p>
            <a:endParaRPr lang="ru-RU" sz="3200" b="1" dirty="0" smtClean="0">
              <a:solidFill>
                <a:srgbClr val="FF0000"/>
              </a:solidFill>
              <a:latin typeface="Times New Roman" panose="02020603050405020304" pitchFamily="18" charset="0"/>
              <a:cs typeface="Times New Roman" panose="02020603050405020304" pitchFamily="18" charset="0"/>
            </a:endParaRPr>
          </a:p>
          <a:p>
            <a:endParaRPr lang="ru-RU" sz="3200" b="1" dirty="0" smtClean="0">
              <a:solidFill>
                <a:srgbClr val="FF0000"/>
              </a:solidFill>
              <a:latin typeface="Times New Roman" panose="02020603050405020304" pitchFamily="18" charset="0"/>
              <a:cs typeface="Times New Roman" panose="02020603050405020304" pitchFamily="18" charset="0"/>
            </a:endParaRPr>
          </a:p>
          <a:p>
            <a:pPr algn="ctr"/>
            <a:r>
              <a:rPr lang="ru-RU" sz="4000" b="1" dirty="0" smtClean="0">
                <a:latin typeface="Times New Roman" panose="02020603050405020304" pitchFamily="18" charset="0"/>
                <a:cs typeface="Times New Roman" panose="02020603050405020304" pitchFamily="18" charset="0"/>
              </a:rPr>
              <a:t>Основы </a:t>
            </a:r>
            <a:r>
              <a:rPr lang="ru-RU" sz="4000" b="1" dirty="0">
                <a:latin typeface="Times New Roman" panose="02020603050405020304" pitchFamily="18" charset="0"/>
                <a:cs typeface="Times New Roman" panose="02020603050405020304" pitchFamily="18" charset="0"/>
              </a:rPr>
              <a:t>искусственного воспроизводства рыб</a:t>
            </a:r>
          </a:p>
        </p:txBody>
      </p:sp>
    </p:spTree>
    <p:extLst>
      <p:ext uri="{BB962C8B-B14F-4D97-AF65-F5344CB8AC3E}">
        <p14:creationId xmlns:p14="http://schemas.microsoft.com/office/powerpoint/2010/main" xmlns="" val="1359479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cstate="print"/>
          <a:stretch>
            <a:fillRect/>
          </a:stretch>
        </p:blipFill>
        <p:spPr bwMode="auto">
          <a:xfrm>
            <a:off x="1763688" y="2708920"/>
            <a:ext cx="5648325" cy="3848100"/>
          </a:xfrm>
          <a:prstGeom prst="rect">
            <a:avLst/>
          </a:prstGeom>
          <a:noFill/>
          <a:ln w="9525">
            <a:noFill/>
            <a:miter lim="800000"/>
            <a:headEnd/>
            <a:tailEnd/>
          </a:ln>
          <a:effectLst/>
        </p:spPr>
      </p:pic>
      <p:sp>
        <p:nvSpPr>
          <p:cNvPr id="5" name="Заголовок 4"/>
          <p:cNvSpPr>
            <a:spLocks noGrp="1"/>
          </p:cNvSpPr>
          <p:nvPr>
            <p:ph type="title"/>
          </p:nvPr>
        </p:nvSpPr>
        <p:spPr>
          <a:xfrm>
            <a:off x="395536" y="1268760"/>
            <a:ext cx="8229600" cy="1143000"/>
          </a:xfrm>
        </p:spPr>
        <p:txBody>
          <a:bodyPr>
            <a:normAutofit fontScale="90000"/>
          </a:bodyPr>
          <a:lstStyle/>
          <a:p>
            <a:pPr algn="ctr"/>
            <a:r>
              <a:rPr lang="ru-RU" b="1" dirty="0" smtClean="0">
                <a:solidFill>
                  <a:schemeClr val="tx1"/>
                </a:solidFill>
                <a:effectLst/>
                <a:latin typeface="Times New Roman" panose="02020603050405020304" pitchFamily="18" charset="0"/>
                <a:cs typeface="Times New Roman" panose="02020603050405020304" pitchFamily="18" charset="0"/>
              </a:rPr>
              <a:t>Искусственное воспроизводство лососевых рыб </a:t>
            </a:r>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176136" y="55932"/>
            <a:ext cx="2232471" cy="523220"/>
          </a:xfrm>
          <a:prstGeom prst="rect">
            <a:avLst/>
          </a:prstGeom>
          <a:noFill/>
        </p:spPr>
        <p:txBody>
          <a:bodyPr wrap="none" rtlCol="0">
            <a:spAutoFit/>
          </a:bodyPr>
          <a:lstStyle/>
          <a:p>
            <a:r>
              <a:rPr lang="ru-RU" sz="2800" b="1" dirty="0" smtClean="0">
                <a:solidFill>
                  <a:srgbClr val="FF0000"/>
                </a:solidFill>
                <a:latin typeface="Times New Roman" panose="02020603050405020304" pitchFamily="18" charset="0"/>
                <a:cs typeface="Times New Roman" panose="02020603050405020304" pitchFamily="18" charset="0"/>
              </a:rPr>
              <a:t>Лекция №2. </a:t>
            </a:r>
            <a:endParaRPr lang="ru-RU" dirty="0">
              <a:solidFill>
                <a:srgbClr val="FF0000"/>
              </a:solidFill>
            </a:endParaRPr>
          </a:p>
        </p:txBody>
      </p:sp>
    </p:spTree>
    <p:extLst>
      <p:ext uri="{BB962C8B-B14F-4D97-AF65-F5344CB8AC3E}">
        <p14:creationId xmlns:p14="http://schemas.microsoft.com/office/powerpoint/2010/main" xmlns="" val="367619324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5894054" y="1052736"/>
            <a:ext cx="2762214" cy="2767464"/>
          </a:xfrm>
          <a:prstGeom prst="rect">
            <a:avLst/>
          </a:prstGeom>
        </p:spPr>
      </p:pic>
      <p:sp>
        <p:nvSpPr>
          <p:cNvPr id="2" name="Заголовок 1"/>
          <p:cNvSpPr>
            <a:spLocks noGrp="1"/>
          </p:cNvSpPr>
          <p:nvPr>
            <p:ph type="title"/>
          </p:nvPr>
        </p:nvSpPr>
        <p:spPr>
          <a:xfrm>
            <a:off x="457200" y="274638"/>
            <a:ext cx="8229600" cy="850106"/>
          </a:xfrm>
        </p:spPr>
        <p:txBody>
          <a:bodyPr>
            <a:normAutofit fontScale="90000"/>
          </a:bodyPr>
          <a:lstStyle/>
          <a:p>
            <a:r>
              <a:rPr lang="ru-RU" dirty="0" smtClean="0">
                <a:solidFill>
                  <a:schemeClr val="bg1"/>
                </a:solidFill>
                <a:effectLst/>
                <a:latin typeface="+mn-lt"/>
              </a:rPr>
              <a:t>Получение половых продуктов самцов</a:t>
            </a:r>
            <a:endParaRPr lang="ru-RU" dirty="0">
              <a:solidFill>
                <a:schemeClr val="bg1"/>
              </a:solidFill>
              <a:effectLst/>
              <a:latin typeface="+mn-lt"/>
            </a:endParaRPr>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395536" y="1124744"/>
            <a:ext cx="2880320" cy="3494379"/>
          </a:xfr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38811" y="3820200"/>
            <a:ext cx="3770326" cy="2834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1315174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an-19-Menseekingaction.com-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7211" b="7211"/>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Заголовок 1"/>
          <p:cNvSpPr>
            <a:spLocks noGrp="1"/>
          </p:cNvSpPr>
          <p:nvPr>
            <p:ph type="title"/>
          </p:nvPr>
        </p:nvSpPr>
        <p:spPr>
          <a:xfrm>
            <a:off x="467544" y="2780928"/>
            <a:ext cx="8229600" cy="1296144"/>
          </a:xfrm>
          <a:solidFill>
            <a:schemeClr val="bg1"/>
          </a:solidFill>
        </p:spPr>
        <p:txBody>
          <a:bodyPr>
            <a:normAutofit fontScale="90000"/>
          </a:bodyPr>
          <a:lstStyle/>
          <a:p>
            <a:r>
              <a:rPr lang="ru-RU" sz="4000" dirty="0" smtClean="0">
                <a:effectLst/>
                <a:latin typeface="Times New Roman" panose="02020603050405020304" pitchFamily="18" charset="0"/>
                <a:cs typeface="Times New Roman" panose="02020603050405020304" pitchFamily="18" charset="0"/>
              </a:rPr>
              <a:t>3</a:t>
            </a:r>
            <a:r>
              <a:rPr lang="ru-RU" sz="4000" dirty="0">
                <a:effectLst/>
                <a:latin typeface="Times New Roman" panose="02020603050405020304" pitchFamily="18" charset="0"/>
                <a:cs typeface="Times New Roman" panose="02020603050405020304" pitchFamily="18" charset="0"/>
              </a:rPr>
              <a:t>. Оценка качества половых </a:t>
            </a:r>
            <a:r>
              <a:rPr lang="ru-RU" sz="4000" dirty="0" smtClean="0">
                <a:effectLst/>
                <a:latin typeface="Times New Roman" panose="02020603050405020304" pitchFamily="18" charset="0"/>
                <a:cs typeface="Times New Roman" panose="02020603050405020304" pitchFamily="18" charset="0"/>
              </a:rPr>
              <a:t>продуктов</a:t>
            </a:r>
            <a:endParaRPr lang="ru-RU" dirty="0"/>
          </a:p>
        </p:txBody>
      </p:sp>
    </p:spTree>
    <p:extLst>
      <p:ext uri="{BB962C8B-B14F-4D97-AF65-F5344CB8AC3E}">
        <p14:creationId xmlns:p14="http://schemas.microsoft.com/office/powerpoint/2010/main" xmlns="" val="82889009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844824"/>
            <a:ext cx="7992888" cy="3539430"/>
          </a:xfrm>
          <a:prstGeom prst="rect">
            <a:avLst/>
          </a:prstGeom>
          <a:solidFill>
            <a:schemeClr val="bg1"/>
          </a:solidFill>
        </p:spPr>
        <p:txBody>
          <a:bodyPr wrap="square">
            <a:spAutoFit/>
          </a:bodyPr>
          <a:lstStyle/>
          <a:p>
            <a:pPr marL="285750" lvl="0" indent="-285750">
              <a:buFont typeface="Arial" panose="020B0604020202020204" pitchFamily="34" charset="0"/>
              <a:buChar char="•"/>
            </a:pPr>
            <a:r>
              <a:rPr lang="ru-RU" sz="2800" b="1" dirty="0" smtClean="0"/>
              <a:t>икринки </a:t>
            </a:r>
            <a:r>
              <a:rPr lang="ru-RU" sz="2800" b="1" dirty="0"/>
              <a:t>должны быть округлой формы</a:t>
            </a:r>
          </a:p>
          <a:p>
            <a:pPr marL="285750" lvl="0" indent="-285750">
              <a:buFont typeface="Arial" panose="020B0604020202020204" pitchFamily="34" charset="0"/>
              <a:buChar char="•"/>
            </a:pPr>
            <a:r>
              <a:rPr lang="ru-RU" sz="2800" b="1" dirty="0"/>
              <a:t>окрашены типично</a:t>
            </a:r>
          </a:p>
          <a:p>
            <a:pPr marL="285750" lvl="0" indent="-285750">
              <a:buFont typeface="Arial" panose="020B0604020202020204" pitchFamily="34" charset="0"/>
              <a:buChar char="•"/>
            </a:pPr>
            <a:r>
              <a:rPr lang="ru-RU" sz="2800" b="1" dirty="0" err="1"/>
              <a:t>оплодотворяемость</a:t>
            </a:r>
            <a:r>
              <a:rPr lang="ru-RU" sz="2800" b="1" dirty="0"/>
              <a:t> хорошей икры – 80-90 %</a:t>
            </a:r>
          </a:p>
          <a:p>
            <a:endParaRPr lang="ru-RU" sz="2800" b="1" dirty="0" smtClean="0"/>
          </a:p>
          <a:p>
            <a:r>
              <a:rPr lang="ru-RU" sz="2800" b="1" dirty="0" smtClean="0"/>
              <a:t>Недозрелая </a:t>
            </a:r>
            <a:r>
              <a:rPr lang="ru-RU" sz="2800" b="1" dirty="0"/>
              <a:t>или перезрелая икры обычно дряблая, икринки </a:t>
            </a:r>
            <a:r>
              <a:rPr lang="ru-RU" sz="2800" b="1" dirty="0" smtClean="0"/>
              <a:t>давятся </a:t>
            </a:r>
            <a:r>
              <a:rPr lang="ru-RU" sz="2800" b="1" dirty="0"/>
              <a:t>пальцами. Такая икра плохо оплодотворяется, а при ее развитии много эмбрионов имеют аномалии.</a:t>
            </a:r>
          </a:p>
        </p:txBody>
      </p:sp>
      <p:sp>
        <p:nvSpPr>
          <p:cNvPr id="2" name="TextBox 1"/>
          <p:cNvSpPr txBox="1"/>
          <p:nvPr/>
        </p:nvSpPr>
        <p:spPr>
          <a:xfrm>
            <a:off x="2267744" y="533871"/>
            <a:ext cx="4824536" cy="523220"/>
          </a:xfrm>
          <a:prstGeom prst="rect">
            <a:avLst/>
          </a:prstGeom>
          <a:solidFill>
            <a:schemeClr val="bg1"/>
          </a:solidFill>
        </p:spPr>
        <p:txBody>
          <a:bodyPr wrap="square" rtlCol="0">
            <a:spAutoFit/>
          </a:bodyPr>
          <a:lstStyle/>
          <a:p>
            <a:r>
              <a:rPr lang="ru-RU" sz="2800" b="1" dirty="0"/>
              <a:t>Определение качества </a:t>
            </a:r>
            <a:r>
              <a:rPr lang="ru-RU" sz="2800" b="1" dirty="0" smtClean="0"/>
              <a:t>икры</a:t>
            </a:r>
            <a:endParaRPr lang="ru-RU" sz="2800" dirty="0"/>
          </a:p>
        </p:txBody>
      </p:sp>
    </p:spTree>
    <p:extLst>
      <p:ext uri="{BB962C8B-B14F-4D97-AF65-F5344CB8AC3E}">
        <p14:creationId xmlns:p14="http://schemas.microsoft.com/office/powerpoint/2010/main" xmlns="" val="420043980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784AA07C-8637-484B-8B06-AEAB3531D436}" type="slidenum">
              <a:rPr lang="ru-RU" smtClean="0"/>
              <a:pPr>
                <a:defRPr/>
              </a:pPr>
              <a:t>203</a:t>
            </a:fld>
            <a:endParaRPr lang="ru-RU" dirty="0"/>
          </a:p>
        </p:txBody>
      </p:sp>
      <p:pic>
        <p:nvPicPr>
          <p:cNvPr id="5124" name="Picture 7" descr="https://www.bestreferat.ru/images/paper/81/27/9632781.gif"/>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4443594" y="371078"/>
            <a:ext cx="3238500" cy="4210050"/>
          </a:xfrm>
          <a:prstGeom prst="rect">
            <a:avLst/>
          </a:prstGeom>
          <a:solidFill>
            <a:schemeClr val="bg1"/>
          </a:solidFill>
          <a:ln>
            <a:noFill/>
          </a:ln>
        </p:spPr>
      </p:pic>
      <p:sp>
        <p:nvSpPr>
          <p:cNvPr id="5125" name="TextBox 1"/>
          <p:cNvSpPr txBox="1">
            <a:spLocks noChangeArrowheads="1"/>
          </p:cNvSpPr>
          <p:nvPr/>
        </p:nvSpPr>
        <p:spPr bwMode="auto">
          <a:xfrm>
            <a:off x="683568" y="4581128"/>
            <a:ext cx="7560840" cy="2031325"/>
          </a:xfrm>
          <a:prstGeom prst="rect">
            <a:avLst/>
          </a:prstGeom>
          <a:solidFill>
            <a:schemeClr val="bg1"/>
          </a:solid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b="1" u="sng" dirty="0">
                <a:latin typeface="Arial" charset="0"/>
              </a:rPr>
              <a:t>Сперматозоиды рыб</a:t>
            </a:r>
            <a:r>
              <a:rPr lang="ru-RU" altLang="ru-RU" sz="1800" b="1" dirty="0">
                <a:latin typeface="Arial" charset="0"/>
              </a:rPr>
              <a:t> .</a:t>
            </a:r>
            <a:br>
              <a:rPr lang="ru-RU" altLang="ru-RU" sz="1800" b="1" dirty="0">
                <a:latin typeface="Arial" charset="0"/>
              </a:rPr>
            </a:br>
            <a:r>
              <a:rPr lang="ru-RU" altLang="ru-RU" sz="1800" b="1" dirty="0">
                <a:latin typeface="Arial" charset="0"/>
              </a:rPr>
              <a:t>А – костистых; Б – осетра (по Гинзбургу, 1968):</a:t>
            </a:r>
            <a:r>
              <a:rPr lang="ru-RU" altLang="ru-RU" sz="1800" dirty="0">
                <a:latin typeface="Arial" charset="0"/>
              </a:rPr>
              <a:t/>
            </a:r>
            <a:br>
              <a:rPr lang="ru-RU" altLang="ru-RU" sz="1800" dirty="0">
                <a:latin typeface="Arial" charset="0"/>
              </a:rPr>
            </a:br>
            <a:r>
              <a:rPr lang="ru-RU" altLang="ru-RU" sz="1800" b="1" dirty="0">
                <a:latin typeface="Arial" charset="0"/>
              </a:rPr>
              <a:t>1 – карася, 2 – щуки, 3 – бычка </a:t>
            </a:r>
            <a:r>
              <a:rPr lang="ru-RU" altLang="ru-RU" sz="1800" b="1" dirty="0" err="1">
                <a:latin typeface="Arial" charset="0"/>
              </a:rPr>
              <a:t>Gobius</a:t>
            </a:r>
            <a:r>
              <a:rPr lang="ru-RU" altLang="ru-RU" sz="1800" b="1" dirty="0">
                <a:latin typeface="Arial" charset="0"/>
              </a:rPr>
              <a:t> </a:t>
            </a:r>
            <a:r>
              <a:rPr lang="ru-RU" altLang="ru-RU" sz="1800" b="1" dirty="0" err="1">
                <a:latin typeface="Arial" charset="0"/>
              </a:rPr>
              <a:t>niger</a:t>
            </a:r>
            <a:r>
              <a:rPr lang="ru-RU" altLang="ru-RU" sz="1800" b="1" dirty="0">
                <a:latin typeface="Arial" charset="0"/>
              </a:rPr>
              <a:t>,</a:t>
            </a:r>
            <a:r>
              <a:rPr lang="ru-RU" altLang="ru-RU" sz="1800" dirty="0">
                <a:latin typeface="Arial" charset="0"/>
              </a:rPr>
              <a:t/>
            </a:r>
            <a:br>
              <a:rPr lang="ru-RU" altLang="ru-RU" sz="1800" dirty="0">
                <a:latin typeface="Arial" charset="0"/>
              </a:rPr>
            </a:br>
            <a:r>
              <a:rPr lang="ru-RU" altLang="ru-RU" sz="1800" b="1" dirty="0">
                <a:latin typeface="Arial" charset="0"/>
              </a:rPr>
              <a:t>4 – подкаменщика </a:t>
            </a:r>
            <a:r>
              <a:rPr lang="ru-RU" altLang="ru-RU" sz="1800" b="1" dirty="0" err="1">
                <a:latin typeface="Arial" charset="0"/>
              </a:rPr>
              <a:t>Cottidae</a:t>
            </a:r>
            <a:r>
              <a:rPr lang="ru-RU" altLang="ru-RU" sz="1800" b="1" dirty="0">
                <a:latin typeface="Arial" charset="0"/>
              </a:rPr>
              <a:t> (вид головки с уплощённой стороны и сбоку);</a:t>
            </a:r>
            <a:r>
              <a:rPr lang="ru-RU" altLang="ru-RU" sz="1800" dirty="0">
                <a:latin typeface="Arial" charset="0"/>
              </a:rPr>
              <a:t/>
            </a:r>
            <a:br>
              <a:rPr lang="ru-RU" altLang="ru-RU" sz="1800" dirty="0">
                <a:latin typeface="Arial" charset="0"/>
              </a:rPr>
            </a:br>
            <a:r>
              <a:rPr lang="ru-RU" altLang="ru-RU" sz="1800" b="1" dirty="0">
                <a:latin typeface="Arial" charset="0"/>
              </a:rPr>
              <a:t>a – </a:t>
            </a:r>
            <a:r>
              <a:rPr lang="ru-RU" altLang="ru-RU" sz="1800" b="1" dirty="0" err="1">
                <a:latin typeface="Arial" charset="0"/>
              </a:rPr>
              <a:t>акросома</a:t>
            </a:r>
            <a:r>
              <a:rPr lang="ru-RU" altLang="ru-RU" sz="1800" b="1" dirty="0">
                <a:latin typeface="Arial" charset="0"/>
              </a:rPr>
              <a:t>, г – головка вместе со средней частью,</a:t>
            </a:r>
            <a:r>
              <a:rPr lang="ru-RU" altLang="ru-RU" sz="1800" dirty="0">
                <a:latin typeface="Arial" charset="0"/>
              </a:rPr>
              <a:t/>
            </a:r>
            <a:br>
              <a:rPr lang="ru-RU" altLang="ru-RU" sz="1800" dirty="0">
                <a:latin typeface="Arial" charset="0"/>
              </a:rPr>
            </a:br>
            <a:r>
              <a:rPr lang="ru-RU" altLang="ru-RU" sz="1800" b="1" dirty="0" err="1">
                <a:latin typeface="Arial" charset="0"/>
              </a:rPr>
              <a:t>гч</a:t>
            </a:r>
            <a:r>
              <a:rPr lang="ru-RU" altLang="ru-RU" sz="1800" b="1" dirty="0">
                <a:latin typeface="Arial" charset="0"/>
              </a:rPr>
              <a:t> – главная часть, </a:t>
            </a:r>
            <a:r>
              <a:rPr lang="ru-RU" altLang="ru-RU" sz="1800" b="1" dirty="0" err="1">
                <a:latin typeface="Arial" charset="0"/>
              </a:rPr>
              <a:t>кч</a:t>
            </a:r>
            <a:r>
              <a:rPr lang="ru-RU" altLang="ru-RU" sz="1800" b="1" dirty="0">
                <a:latin typeface="Arial" charset="0"/>
              </a:rPr>
              <a:t> – концевая часть хвоста</a:t>
            </a:r>
            <a:endParaRPr lang="ru-RU" altLang="ru-RU" sz="1800" dirty="0">
              <a:latin typeface="Arial" charset="0"/>
            </a:endParaRPr>
          </a:p>
        </p:txBody>
      </p:sp>
      <p:sp>
        <p:nvSpPr>
          <p:cNvPr id="2" name="TextBox 1"/>
          <p:cNvSpPr txBox="1"/>
          <p:nvPr/>
        </p:nvSpPr>
        <p:spPr>
          <a:xfrm>
            <a:off x="1025269" y="116632"/>
            <a:ext cx="2762300" cy="1200329"/>
          </a:xfrm>
          <a:prstGeom prst="rect">
            <a:avLst/>
          </a:prstGeom>
          <a:solidFill>
            <a:schemeClr val="bg1"/>
          </a:solidFill>
        </p:spPr>
        <p:txBody>
          <a:bodyPr wrap="square" rtlCol="0">
            <a:spAutoFit/>
          </a:bodyPr>
          <a:lstStyle/>
          <a:p>
            <a:pPr algn="ctr"/>
            <a:r>
              <a:rPr lang="ru-RU" sz="2400" b="1" dirty="0" smtClean="0"/>
              <a:t>Внешний вид сперматозоида осетровых </a:t>
            </a:r>
            <a:endParaRPr lang="ru-RU" sz="2400" b="1" dirty="0"/>
          </a:p>
        </p:txBody>
      </p:sp>
    </p:spTree>
    <p:extLst>
      <p:ext uri="{BB962C8B-B14F-4D97-AF65-F5344CB8AC3E}">
        <p14:creationId xmlns:p14="http://schemas.microsoft.com/office/powerpoint/2010/main" xmlns="" val="244504968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AAF0CE88-720D-41F8-BCAB-B73DBEB0899B}" type="slidenum">
              <a:rPr lang="ru-RU" smtClean="0"/>
              <a:pPr>
                <a:defRPr/>
              </a:pPr>
              <a:t>204</a:t>
            </a:fld>
            <a:endParaRPr lang="ru-RU" dirty="0"/>
          </a:p>
        </p:txBody>
      </p:sp>
      <p:pic>
        <p:nvPicPr>
          <p:cNvPr id="6148"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l="21523" t="13998" r="38213" b="9113"/>
          <a:stretch>
            <a:fillRect/>
          </a:stretch>
        </p:blipFill>
        <p:spPr bwMode="auto">
          <a:xfrm>
            <a:off x="2051720" y="260648"/>
            <a:ext cx="5238750" cy="5622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149" name="TextBox 1"/>
          <p:cNvSpPr txBox="1">
            <a:spLocks noChangeArrowheads="1"/>
          </p:cNvSpPr>
          <p:nvPr/>
        </p:nvSpPr>
        <p:spPr bwMode="auto">
          <a:xfrm>
            <a:off x="1646759" y="6093295"/>
            <a:ext cx="6048672" cy="461665"/>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400" b="1" dirty="0">
                <a:latin typeface="Times New Roman" panose="02020603050405020304" pitchFamily="18" charset="0"/>
                <a:cs typeface="Times New Roman" panose="02020603050405020304" pitchFamily="18" charset="0"/>
              </a:rPr>
              <a:t>Примитивная «</a:t>
            </a:r>
            <a:r>
              <a:rPr lang="ru-RU" altLang="ru-RU" sz="2400" b="1" dirty="0" err="1">
                <a:latin typeface="Times New Roman" panose="02020603050405020304" pitchFamily="18" charset="0"/>
                <a:cs typeface="Times New Roman" panose="02020603050405020304" pitchFamily="18" charset="0"/>
              </a:rPr>
              <a:t>аквасперма</a:t>
            </a:r>
            <a:r>
              <a:rPr lang="ru-RU" altLang="ru-RU" sz="2400" b="1" dirty="0">
                <a:latin typeface="Times New Roman" panose="02020603050405020304" pitchFamily="18" charset="0"/>
                <a:cs typeface="Times New Roman" panose="02020603050405020304" pitchFamily="18" charset="0"/>
              </a:rPr>
              <a:t>» с </a:t>
            </a:r>
            <a:r>
              <a:rPr lang="ru-RU" altLang="ru-RU" sz="2400" b="1" dirty="0" err="1">
                <a:latin typeface="Times New Roman" panose="02020603050405020304" pitchFamily="18" charset="0"/>
                <a:cs typeface="Times New Roman" panose="02020603050405020304" pitchFamily="18" charset="0"/>
              </a:rPr>
              <a:t>акросомой</a:t>
            </a:r>
            <a:endParaRPr lang="ru-RU" alt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7373752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6F7F44C7-DA1D-42A3-BA98-22E43F4CA19E}" type="slidenum">
              <a:rPr lang="ru-RU" smtClean="0"/>
              <a:pPr>
                <a:defRPr/>
              </a:pPr>
              <a:t>205</a:t>
            </a:fld>
            <a:endParaRPr lang="ru-RU" dirty="0"/>
          </a:p>
        </p:txBody>
      </p:sp>
      <p:pic>
        <p:nvPicPr>
          <p:cNvPr id="717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l="1025" t="13998" r="2196" b="13541"/>
          <a:stretch>
            <a:fillRect/>
          </a:stretch>
        </p:blipFill>
        <p:spPr bwMode="auto">
          <a:xfrm>
            <a:off x="323850" y="1341438"/>
            <a:ext cx="8588375" cy="36147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6011292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sz="quarter" idx="4294967295"/>
          </p:nvPr>
        </p:nvSpPr>
        <p:spPr>
          <a:xfrm>
            <a:off x="214313" y="214313"/>
            <a:ext cx="8786812" cy="6357937"/>
          </a:xfrm>
        </p:spPr>
        <p:txBody>
          <a:bodyPr/>
          <a:lstStyle/>
          <a:p>
            <a:pPr algn="l"/>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endParaRPr lang="ru-RU" altLang="ru-RU" sz="2400" smtClean="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pPr>
              <a:defRPr/>
            </a:pPr>
            <a:fld id="{001FA7BF-198A-475A-AA01-25E968644410}" type="slidenum">
              <a:rPr lang="ru-RU" smtClean="0"/>
              <a:pPr>
                <a:defRPr/>
              </a:pPr>
              <a:t>206</a:t>
            </a:fld>
            <a:endParaRPr lang="ru-RU"/>
          </a:p>
        </p:txBody>
      </p:sp>
      <p:pic>
        <p:nvPicPr>
          <p:cNvPr id="9220" name="Picture 3" descr="\\QWERTY-PC\Users\Public\Recorded TV\TempRec\TempSBE\Новая папка\ШУМСКИЙ\Диссертация\фото\DSC0215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7688" y="2143125"/>
            <a:ext cx="2667000"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4" descr="\\QWERTY-PC\Users\Public\Recorded TV\TempRec\TempSBE\Новая папка\ШУМСКИЙ\Диссертация\фото\DSC0217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71863" y="2192338"/>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5" descr="\\QWERTY-PC\Users\Public\Recorded TV\TempRec\TempSBE\Новая папка\ШУМСКИЙ\Диссертация\фото\DSC0217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15063" y="2214563"/>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Picture 6" descr="\\QWERTY-PC\Users\Public\Recorded TV\TempRec\TempSBE\Новая папка\ШУМСКИЙ\Диссертация\фото\DSC0217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1500" y="4500563"/>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Picture 7" descr="\\QWERTY-PC\Users\Public\Recorded TV\TempRec\TempSBE\Новая папка\ШУМСКИЙ\Диссертация\фото\DSC0217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71863" y="4500563"/>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5" name="Picture 8" descr="\\QWERTY-PC\Users\Public\Recorded TV\TempRec\TempSBE\Новая папка\ШУМСКИЙ\Диссертация\фото\DSC02175.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215063" y="4500563"/>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Box 9"/>
          <p:cNvSpPr txBox="1">
            <a:spLocks noChangeArrowheads="1"/>
          </p:cNvSpPr>
          <p:nvPr/>
        </p:nvSpPr>
        <p:spPr bwMode="auto">
          <a:xfrm>
            <a:off x="2544763" y="476250"/>
            <a:ext cx="6038191" cy="707886"/>
          </a:xfrm>
          <a:prstGeom prst="rect">
            <a:avLst/>
          </a:prstGeom>
          <a:solidFill>
            <a:schemeClr val="tx1"/>
          </a:solidFill>
          <a:ln>
            <a:noFill/>
          </a:ln>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4000" b="1" dirty="0" smtClean="0">
                <a:solidFill>
                  <a:schemeClr val="bg1"/>
                </a:solidFill>
                <a:latin typeface="+mn-lt"/>
              </a:rPr>
              <a:t>Оценка качества </a:t>
            </a:r>
            <a:r>
              <a:rPr lang="ru-RU" altLang="ru-RU" sz="4000" b="1" dirty="0">
                <a:solidFill>
                  <a:schemeClr val="bg1"/>
                </a:solidFill>
                <a:latin typeface="+mn-lt"/>
              </a:rPr>
              <a:t>спермы</a:t>
            </a:r>
          </a:p>
        </p:txBody>
      </p:sp>
    </p:spTree>
    <p:extLst>
      <p:ext uri="{BB962C8B-B14F-4D97-AF65-F5344CB8AC3E}">
        <p14:creationId xmlns:p14="http://schemas.microsoft.com/office/powerpoint/2010/main" xmlns="" val="410295855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16916ED1-9668-446C-99FB-236DBFE8A953}" type="slidenum">
              <a:rPr lang="ru-RU" smtClean="0"/>
              <a:pPr>
                <a:defRPr/>
              </a:pPr>
              <a:t>207</a:t>
            </a:fld>
            <a:endParaRPr lang="ru-RU" dirty="0"/>
          </a:p>
        </p:txBody>
      </p:sp>
      <p:sp>
        <p:nvSpPr>
          <p:cNvPr id="10244" name="TextBox 3"/>
          <p:cNvSpPr txBox="1">
            <a:spLocks noChangeArrowheads="1"/>
          </p:cNvSpPr>
          <p:nvPr/>
        </p:nvSpPr>
        <p:spPr bwMode="auto">
          <a:xfrm>
            <a:off x="544513" y="4973638"/>
            <a:ext cx="7843837" cy="831850"/>
          </a:xfrm>
          <a:prstGeom prst="rect">
            <a:avLst/>
          </a:prstGeom>
          <a:solidFill>
            <a:schemeClr val="bg1"/>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b="1" dirty="0">
                <a:solidFill>
                  <a:sysClr val="windowText" lastClr="000000"/>
                </a:solidFill>
                <a:latin typeface="Arial" charset="0"/>
              </a:rPr>
              <a:t>По подвижности  в животноводстве 10-бальная  шкала в рыбоводстве 5-бальная шкала (</a:t>
            </a:r>
            <a:r>
              <a:rPr lang="ru-RU" altLang="ru-RU" sz="2400" b="1" dirty="0" err="1">
                <a:solidFill>
                  <a:sysClr val="windowText" lastClr="000000"/>
                </a:solidFill>
                <a:latin typeface="Arial" charset="0"/>
              </a:rPr>
              <a:t>Персова</a:t>
            </a:r>
            <a:r>
              <a:rPr lang="ru-RU" altLang="ru-RU" sz="2400" b="1" dirty="0">
                <a:solidFill>
                  <a:sysClr val="windowText" lastClr="000000"/>
                </a:solidFill>
                <a:latin typeface="Arial" charset="0"/>
              </a:rPr>
              <a:t>)</a:t>
            </a:r>
          </a:p>
        </p:txBody>
      </p:sp>
      <p:sp>
        <p:nvSpPr>
          <p:cNvPr id="6" name="TextBox 5"/>
          <p:cNvSpPr txBox="1"/>
          <p:nvPr/>
        </p:nvSpPr>
        <p:spPr>
          <a:xfrm>
            <a:off x="1055688" y="714375"/>
            <a:ext cx="6911975" cy="4154488"/>
          </a:xfrm>
          <a:prstGeom prst="rect">
            <a:avLst/>
          </a:prstGeom>
          <a:solidFill>
            <a:schemeClr val="bg1"/>
          </a:solidFill>
        </p:spPr>
        <p:txBody>
          <a:bodyPr>
            <a:spAutoFit/>
          </a:bodyPr>
          <a:lstStyle/>
          <a:p>
            <a:pPr>
              <a:defRPr/>
            </a:pPr>
            <a:r>
              <a:rPr lang="ru-RU" sz="2400" b="1" dirty="0">
                <a:solidFill>
                  <a:sysClr val="windowText" lastClr="000000"/>
                </a:solidFill>
              </a:rPr>
              <a:t>Методы оценки качества в ветеринарии и животноводстве:</a:t>
            </a:r>
          </a:p>
          <a:p>
            <a:pPr marL="285750" indent="-285750">
              <a:buFont typeface="Arial" panose="020B0604020202020204" pitchFamily="34" charset="0"/>
              <a:buChar char="•"/>
              <a:defRPr/>
            </a:pPr>
            <a:r>
              <a:rPr lang="ru-RU" sz="2400" dirty="0">
                <a:solidFill>
                  <a:sysClr val="windowText" lastClr="000000"/>
                </a:solidFill>
              </a:rPr>
              <a:t>изучение анатомии сперматозоида</a:t>
            </a:r>
          </a:p>
          <a:p>
            <a:pPr marL="285750" indent="-285750">
              <a:buFont typeface="Arial" panose="020B0604020202020204" pitchFamily="34" charset="0"/>
              <a:buChar char="•"/>
              <a:defRPr/>
            </a:pPr>
            <a:r>
              <a:rPr lang="ru-RU" sz="2400" dirty="0">
                <a:solidFill>
                  <a:sysClr val="windowText" lastClr="000000"/>
                </a:solidFill>
              </a:rPr>
              <a:t>объем </a:t>
            </a:r>
            <a:r>
              <a:rPr lang="ru-RU" sz="2400" dirty="0" err="1">
                <a:solidFill>
                  <a:sysClr val="windowText" lastClr="000000"/>
                </a:solidFill>
              </a:rPr>
              <a:t>эякулята</a:t>
            </a:r>
            <a:endParaRPr lang="ru-RU" sz="2400" dirty="0">
              <a:solidFill>
                <a:sysClr val="windowText" lastClr="000000"/>
              </a:solidFill>
            </a:endParaRPr>
          </a:p>
          <a:p>
            <a:pPr marL="285750" indent="-285750">
              <a:buFont typeface="Arial" panose="020B0604020202020204" pitchFamily="34" charset="0"/>
              <a:buChar char="•"/>
              <a:defRPr/>
            </a:pPr>
            <a:r>
              <a:rPr lang="ru-RU" sz="2400" dirty="0">
                <a:solidFill>
                  <a:sysClr val="windowText" lastClr="000000"/>
                </a:solidFill>
              </a:rPr>
              <a:t>цвет</a:t>
            </a:r>
          </a:p>
          <a:p>
            <a:pPr marL="285750" indent="-285750">
              <a:buFont typeface="Arial" panose="020B0604020202020204" pitchFamily="34" charset="0"/>
              <a:buChar char="•"/>
              <a:defRPr/>
            </a:pPr>
            <a:r>
              <a:rPr lang="ru-RU" sz="2400" dirty="0">
                <a:solidFill>
                  <a:sysClr val="windowText" lastClr="000000"/>
                </a:solidFill>
              </a:rPr>
              <a:t>запах</a:t>
            </a:r>
          </a:p>
          <a:p>
            <a:pPr marL="285750" indent="-285750">
              <a:buFont typeface="Arial" panose="020B0604020202020204" pitchFamily="34" charset="0"/>
              <a:buChar char="•"/>
              <a:defRPr/>
            </a:pPr>
            <a:r>
              <a:rPr lang="ru-RU" sz="2400" dirty="0">
                <a:solidFill>
                  <a:sysClr val="windowText" lastClr="000000"/>
                </a:solidFill>
              </a:rPr>
              <a:t>консистенция</a:t>
            </a:r>
          </a:p>
          <a:p>
            <a:pPr marL="285750" indent="-285750">
              <a:buFont typeface="Arial" panose="020B0604020202020204" pitchFamily="34" charset="0"/>
              <a:buChar char="•"/>
              <a:defRPr/>
            </a:pPr>
            <a:r>
              <a:rPr lang="ru-RU" sz="2400" dirty="0">
                <a:solidFill>
                  <a:sysClr val="windowText" lastClr="000000"/>
                </a:solidFill>
              </a:rPr>
              <a:t>оценка подвижности</a:t>
            </a:r>
          </a:p>
          <a:p>
            <a:pPr marL="285750" indent="-285750">
              <a:buFont typeface="Arial" panose="020B0604020202020204" pitchFamily="34" charset="0"/>
              <a:buChar char="•"/>
              <a:defRPr/>
            </a:pPr>
            <a:r>
              <a:rPr lang="ru-RU" sz="2400" dirty="0">
                <a:solidFill>
                  <a:sysClr val="windowText" lastClr="000000"/>
                </a:solidFill>
              </a:rPr>
              <a:t>густота</a:t>
            </a:r>
          </a:p>
          <a:p>
            <a:pPr marL="285750" indent="-285750">
              <a:buFont typeface="Arial" panose="020B0604020202020204" pitchFamily="34" charset="0"/>
              <a:buChar char="•"/>
              <a:defRPr/>
            </a:pPr>
            <a:r>
              <a:rPr lang="ru-RU" sz="2400" dirty="0">
                <a:solidFill>
                  <a:sysClr val="windowText" lastClr="000000"/>
                </a:solidFill>
              </a:rPr>
              <a:t>интенсивность дыхания</a:t>
            </a:r>
          </a:p>
          <a:p>
            <a:pPr marL="285750" indent="-285750">
              <a:buFont typeface="Arial" panose="020B0604020202020204" pitchFamily="34" charset="0"/>
              <a:buChar char="•"/>
              <a:defRPr/>
            </a:pPr>
            <a:r>
              <a:rPr lang="ru-RU" sz="2400" dirty="0">
                <a:solidFill>
                  <a:sysClr val="windowText" lastClr="000000"/>
                </a:solidFill>
              </a:rPr>
              <a:t>резистентность</a:t>
            </a:r>
          </a:p>
        </p:txBody>
      </p:sp>
    </p:spTree>
    <p:extLst>
      <p:ext uri="{BB962C8B-B14F-4D97-AF65-F5344CB8AC3E}">
        <p14:creationId xmlns:p14="http://schemas.microsoft.com/office/powerpoint/2010/main" xmlns="" val="361569615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http://img.weiku.com/waterpicture/2012/6/11/5/semen_analysis_apparatus_634771956281117548_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80112" y="1254620"/>
            <a:ext cx="3265479"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Заголовок 1"/>
          <p:cNvSpPr>
            <a:spLocks noGrp="1"/>
          </p:cNvSpPr>
          <p:nvPr>
            <p:ph type="title"/>
          </p:nvPr>
        </p:nvSpPr>
        <p:spPr>
          <a:xfrm>
            <a:off x="468313" y="216123"/>
            <a:ext cx="8229600" cy="836613"/>
          </a:xfrm>
          <a:solidFill>
            <a:schemeClr val="bg1"/>
          </a:solidFill>
        </p:spPr>
        <p:txBody>
          <a:bodyPr/>
          <a:lstStyle/>
          <a:p>
            <a:r>
              <a:rPr lang="ru-RU" altLang="ru-RU" sz="2400" dirty="0" smtClean="0">
                <a:solidFill>
                  <a:sysClr val="windowText" lastClr="000000"/>
                </a:solidFill>
                <a:effectLst/>
                <a:latin typeface="Times New Roman" pitchFamily="18" charset="0"/>
                <a:cs typeface="Times New Roman" pitchFamily="18" charset="0"/>
              </a:rPr>
              <a:t>СИСТЕМЫ ДЛЯ КОМПЬЮТЕРНОГО АНАЛИЗА СПЕРМАТОЗОИДОВ (</a:t>
            </a:r>
            <a:r>
              <a:rPr lang="en-US" altLang="ru-RU" sz="2400" dirty="0" smtClean="0">
                <a:solidFill>
                  <a:sysClr val="windowText" lastClr="000000"/>
                </a:solidFill>
                <a:effectLst/>
                <a:latin typeface="Times New Roman" pitchFamily="18" charset="0"/>
                <a:cs typeface="Times New Roman" pitchFamily="18" charset="0"/>
              </a:rPr>
              <a:t>CASA</a:t>
            </a:r>
            <a:r>
              <a:rPr lang="ru-RU" altLang="ru-RU" sz="2400" dirty="0" smtClean="0">
                <a:solidFill>
                  <a:sysClr val="windowText" lastClr="000000"/>
                </a:solidFill>
                <a:effectLst/>
                <a:latin typeface="Times New Roman" pitchFamily="18" charset="0"/>
                <a:cs typeface="Times New Roman" pitchFamily="18" charset="0"/>
              </a:rPr>
              <a:t>)</a:t>
            </a:r>
          </a:p>
        </p:txBody>
      </p:sp>
      <p:pic>
        <p:nvPicPr>
          <p:cNvPr id="11268" name="Picture 2" descr="http://www.arstek.ru/attachments/Image/image004_1.jpg?template=generi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254620"/>
            <a:ext cx="358775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4" descr="http://s5.picofile.com/file/8103749576/CAS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63713" y="3560018"/>
            <a:ext cx="5040312" cy="318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Номер слайда 5"/>
          <p:cNvSpPr>
            <a:spLocks noGrp="1"/>
          </p:cNvSpPr>
          <p:nvPr>
            <p:ph type="sldNum" sz="quarter" idx="12"/>
          </p:nvPr>
        </p:nvSpPr>
        <p:spPr/>
        <p:txBody>
          <a:bodyPr/>
          <a:lstStyle/>
          <a:p>
            <a:pPr>
              <a:defRPr/>
            </a:pPr>
            <a:fld id="{FC597193-F270-41D8-AE83-0C00291E1003}" type="slidenum">
              <a:rPr lang="ru-RU" smtClean="0"/>
              <a:pPr>
                <a:defRPr/>
              </a:pPr>
              <a:t>208</a:t>
            </a:fld>
            <a:endParaRPr lang="ru-RU"/>
          </a:p>
        </p:txBody>
      </p:sp>
    </p:spTree>
    <p:extLst>
      <p:ext uri="{BB962C8B-B14F-4D97-AF65-F5344CB8AC3E}">
        <p14:creationId xmlns:p14="http://schemas.microsoft.com/office/powerpoint/2010/main" xmlns="" val="382377241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Показатели подвижности.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836613"/>
            <a:ext cx="8229600" cy="4189412"/>
          </a:xfrm>
        </p:spPr>
      </p:pic>
      <p:sp>
        <p:nvSpPr>
          <p:cNvPr id="12291" name="TextBox 3"/>
          <p:cNvSpPr txBox="1">
            <a:spLocks noChangeArrowheads="1"/>
          </p:cNvSpPr>
          <p:nvPr/>
        </p:nvSpPr>
        <p:spPr bwMode="auto">
          <a:xfrm>
            <a:off x="323850" y="5260975"/>
            <a:ext cx="8496300" cy="400050"/>
          </a:xfrm>
          <a:prstGeom prst="rect">
            <a:avLst/>
          </a:prstGeom>
          <a:solidFill>
            <a:schemeClr val="bg1"/>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000" b="1" dirty="0">
                <a:solidFill>
                  <a:sysClr val="windowText" lastClr="000000"/>
                </a:solidFill>
                <a:latin typeface="Times New Roman" pitchFamily="18" charset="0"/>
                <a:cs typeface="Times New Roman" pitchFamily="18" charset="0"/>
              </a:rPr>
              <a:t>Траектория движения сперматозоида и регистрируемые параметры</a:t>
            </a:r>
          </a:p>
        </p:txBody>
      </p:sp>
      <p:sp>
        <p:nvSpPr>
          <p:cNvPr id="5" name="Номер слайда 4"/>
          <p:cNvSpPr>
            <a:spLocks noGrp="1"/>
          </p:cNvSpPr>
          <p:nvPr>
            <p:ph type="sldNum" sz="quarter" idx="12"/>
          </p:nvPr>
        </p:nvSpPr>
        <p:spPr/>
        <p:txBody>
          <a:bodyPr/>
          <a:lstStyle/>
          <a:p>
            <a:pPr>
              <a:defRPr/>
            </a:pPr>
            <a:fld id="{5DBFD245-23B2-4022-AC9D-CD66990DCC40}" type="slidenum">
              <a:rPr lang="ru-RU" smtClean="0"/>
              <a:pPr>
                <a:defRPr/>
              </a:pPr>
              <a:t>209</a:t>
            </a:fld>
            <a:endParaRPr lang="ru-RU"/>
          </a:p>
        </p:txBody>
      </p:sp>
    </p:spTree>
    <p:extLst>
      <p:ext uri="{BB962C8B-B14F-4D97-AF65-F5344CB8AC3E}">
        <p14:creationId xmlns:p14="http://schemas.microsoft.com/office/powerpoint/2010/main" xmlns="" val="3587273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85000" lnSpcReduction="10000"/>
          </a:bodyPr>
          <a:lstStyle/>
          <a:p>
            <a:r>
              <a:rPr lang="ru-RU" dirty="0" smtClean="0">
                <a:latin typeface="Times New Roman" panose="02020603050405020304" pitchFamily="18" charset="0"/>
                <a:cs typeface="Times New Roman" panose="02020603050405020304" pitchFamily="18" charset="0"/>
              </a:rPr>
              <a:t>1. Репродуктивный возраст </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и количество нерестовых циклов в течение жизни</a:t>
            </a:r>
          </a:p>
          <a:p>
            <a:r>
              <a:rPr lang="ru-RU" dirty="0" smtClean="0">
                <a:latin typeface="Times New Roman" panose="02020603050405020304" pitchFamily="18" charset="0"/>
                <a:cs typeface="Times New Roman" panose="02020603050405020304" pitchFamily="18" charset="0"/>
              </a:rPr>
              <a:t>2. Плодовитость</a:t>
            </a:r>
          </a:p>
          <a:p>
            <a:r>
              <a:rPr lang="ru-RU" dirty="0" smtClean="0">
                <a:latin typeface="Times New Roman" panose="02020603050405020304" pitchFamily="18" charset="0"/>
                <a:cs typeface="Times New Roman" panose="02020603050405020304" pitchFamily="18" charset="0"/>
              </a:rPr>
              <a:t>3. Подготовка производителей к нересту</a:t>
            </a:r>
          </a:p>
          <a:p>
            <a:r>
              <a:rPr lang="ru-RU" dirty="0" smtClean="0">
                <a:latin typeface="Times New Roman" panose="02020603050405020304" pitchFamily="18" charset="0"/>
                <a:cs typeface="Times New Roman" panose="02020603050405020304" pitchFamily="18" charset="0"/>
              </a:rPr>
              <a:t>4. Получение половых продуктов</a:t>
            </a:r>
          </a:p>
          <a:p>
            <a:r>
              <a:rPr lang="ru-RU" dirty="0" smtClean="0">
                <a:latin typeface="Times New Roman" panose="02020603050405020304" pitchFamily="18" charset="0"/>
                <a:cs typeface="Times New Roman" panose="02020603050405020304" pitchFamily="18" charset="0"/>
              </a:rPr>
              <a:t>5. Инкубация икры</a:t>
            </a:r>
          </a:p>
          <a:p>
            <a:r>
              <a:rPr lang="ru-RU" dirty="0" smtClean="0">
                <a:latin typeface="Times New Roman" panose="02020603050405020304" pitchFamily="18" charset="0"/>
                <a:cs typeface="Times New Roman" panose="02020603050405020304" pitchFamily="18" charset="0"/>
              </a:rPr>
              <a:t>6. Выклев и развитие </a:t>
            </a:r>
            <a:r>
              <a:rPr lang="ru-RU" dirty="0" err="1" smtClean="0">
                <a:latin typeface="Times New Roman" panose="02020603050405020304" pitchFamily="18" charset="0"/>
                <a:cs typeface="Times New Roman" panose="02020603050405020304" pitchFamily="18" charset="0"/>
              </a:rPr>
              <a:t>предличинок</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7. </a:t>
            </a:r>
            <a:r>
              <a:rPr lang="ru-RU" dirty="0" err="1" smtClean="0">
                <a:latin typeface="Times New Roman" panose="02020603050405020304" pitchFamily="18" charset="0"/>
                <a:cs typeface="Times New Roman" panose="02020603050405020304" pitchFamily="18" charset="0"/>
              </a:rPr>
              <a:t>Подращивание</a:t>
            </a:r>
            <a:r>
              <a:rPr lang="ru-RU" dirty="0" smtClean="0">
                <a:latin typeface="Times New Roman" panose="02020603050405020304" pitchFamily="18" charset="0"/>
                <a:cs typeface="Times New Roman" panose="02020603050405020304" pitchFamily="18" charset="0"/>
              </a:rPr>
              <a:t> молоди</a:t>
            </a:r>
          </a:p>
          <a:p>
            <a:r>
              <a:rPr lang="ru-RU" dirty="0" smtClean="0">
                <a:latin typeface="Times New Roman" panose="02020603050405020304" pitchFamily="18" charset="0"/>
                <a:cs typeface="Times New Roman" panose="02020603050405020304" pitchFamily="18" charset="0"/>
              </a:rPr>
              <a:t>8. Видео по искусственному размножения лососевых рыб</a:t>
            </a:r>
          </a:p>
          <a:p>
            <a:endParaRPr lang="ru-RU" dirty="0" smtClean="0"/>
          </a:p>
          <a:p>
            <a:endParaRPr lang="ru-RU" dirty="0"/>
          </a:p>
        </p:txBody>
      </p:sp>
      <p:sp>
        <p:nvSpPr>
          <p:cNvPr id="3" name="Заголовок 2"/>
          <p:cNvSpPr>
            <a:spLocks noGrp="1"/>
          </p:cNvSpPr>
          <p:nvPr>
            <p:ph type="title"/>
          </p:nvPr>
        </p:nvSpPr>
        <p:spPr/>
        <p:txBody>
          <a:bodyPr/>
          <a:lstStyle/>
          <a:p>
            <a:pPr algn="ctr"/>
            <a:r>
              <a:rPr lang="ru-RU" dirty="0" smtClean="0"/>
              <a:t>План</a:t>
            </a:r>
            <a:endParaRPr lang="ru-RU" dirty="0"/>
          </a:p>
        </p:txBody>
      </p:sp>
    </p:spTree>
    <p:extLst>
      <p:ext uri="{BB962C8B-B14F-4D97-AF65-F5344CB8AC3E}">
        <p14:creationId xmlns:p14="http://schemas.microsoft.com/office/powerpoint/2010/main" xmlns="" val="331313747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4106863" cy="3086100"/>
          </a:xfrm>
        </p:spPr>
      </p:pic>
      <p:pic>
        <p:nvPicPr>
          <p:cNvPr id="13315" name="Picture 2"/>
          <p:cNvPicPr>
            <a:picLocks noGrp="1"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1288" y="2998788"/>
            <a:ext cx="5192712" cy="385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Прямоугольник 5"/>
          <p:cNvSpPr>
            <a:spLocks noChangeArrowheads="1"/>
          </p:cNvSpPr>
          <p:nvPr/>
        </p:nvSpPr>
        <p:spPr bwMode="auto">
          <a:xfrm>
            <a:off x="323850" y="3049588"/>
            <a:ext cx="3024188" cy="708025"/>
          </a:xfrm>
          <a:prstGeom prst="rect">
            <a:avLst/>
          </a:prstGeom>
          <a:solidFill>
            <a:schemeClr val="bg1"/>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000" dirty="0">
                <a:solidFill>
                  <a:sysClr val="windowText" lastClr="000000"/>
                </a:solidFill>
                <a:latin typeface="Trebuchet MS" pitchFamily="34" charset="0"/>
              </a:rPr>
              <a:t>Захват сперматозоидов камерой микроскопа</a:t>
            </a:r>
          </a:p>
        </p:txBody>
      </p:sp>
      <p:sp>
        <p:nvSpPr>
          <p:cNvPr id="13317" name="Прямоугольник 6"/>
          <p:cNvSpPr>
            <a:spLocks noChangeArrowheads="1"/>
          </p:cNvSpPr>
          <p:nvPr/>
        </p:nvSpPr>
        <p:spPr bwMode="auto">
          <a:xfrm>
            <a:off x="5292725" y="2290763"/>
            <a:ext cx="3198813" cy="708025"/>
          </a:xfrm>
          <a:prstGeom prst="rect">
            <a:avLst/>
          </a:prstGeom>
          <a:solidFill>
            <a:schemeClr val="bg1"/>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000" dirty="0">
                <a:solidFill>
                  <a:sysClr val="windowText" lastClr="000000"/>
                </a:solidFill>
                <a:latin typeface="Trebuchet MS" pitchFamily="34" charset="0"/>
              </a:rPr>
              <a:t>Анализ подвижности в </a:t>
            </a:r>
            <a:r>
              <a:rPr lang="en-US" altLang="ru-RU" sz="2000" dirty="0">
                <a:solidFill>
                  <a:sysClr val="windowText" lastClr="000000"/>
                </a:solidFill>
                <a:latin typeface="Trebuchet MS" pitchFamily="34" charset="0"/>
              </a:rPr>
              <a:t>MMC  Sperm</a:t>
            </a:r>
            <a:endParaRPr lang="ru-RU" altLang="ru-RU" sz="2000" dirty="0">
              <a:solidFill>
                <a:sysClr val="windowText" lastClr="000000"/>
              </a:solidFill>
              <a:latin typeface="Trebuchet MS" pitchFamily="34" charset="0"/>
            </a:endParaRPr>
          </a:p>
        </p:txBody>
      </p:sp>
    </p:spTree>
    <p:extLst>
      <p:ext uri="{BB962C8B-B14F-4D97-AF65-F5344CB8AC3E}">
        <p14:creationId xmlns:p14="http://schemas.microsoft.com/office/powerpoint/2010/main" xmlns="" val="145114315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8E44BC89-F6C3-4BD3-878B-2B9465E664B8}" type="slidenum">
              <a:rPr lang="ru-RU" smtClean="0"/>
              <a:pPr>
                <a:defRPr/>
              </a:pPr>
              <a:t>211</a:t>
            </a:fld>
            <a:endParaRPr lang="ru-RU" dirty="0"/>
          </a:p>
        </p:txBody>
      </p:sp>
      <p:sp>
        <p:nvSpPr>
          <p:cNvPr id="14340" name="Содержимое 8"/>
          <p:cNvSpPr txBox="1">
            <a:spLocks/>
          </p:cNvSpPr>
          <p:nvPr/>
        </p:nvSpPr>
        <p:spPr bwMode="auto">
          <a:xfrm>
            <a:off x="457200" y="404813"/>
            <a:ext cx="8229600" cy="5903912"/>
          </a:xfrm>
          <a:prstGeom prst="rect">
            <a:avLst/>
          </a:prstGeom>
          <a:solidFill>
            <a:schemeClr val="bg1"/>
          </a:solidFill>
          <a:ln>
            <a:noFill/>
          </a:ln>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r>
              <a:rPr lang="ru-RU" altLang="ru-RU" sz="2400" dirty="0">
                <a:solidFill>
                  <a:sysClr val="windowText" lastClr="000000"/>
                </a:solidFill>
                <a:latin typeface="Times New Roman" pitchFamily="18" charset="0"/>
                <a:cs typeface="Times New Roman" pitchFamily="18" charset="0"/>
              </a:rPr>
              <a:t>Преимущества </a:t>
            </a:r>
            <a:r>
              <a:rPr lang="en-US" altLang="ru-RU" sz="2400" dirty="0">
                <a:solidFill>
                  <a:sysClr val="windowText" lastClr="000000"/>
                </a:solidFill>
                <a:latin typeface="Times New Roman" pitchFamily="18" charset="0"/>
                <a:cs typeface="Times New Roman" pitchFamily="18" charset="0"/>
              </a:rPr>
              <a:t>CASA</a:t>
            </a:r>
            <a:r>
              <a:rPr lang="ru-RU" altLang="ru-RU" sz="2400" dirty="0">
                <a:solidFill>
                  <a:sysClr val="windowText" lastClr="000000"/>
                </a:solidFill>
                <a:latin typeface="Times New Roman" pitchFamily="18" charset="0"/>
                <a:cs typeface="Times New Roman" pitchFamily="18" charset="0"/>
              </a:rPr>
              <a:t>:</a:t>
            </a:r>
          </a:p>
          <a:p>
            <a:r>
              <a:rPr lang="ru-RU" altLang="ru-RU" sz="2300" dirty="0">
                <a:solidFill>
                  <a:sysClr val="windowText" lastClr="000000"/>
                </a:solidFill>
                <a:latin typeface="Times New Roman" pitchFamily="18" charset="0"/>
                <a:cs typeface="Times New Roman" pitchFamily="18" charset="0"/>
              </a:rPr>
              <a:t>1. Достоверность: результат исследования не зависит от лаборанта, производящего исследование, от уровня его подготовки, степени концентрации внимания или усталости.</a:t>
            </a:r>
          </a:p>
          <a:p>
            <a:r>
              <a:rPr lang="ru-RU" altLang="ru-RU" sz="2300" dirty="0">
                <a:solidFill>
                  <a:sysClr val="windowText" lastClr="000000"/>
                </a:solidFill>
                <a:latin typeface="Times New Roman" pitchFamily="18" charset="0"/>
                <a:cs typeface="Times New Roman" pitchFamily="18" charset="0"/>
              </a:rPr>
              <a:t>2. Объективность: анализатор измеряет истинные скорости движения сперматозоидов, позволяя объективно судить о фертильности спермы. Позволяет дать объективную оценку качеству спермы и преодолеть субъективность интерпретации.</a:t>
            </a:r>
          </a:p>
          <a:p>
            <a:r>
              <a:rPr lang="ru-RU" altLang="ru-RU" sz="2300" dirty="0">
                <a:solidFill>
                  <a:sysClr val="windowText" lastClr="000000"/>
                </a:solidFill>
                <a:latin typeface="Times New Roman" pitchFamily="18" charset="0"/>
                <a:cs typeface="Times New Roman" pitchFamily="18" charset="0"/>
              </a:rPr>
              <a:t>3. Простота в использовании</a:t>
            </a:r>
          </a:p>
          <a:p>
            <a:pPr algn="ctr"/>
            <a:r>
              <a:rPr lang="ru-RU" altLang="ru-RU" sz="2400" dirty="0">
                <a:solidFill>
                  <a:sysClr val="windowText" lastClr="000000"/>
                </a:solidFill>
                <a:latin typeface="Times New Roman" pitchFamily="18" charset="0"/>
                <a:cs typeface="Times New Roman" pitchFamily="18" charset="0"/>
              </a:rPr>
              <a:t> Недостатки </a:t>
            </a:r>
            <a:r>
              <a:rPr lang="en-US" altLang="ru-RU" sz="2400" dirty="0">
                <a:solidFill>
                  <a:sysClr val="windowText" lastClr="000000"/>
                </a:solidFill>
                <a:latin typeface="Times New Roman" pitchFamily="18" charset="0"/>
                <a:cs typeface="Times New Roman" pitchFamily="18" charset="0"/>
              </a:rPr>
              <a:t>CASA</a:t>
            </a:r>
            <a:r>
              <a:rPr lang="ru-RU" altLang="ru-RU" sz="2400" dirty="0">
                <a:solidFill>
                  <a:sysClr val="windowText" lastClr="000000"/>
                </a:solidFill>
                <a:latin typeface="Times New Roman" pitchFamily="18" charset="0"/>
                <a:cs typeface="Times New Roman" pitchFamily="18" charset="0"/>
              </a:rPr>
              <a:t>:</a:t>
            </a:r>
          </a:p>
          <a:p>
            <a:r>
              <a:rPr lang="ru-RU" altLang="ru-RU" sz="2300" dirty="0">
                <a:solidFill>
                  <a:sysClr val="windowText" lastClr="000000"/>
                </a:solidFill>
                <a:latin typeface="Times New Roman" pitchFamily="18" charset="0"/>
                <a:cs typeface="Times New Roman" pitchFamily="18" charset="0"/>
              </a:rPr>
              <a:t>1. Системы </a:t>
            </a:r>
            <a:r>
              <a:rPr lang="en-US" altLang="ru-RU" sz="2300" dirty="0">
                <a:solidFill>
                  <a:sysClr val="windowText" lastClr="000000"/>
                </a:solidFill>
                <a:latin typeface="Times New Roman" pitchFamily="18" charset="0"/>
                <a:cs typeface="Times New Roman" pitchFamily="18" charset="0"/>
              </a:rPr>
              <a:t>CASA </a:t>
            </a:r>
            <a:r>
              <a:rPr lang="ru-RU" altLang="ru-RU" sz="2300" dirty="0">
                <a:solidFill>
                  <a:sysClr val="windowText" lastClr="000000"/>
                </a:solidFill>
                <a:latin typeface="Times New Roman" pitchFamily="18" charset="0"/>
                <a:cs typeface="Times New Roman" pitchFamily="18" charset="0"/>
              </a:rPr>
              <a:t>довольно дороги</a:t>
            </a:r>
          </a:p>
          <a:p>
            <a:r>
              <a:rPr lang="ru-RU" altLang="ru-RU" sz="2300" dirty="0">
                <a:solidFill>
                  <a:sysClr val="windowText" lastClr="000000"/>
                </a:solidFill>
                <a:latin typeface="Times New Roman" pitchFamily="18" charset="0"/>
                <a:cs typeface="Times New Roman" pitchFamily="18" charset="0"/>
              </a:rPr>
              <a:t>2. Не все системы подходят для анализа спермы рыб. </a:t>
            </a:r>
          </a:p>
          <a:p>
            <a:endParaRPr lang="ru-RU" altLang="ru-RU" sz="4000" dirty="0">
              <a:solidFill>
                <a:sysClr val="windowText" lastClr="000000"/>
              </a:solidFill>
            </a:endParaRPr>
          </a:p>
        </p:txBody>
      </p:sp>
    </p:spTree>
    <p:extLst>
      <p:ext uri="{BB962C8B-B14F-4D97-AF65-F5344CB8AC3E}">
        <p14:creationId xmlns:p14="http://schemas.microsoft.com/office/powerpoint/2010/main" xmlns="" val="251007148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FFBC3379-9B2F-4348-BA0A-5B3FF5A16D78}" type="slidenum">
              <a:rPr lang="ru-RU" smtClean="0"/>
              <a:pPr>
                <a:defRPr/>
              </a:pPr>
              <a:t>212</a:t>
            </a:fld>
            <a:endParaRPr lang="ru-RU" dirty="0"/>
          </a:p>
        </p:txBody>
      </p:sp>
      <p:pic>
        <p:nvPicPr>
          <p:cNvPr id="15364" name="Picture 2" descr="https://i.ytimg.com/vi/2vHUbuGyoC0/maxresdefaul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587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0173456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2539FB8E-CC3D-4227-8470-EEA26EB5CCC0}" type="slidenum">
              <a:rPr lang="ru-RU" smtClean="0"/>
              <a:pPr>
                <a:defRPr/>
              </a:pPr>
              <a:t>213</a:t>
            </a:fld>
            <a:endParaRPr lang="ru-RU" dirty="0"/>
          </a:p>
        </p:txBody>
      </p:sp>
      <p:pic>
        <p:nvPicPr>
          <p:cNvPr id="16388" name="Рисунок 5"/>
          <p:cNvPicPr>
            <a:picLocks noChangeAspect="1" noChangeArrowheads="1"/>
          </p:cNvPicPr>
          <p:nvPr/>
        </p:nvPicPr>
        <p:blipFill>
          <a:blip r:embed="rId4" cstate="print">
            <a:extLst>
              <a:ext uri="{28A0092B-C50C-407E-A947-70E740481C1C}">
                <a14:useLocalDpi xmlns:a14="http://schemas.microsoft.com/office/drawing/2010/main" xmlns="" val="0"/>
              </a:ext>
            </a:extLst>
          </a:blip>
          <a:srcRect b="12474"/>
          <a:stretch>
            <a:fillRect/>
          </a:stretch>
        </p:blipFill>
        <p:spPr bwMode="auto">
          <a:xfrm>
            <a:off x="323850" y="692150"/>
            <a:ext cx="8316913"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6969022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779C9CA8-9F18-4B68-B9F3-1EF12BBDF9A1}" type="slidenum">
              <a:rPr lang="ru-RU" smtClean="0"/>
              <a:pPr>
                <a:defRPr/>
              </a:pPr>
              <a:t>214</a:t>
            </a:fld>
            <a:endParaRPr lang="ru-RU" dirty="0"/>
          </a:p>
        </p:txBody>
      </p:sp>
      <p:pic>
        <p:nvPicPr>
          <p:cNvPr id="17412" name="Рисунок 3"/>
          <p:cNvPicPr>
            <a:picLocks noChangeAspect="1" noChangeArrowheads="1"/>
          </p:cNvPicPr>
          <p:nvPr/>
        </p:nvPicPr>
        <p:blipFill>
          <a:blip r:embed="rId4" cstate="print">
            <a:extLst>
              <a:ext uri="{28A0092B-C50C-407E-A947-70E740481C1C}">
                <a14:useLocalDpi xmlns:a14="http://schemas.microsoft.com/office/drawing/2010/main" xmlns="" val="0"/>
              </a:ext>
            </a:extLst>
          </a:blip>
          <a:srcRect r="77391" b="49654"/>
          <a:stretch>
            <a:fillRect/>
          </a:stretch>
        </p:blipFill>
        <p:spPr bwMode="auto">
          <a:xfrm>
            <a:off x="2411413" y="620713"/>
            <a:ext cx="4464050"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6885981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8BE0C85F-FB48-4394-B034-B1EBDA0CEC72}" type="slidenum">
              <a:rPr lang="ru-RU" smtClean="0"/>
              <a:pPr>
                <a:defRPr/>
              </a:pPr>
              <a:t>215</a:t>
            </a:fld>
            <a:endParaRPr lang="ru-RU"/>
          </a:p>
        </p:txBody>
      </p:sp>
      <p:pic>
        <p:nvPicPr>
          <p:cNvPr id="77827" name="Picture 2" descr="C:\Users\kosti\OneDrive\Документы\Диссертация\Доклад для Жодино\Автореферат\Doc1_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5318" t="7446" r="6174" b="9119"/>
          <a:stretch>
            <a:fillRect/>
          </a:stretch>
        </p:blipFill>
        <p:spPr bwMode="auto">
          <a:xfrm>
            <a:off x="464344" y="147638"/>
            <a:ext cx="8215312" cy="547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TextBox 6"/>
          <p:cNvSpPr txBox="1">
            <a:spLocks noChangeArrowheads="1"/>
          </p:cNvSpPr>
          <p:nvPr/>
        </p:nvSpPr>
        <p:spPr bwMode="auto">
          <a:xfrm>
            <a:off x="575469" y="5624513"/>
            <a:ext cx="7993062" cy="708025"/>
          </a:xfrm>
          <a:prstGeom prst="rect">
            <a:avLst/>
          </a:prstGeom>
          <a:solidFill>
            <a:schemeClr val="bg1"/>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b="1" dirty="0">
                <a:solidFill>
                  <a:sysClr val="windowText" lastClr="000000"/>
                </a:solidFill>
                <a:latin typeface="Times New Roman" pitchFamily="18" charset="0"/>
                <a:cs typeface="Times New Roman" pitchFamily="18" charset="0"/>
              </a:rPr>
              <a:t>Технологические этапы краткосрочного хранения спермы осетровых рыб</a:t>
            </a:r>
          </a:p>
        </p:txBody>
      </p:sp>
    </p:spTree>
    <p:extLst>
      <p:ext uri="{BB962C8B-B14F-4D97-AF65-F5344CB8AC3E}">
        <p14:creationId xmlns:p14="http://schemas.microsoft.com/office/powerpoint/2010/main" xmlns="" val="146703686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Содержимое 2"/>
          <p:cNvSpPr>
            <a:spLocks noGrp="1"/>
          </p:cNvSpPr>
          <p:nvPr>
            <p:ph idx="1"/>
          </p:nvPr>
        </p:nvSpPr>
        <p:spPr>
          <a:xfrm>
            <a:off x="457200" y="2320240"/>
            <a:ext cx="8229600" cy="3557032"/>
          </a:xfrm>
          <a:solidFill>
            <a:schemeClr val="bg1"/>
          </a:solidFill>
        </p:spPr>
        <p:txBody>
          <a:bodyPr>
            <a:noAutofit/>
          </a:bodyPr>
          <a:lstStyle/>
          <a:p>
            <a:pPr marL="514350" indent="-514350">
              <a:buClrTx/>
              <a:buSzPct val="100000"/>
              <a:buFont typeface="Calibri" pitchFamily="34" charset="0"/>
              <a:buAutoNum type="arabicPeriod"/>
            </a:pPr>
            <a:r>
              <a:rPr lang="ru-RU" altLang="ru-RU" sz="3200" dirty="0" smtClean="0">
                <a:solidFill>
                  <a:sysClr val="windowText" lastClr="000000"/>
                </a:solidFill>
                <a:latin typeface="Times New Roman" pitchFamily="18" charset="0"/>
                <a:cs typeface="Times New Roman" pitchFamily="18" charset="0"/>
              </a:rPr>
              <a:t>Разбавление (1:10), </a:t>
            </a:r>
          </a:p>
          <a:p>
            <a:pPr marL="514350" indent="-514350">
              <a:buClrTx/>
              <a:buSzPct val="100000"/>
              <a:buFont typeface="Calibri" pitchFamily="34" charset="0"/>
              <a:buAutoNum type="arabicPeriod"/>
            </a:pPr>
            <a:r>
              <a:rPr lang="ru-RU" altLang="ru-RU" sz="3200" dirty="0" smtClean="0">
                <a:solidFill>
                  <a:sysClr val="windowText" lastClr="000000"/>
                </a:solidFill>
                <a:latin typeface="Times New Roman" pitchFamily="18" charset="0"/>
                <a:cs typeface="Times New Roman" pitchFamily="18" charset="0"/>
              </a:rPr>
              <a:t>Добавление консервантов (борная кислота (125 мг/л) или  винная кислота (500 мг/л),</a:t>
            </a:r>
          </a:p>
          <a:p>
            <a:pPr marL="514350" indent="-514350">
              <a:buClrTx/>
              <a:buSzPct val="100000"/>
              <a:buFont typeface="Calibri" pitchFamily="34" charset="0"/>
              <a:buAutoNum type="arabicPeriod"/>
            </a:pPr>
            <a:r>
              <a:rPr lang="ru-RU" altLang="ru-RU" sz="3200" dirty="0" err="1" smtClean="0">
                <a:solidFill>
                  <a:sysClr val="windowText" lastClr="000000"/>
                </a:solidFill>
                <a:latin typeface="Times New Roman" pitchFamily="18" charset="0"/>
                <a:cs typeface="Times New Roman" pitchFamily="18" charset="0"/>
              </a:rPr>
              <a:t>Оксигенация</a:t>
            </a:r>
            <a:r>
              <a:rPr lang="ru-RU" altLang="ru-RU" sz="3200" dirty="0" smtClean="0">
                <a:solidFill>
                  <a:sysClr val="windowText" lastClr="000000"/>
                </a:solidFill>
                <a:latin typeface="Times New Roman" pitchFamily="18" charset="0"/>
                <a:cs typeface="Times New Roman" pitchFamily="18" charset="0"/>
              </a:rPr>
              <a:t> (хранение в кислородном пакете в соотношении </a:t>
            </a:r>
            <a:r>
              <a:rPr lang="ru-RU" altLang="ru-RU" sz="3200" dirty="0" smtClean="0">
                <a:solidFill>
                  <a:sysClr val="windowText" lastClr="000000"/>
                </a:solidFill>
                <a:latin typeface="Times New Roman" pitchFamily="18" charset="0"/>
                <a:cs typeface="Times New Roman" pitchFamily="18" charset="0"/>
                <a:sym typeface="Symbol" pitchFamily="18" charset="2"/>
              </a:rPr>
              <a:t> 1 : 10)</a:t>
            </a:r>
          </a:p>
          <a:p>
            <a:pPr marL="514350" indent="-514350">
              <a:buClrTx/>
              <a:buSzPct val="100000"/>
              <a:buFont typeface="Calibri" pitchFamily="34" charset="0"/>
              <a:buAutoNum type="arabicPeriod"/>
            </a:pPr>
            <a:r>
              <a:rPr lang="ru-RU" altLang="ru-RU" sz="3200" dirty="0" smtClean="0">
                <a:solidFill>
                  <a:sysClr val="windowText" lastClr="000000"/>
                </a:solidFill>
                <a:latin typeface="Times New Roman" pitchFamily="18" charset="0"/>
                <a:cs typeface="Times New Roman" pitchFamily="18" charset="0"/>
                <a:sym typeface="Symbol" pitchFamily="18" charset="2"/>
              </a:rPr>
              <a:t>Хранение в охлажденном состоянии</a:t>
            </a:r>
            <a:r>
              <a:rPr lang="ru-RU" altLang="ru-RU" sz="3200" dirty="0" smtClean="0">
                <a:solidFill>
                  <a:sysClr val="windowText" lastClr="000000"/>
                </a:solidFill>
                <a:latin typeface="Times New Roman" pitchFamily="18" charset="0"/>
                <a:cs typeface="Times New Roman" pitchFamily="18" charset="0"/>
              </a:rPr>
              <a:t> (5 °С), </a:t>
            </a:r>
            <a:endParaRPr lang="ru-RU" altLang="ru-RU" sz="3200" dirty="0" smtClean="0">
              <a:solidFill>
                <a:sysClr val="windowText" lastClr="000000"/>
              </a:solidFill>
            </a:endParaRPr>
          </a:p>
        </p:txBody>
      </p:sp>
      <p:sp>
        <p:nvSpPr>
          <p:cNvPr id="76802" name="Заголовок 1"/>
          <p:cNvSpPr>
            <a:spLocks noGrp="1"/>
          </p:cNvSpPr>
          <p:nvPr>
            <p:ph type="title"/>
          </p:nvPr>
        </p:nvSpPr>
        <p:spPr>
          <a:xfrm>
            <a:off x="457200" y="274638"/>
            <a:ext cx="8229600" cy="1714202"/>
          </a:xfrm>
          <a:solidFill>
            <a:schemeClr val="bg1"/>
          </a:solidFill>
        </p:spPr>
        <p:txBody>
          <a:bodyPr>
            <a:noAutofit/>
          </a:bodyPr>
          <a:lstStyle/>
          <a:p>
            <a:r>
              <a:rPr lang="ru-RU" altLang="ru-RU" sz="3200" b="1" dirty="0" smtClean="0">
                <a:solidFill>
                  <a:sysClr val="windowText" lastClr="000000"/>
                </a:solidFill>
                <a:effectLst/>
                <a:latin typeface="Times New Roman" pitchFamily="18" charset="0"/>
                <a:cs typeface="Times New Roman" pitchFamily="18" charset="0"/>
              </a:rPr>
              <a:t>Оптимальные технологические параметры краткосрочного хранения спермы осетровых рыб</a:t>
            </a:r>
            <a:endParaRPr lang="ru-RU" altLang="ru-RU" sz="3200" b="1" dirty="0" smtClean="0">
              <a:solidFill>
                <a:sysClr val="windowText" lastClr="000000"/>
              </a:solidFill>
              <a:effectLst/>
            </a:endParaRPr>
          </a:p>
        </p:txBody>
      </p:sp>
      <p:sp>
        <p:nvSpPr>
          <p:cNvPr id="4" name="Номер слайда 3"/>
          <p:cNvSpPr>
            <a:spLocks noGrp="1"/>
          </p:cNvSpPr>
          <p:nvPr>
            <p:ph type="sldNum" sz="quarter" idx="12"/>
          </p:nvPr>
        </p:nvSpPr>
        <p:spPr/>
        <p:txBody>
          <a:bodyPr/>
          <a:lstStyle/>
          <a:p>
            <a:pPr>
              <a:defRPr/>
            </a:pPr>
            <a:fld id="{EC37B0C4-C5CB-47C6-803A-22C1DEDA7988}" type="slidenum">
              <a:rPr lang="ru-RU" smtClean="0"/>
              <a:pPr>
                <a:defRPr/>
              </a:pPr>
              <a:t>216</a:t>
            </a:fld>
            <a:endParaRPr lang="ru-RU"/>
          </a:p>
        </p:txBody>
      </p:sp>
    </p:spTree>
    <p:extLst>
      <p:ext uri="{BB962C8B-B14F-4D97-AF65-F5344CB8AC3E}">
        <p14:creationId xmlns:p14="http://schemas.microsoft.com/office/powerpoint/2010/main" xmlns="" val="191060626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xXx\Рабочий стол\Презентация\DSC0855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1115616" y="1412776"/>
            <a:ext cx="7145931" cy="646331"/>
          </a:xfrm>
          <a:prstGeom prst="rect">
            <a:avLst/>
          </a:prstGeom>
          <a:solidFill>
            <a:schemeClr val="bg1"/>
          </a:solidFill>
        </p:spPr>
        <p:txBody>
          <a:bodyPr wrap="none">
            <a:spAutoFit/>
          </a:bodyPr>
          <a:lstStyle/>
          <a:p>
            <a:r>
              <a:rPr lang="ru-RU" sz="3200" b="1" dirty="0">
                <a:solidFill>
                  <a:sysClr val="windowText" lastClr="000000"/>
                </a:solidFill>
                <a:latin typeface="Times New Roman" panose="02020603050405020304" pitchFamily="18" charset="0"/>
                <a:cs typeface="Times New Roman" panose="02020603050405020304" pitchFamily="18" charset="0"/>
              </a:rPr>
              <a:t>4</a:t>
            </a:r>
            <a:r>
              <a:rPr lang="ru-RU" sz="3600" b="1" dirty="0">
                <a:solidFill>
                  <a:sysClr val="windowText" lastClr="000000"/>
                </a:solidFill>
                <a:latin typeface="Times New Roman" panose="02020603050405020304" pitchFamily="18" charset="0"/>
                <a:cs typeface="Times New Roman" panose="02020603050405020304" pitchFamily="18" charset="0"/>
              </a:rPr>
              <a:t>. Осеменение и инкубация икры</a:t>
            </a:r>
          </a:p>
        </p:txBody>
      </p:sp>
    </p:spTree>
    <p:extLst>
      <p:ext uri="{BB962C8B-B14F-4D97-AF65-F5344CB8AC3E}">
        <p14:creationId xmlns:p14="http://schemas.microsoft.com/office/powerpoint/2010/main" xmlns="" val="225452790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3728" y="344013"/>
            <a:ext cx="5616624" cy="461665"/>
          </a:xfrm>
          <a:prstGeom prst="rect">
            <a:avLst/>
          </a:prstGeom>
          <a:solidFill>
            <a:schemeClr val="bg1"/>
          </a:solidFill>
        </p:spPr>
        <p:txBody>
          <a:bodyPr wrap="square" rtlCol="0" anchor="ctr">
            <a:spAutoFit/>
          </a:bodyPr>
          <a:lstStyle/>
          <a:p>
            <a:pPr algn="ctr"/>
            <a:r>
              <a:rPr lang="ru-RU" sz="2400" b="1" dirty="0" smtClean="0">
                <a:solidFill>
                  <a:sysClr val="windowText" lastClr="000000"/>
                </a:solidFill>
              </a:rPr>
              <a:t>ОСЕМЕНЕНИЕ ИКРЫ</a:t>
            </a:r>
            <a:endParaRPr lang="ru-RU" sz="2400" b="1" dirty="0">
              <a:solidFill>
                <a:sysClr val="windowText" lastClr="000000"/>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465" y="805678"/>
            <a:ext cx="3028264" cy="26233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201"/>
          <a:stretch/>
        </p:blipFill>
        <p:spPr bwMode="auto">
          <a:xfrm>
            <a:off x="191977" y="3510935"/>
            <a:ext cx="2930784" cy="27643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3352570" y="1047066"/>
            <a:ext cx="5791430" cy="1631216"/>
          </a:xfrm>
          <a:prstGeom prst="rect">
            <a:avLst/>
          </a:prstGeom>
          <a:solidFill>
            <a:schemeClr val="bg1"/>
          </a:solidFill>
        </p:spPr>
        <p:txBody>
          <a:bodyPr wrap="square" rtlCol="0">
            <a:spAutoFit/>
          </a:bodyPr>
          <a:lstStyle/>
          <a:p>
            <a:r>
              <a:rPr lang="ru-RU" sz="2000" dirty="0">
                <a:solidFill>
                  <a:sysClr val="windowText" lastClr="000000"/>
                </a:solidFill>
              </a:rPr>
              <a:t>П</a:t>
            </a:r>
            <a:r>
              <a:rPr lang="ru-RU" sz="2000" dirty="0" smtClean="0">
                <a:solidFill>
                  <a:sysClr val="windowText" lastClr="000000"/>
                </a:solidFill>
              </a:rPr>
              <a:t>олусухой «русский» способ осеменения. </a:t>
            </a:r>
          </a:p>
          <a:p>
            <a:r>
              <a:rPr lang="ru-RU" sz="2000" dirty="0" smtClean="0">
                <a:solidFill>
                  <a:sysClr val="windowText" lastClr="000000"/>
                </a:solidFill>
              </a:rPr>
              <a:t>сперму предварительно разбавляют водой 1:200 и добавляют к икре в количестве достаточном для полного покрытия икры и свободного перемешивания (2 мин)</a:t>
            </a:r>
            <a:endParaRPr lang="ru-RU" sz="2000" dirty="0">
              <a:solidFill>
                <a:sysClr val="windowText" lastClr="000000"/>
              </a:solidFill>
            </a:endParaRPr>
          </a:p>
        </p:txBody>
      </p:sp>
      <p:sp>
        <p:nvSpPr>
          <p:cNvPr id="2" name="Прямоугольник 1"/>
          <p:cNvSpPr/>
          <p:nvPr/>
        </p:nvSpPr>
        <p:spPr>
          <a:xfrm>
            <a:off x="3131840" y="3173091"/>
            <a:ext cx="5958408" cy="3416320"/>
          </a:xfrm>
          <a:prstGeom prst="rect">
            <a:avLst/>
          </a:prstGeom>
          <a:solidFill>
            <a:schemeClr val="bg1"/>
          </a:solidFill>
        </p:spPr>
        <p:txBody>
          <a:bodyPr wrap="square">
            <a:spAutoFit/>
          </a:bodyPr>
          <a:lstStyle/>
          <a:p>
            <a:r>
              <a:rPr lang="ru-RU" dirty="0">
                <a:solidFill>
                  <a:sysClr val="windowText" lastClr="000000"/>
                </a:solidFill>
              </a:rPr>
              <a:t>На 1 кг икры используют 10 куб. сантиметров спермы. Разведенной двумя литрами воды. Разведенную сперму тщательно перемешивают с икрой в течении 3-5 минут. После чего оплодотворенную икру 3 раза быстро промывают для удаления слизи и спермы. Перемешивание икры необходимо проводить только гусиным пером. Важной что бы температура воды при проведении всех технологических манипуляций с икрой была одинаковой. Качество оплодотворения икры определяют в лабораторных условиях. </a:t>
            </a:r>
            <a:r>
              <a:rPr lang="ru-RU" dirty="0" smtClean="0">
                <a:solidFill>
                  <a:sysClr val="windowText" lastClr="000000"/>
                </a:solidFill>
              </a:rPr>
              <a:t>Процент </a:t>
            </a:r>
            <a:r>
              <a:rPr lang="ru-RU" dirty="0">
                <a:solidFill>
                  <a:sysClr val="windowText" lastClr="000000"/>
                </a:solidFill>
              </a:rPr>
              <a:t>оплодотворения икры определяют во время второго деления на стадии дробления. </a:t>
            </a:r>
          </a:p>
        </p:txBody>
      </p:sp>
    </p:spTree>
    <p:extLst>
      <p:ext uri="{BB962C8B-B14F-4D97-AF65-F5344CB8AC3E}">
        <p14:creationId xmlns:p14="http://schemas.microsoft.com/office/powerpoint/2010/main" xmlns="" val="201403991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Объект 4"/>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3091" t="12891" r="11407" b="8708"/>
          <a:stretch>
            <a:fillRect/>
          </a:stretch>
        </p:blipFill>
        <p:spPr>
          <a:xfrm>
            <a:off x="282575" y="26988"/>
            <a:ext cx="8578850" cy="5562600"/>
          </a:xfrm>
        </p:spPr>
      </p:pic>
      <p:sp>
        <p:nvSpPr>
          <p:cNvPr id="4" name="Номер слайда 3"/>
          <p:cNvSpPr>
            <a:spLocks noGrp="1"/>
          </p:cNvSpPr>
          <p:nvPr>
            <p:ph type="sldNum" sz="quarter" idx="12"/>
          </p:nvPr>
        </p:nvSpPr>
        <p:spPr/>
        <p:txBody>
          <a:bodyPr/>
          <a:lstStyle/>
          <a:p>
            <a:pPr>
              <a:defRPr/>
            </a:pPr>
            <a:fld id="{4C717E41-90D0-427C-AA33-0772BDF71F7B}" type="slidenum">
              <a:rPr lang="ru-RU" smtClean="0"/>
              <a:pPr>
                <a:defRPr/>
              </a:pPr>
              <a:t>219</a:t>
            </a:fld>
            <a:endParaRPr lang="ru-RU"/>
          </a:p>
        </p:txBody>
      </p:sp>
      <p:sp>
        <p:nvSpPr>
          <p:cNvPr id="84996" name="Прямоугольник 5"/>
          <p:cNvSpPr>
            <a:spLocks noChangeArrowheads="1"/>
          </p:cNvSpPr>
          <p:nvPr/>
        </p:nvSpPr>
        <p:spPr bwMode="auto">
          <a:xfrm>
            <a:off x="251457" y="5589240"/>
            <a:ext cx="8641085" cy="1014412"/>
          </a:xfrm>
          <a:prstGeom prst="rect">
            <a:avLst/>
          </a:prstGeom>
          <a:solidFill>
            <a:schemeClr val="bg1"/>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b="1" dirty="0">
                <a:solidFill>
                  <a:sysClr val="windowText" lastClr="000000"/>
                </a:solidFill>
                <a:latin typeface="Times New Roman" pitchFamily="18" charset="0"/>
                <a:cs typeface="Times New Roman" pitchFamily="18" charset="0"/>
              </a:rPr>
              <a:t>Основные технологические этапы повышения оплодотворяющей способности спермы, выживаемости эмбрионов, </a:t>
            </a:r>
            <a:r>
              <a:rPr lang="ru-RU" altLang="ru-RU" sz="2000" b="1" dirty="0" err="1">
                <a:solidFill>
                  <a:sysClr val="windowText" lastClr="000000"/>
                </a:solidFill>
                <a:latin typeface="Times New Roman" pitchFamily="18" charset="0"/>
                <a:cs typeface="Times New Roman" pitchFamily="18" charset="0"/>
              </a:rPr>
              <a:t>предличинок</a:t>
            </a:r>
            <a:r>
              <a:rPr lang="ru-RU" altLang="ru-RU" sz="2000" b="1" dirty="0">
                <a:solidFill>
                  <a:sysClr val="windowText" lastClr="000000"/>
                </a:solidFill>
                <a:latin typeface="Times New Roman" pitchFamily="18" charset="0"/>
                <a:cs typeface="Times New Roman" pitchFamily="18" charset="0"/>
              </a:rPr>
              <a:t> и личинок осетровых рыб</a:t>
            </a:r>
            <a:endParaRPr lang="ru-RU" altLang="ru-RU" sz="2000"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137639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350907"/>
            <a:ext cx="8115328" cy="3935613"/>
          </a:xfrm>
        </p:spPr>
        <p:txBody>
          <a:bodyPr>
            <a:normAutofit lnSpcReduction="10000"/>
          </a:bodyPr>
          <a:lstStyle/>
          <a:p>
            <a:r>
              <a:rPr lang="ru-RU" dirty="0" smtClean="0"/>
              <a:t>У различных видов рыб время, в течение которого самцы и самки становятся зрелыми, может варьировать от нескольких месяцев до  нескольких лет. Половое созревание форелей зависит от вида, пола и условий окружающей среды (температуры воды, условий питания и т.д.), в которых рыба растёт и развивается</a:t>
            </a:r>
          </a:p>
          <a:p>
            <a:endParaRPr lang="ru-RU" dirty="0"/>
          </a:p>
        </p:txBody>
      </p:sp>
      <p:sp>
        <p:nvSpPr>
          <p:cNvPr id="3" name="Заголовок 2"/>
          <p:cNvSpPr>
            <a:spLocks noGrp="1"/>
          </p:cNvSpPr>
          <p:nvPr>
            <p:ph type="title"/>
          </p:nvPr>
        </p:nvSpPr>
        <p:spPr>
          <a:xfrm>
            <a:off x="457200" y="488952"/>
            <a:ext cx="8229600" cy="1511288"/>
          </a:xfrm>
        </p:spPr>
        <p:txBody>
          <a:bodyPr>
            <a:normAutofit fontScale="90000"/>
          </a:bodyPr>
          <a:lstStyle/>
          <a:p>
            <a:pPr algn="ctr"/>
            <a:r>
              <a:rPr lang="ru-RU" dirty="0" smtClean="0"/>
              <a:t>1. РЕПРОДУКТИВНЫЙ ВОЗРАСТ </a:t>
            </a:r>
            <a:br>
              <a:rPr lang="ru-RU" dirty="0" smtClean="0"/>
            </a:br>
            <a:r>
              <a:rPr lang="ru-RU" dirty="0" smtClean="0"/>
              <a:t>И КОЛИЧЕСТВО НЕРЕСТОВЫХ ЦИКЛОВ В ТЕЧЕНИЕ ЖИЗНИ</a:t>
            </a:r>
            <a:endParaRPr lang="ru-RU" dirty="0"/>
          </a:p>
        </p:txBody>
      </p:sp>
    </p:spTree>
    <p:extLst>
      <p:ext uri="{BB962C8B-B14F-4D97-AF65-F5344CB8AC3E}">
        <p14:creationId xmlns:p14="http://schemas.microsoft.com/office/powerpoint/2010/main" xmlns="" val="409223847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3688" y="152393"/>
            <a:ext cx="5616624" cy="461665"/>
          </a:xfrm>
          <a:prstGeom prst="rect">
            <a:avLst/>
          </a:prstGeom>
          <a:solidFill>
            <a:schemeClr val="bg1"/>
          </a:solidFill>
        </p:spPr>
        <p:txBody>
          <a:bodyPr wrap="square" rtlCol="0" anchor="ctr">
            <a:spAutoFit/>
          </a:bodyPr>
          <a:lstStyle/>
          <a:p>
            <a:pPr algn="ctr"/>
            <a:r>
              <a:rPr lang="ru-RU" sz="2400" b="1" dirty="0" smtClean="0">
                <a:solidFill>
                  <a:sysClr val="windowText" lastClr="000000"/>
                </a:solidFill>
              </a:rPr>
              <a:t>ОБЕСКЛЕИВАНИЕ ИКРЫ</a:t>
            </a:r>
            <a:endParaRPr lang="ru-RU" sz="2400" b="1" dirty="0">
              <a:solidFill>
                <a:sysClr val="windowText" lastClr="000000"/>
              </a:solidFill>
            </a:endParaRPr>
          </a:p>
        </p:txBody>
      </p:sp>
      <p:sp>
        <p:nvSpPr>
          <p:cNvPr id="6" name="Прямоугольник 5"/>
          <p:cNvSpPr/>
          <p:nvPr/>
        </p:nvSpPr>
        <p:spPr>
          <a:xfrm>
            <a:off x="262149" y="815202"/>
            <a:ext cx="8619702" cy="1015663"/>
          </a:xfrm>
          <a:prstGeom prst="rect">
            <a:avLst/>
          </a:prstGeom>
          <a:solidFill>
            <a:schemeClr val="bg1"/>
          </a:solidFill>
        </p:spPr>
        <p:txBody>
          <a:bodyPr wrap="square">
            <a:spAutoFit/>
          </a:bodyPr>
          <a:lstStyle/>
          <a:p>
            <a:r>
              <a:rPr lang="ru-RU" sz="2000" dirty="0" err="1">
                <a:solidFill>
                  <a:sysClr val="windowText" lastClr="000000"/>
                </a:solidFill>
              </a:rPr>
              <a:t>Обесклеивание</a:t>
            </a:r>
            <a:r>
              <a:rPr lang="ru-RU" sz="2000" dirty="0">
                <a:solidFill>
                  <a:sysClr val="windowText" lastClr="000000"/>
                </a:solidFill>
              </a:rPr>
              <a:t> оплодотворенной икры осуществляется за счет инкрустации </a:t>
            </a:r>
            <a:r>
              <a:rPr lang="ru-RU" sz="2000" dirty="0" smtClean="0">
                <a:solidFill>
                  <a:sysClr val="windowText" lastClr="000000"/>
                </a:solidFill>
              </a:rPr>
              <a:t>оболочки </a:t>
            </a:r>
            <a:r>
              <a:rPr lang="ru-RU" sz="2000" dirty="0">
                <a:solidFill>
                  <a:sysClr val="windowText" lastClr="000000"/>
                </a:solidFill>
              </a:rPr>
              <a:t>минеральным илом, тальком и молоком либо путем химической </a:t>
            </a:r>
            <a:r>
              <a:rPr lang="ru-RU" sz="2000" dirty="0" smtClean="0">
                <a:solidFill>
                  <a:sysClr val="windowText" lastClr="000000"/>
                </a:solidFill>
              </a:rPr>
              <a:t>коагуляции </a:t>
            </a:r>
            <a:r>
              <a:rPr lang="ru-RU" sz="2000" dirty="0" err="1" smtClean="0">
                <a:solidFill>
                  <a:sysClr val="windowText" lastClr="000000"/>
                </a:solidFill>
              </a:rPr>
              <a:t>гиалуроновой</a:t>
            </a:r>
            <a:r>
              <a:rPr lang="ru-RU" sz="2000" dirty="0" smtClean="0">
                <a:solidFill>
                  <a:sysClr val="windowText" lastClr="000000"/>
                </a:solidFill>
              </a:rPr>
              <a:t> </a:t>
            </a:r>
            <a:r>
              <a:rPr lang="ru-RU" sz="2000" dirty="0">
                <a:solidFill>
                  <a:sysClr val="windowText" lastClr="000000"/>
                </a:solidFill>
              </a:rPr>
              <a:t>кислоты </a:t>
            </a:r>
            <a:r>
              <a:rPr lang="ru-RU" sz="2000" dirty="0" smtClean="0">
                <a:solidFill>
                  <a:sysClr val="windowText" lastClr="000000"/>
                </a:solidFill>
              </a:rPr>
              <a:t>танином.</a:t>
            </a:r>
            <a:endParaRPr lang="ru-RU" sz="2000" dirty="0">
              <a:solidFill>
                <a:sysClr val="windowText" lastClr="000000"/>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830865"/>
            <a:ext cx="2352675" cy="2314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59832" y="1830865"/>
            <a:ext cx="2333625" cy="2305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96136" y="1830865"/>
            <a:ext cx="3067050" cy="2333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111237" y="4135915"/>
            <a:ext cx="8921526" cy="2585323"/>
          </a:xfrm>
          <a:prstGeom prst="rect">
            <a:avLst/>
          </a:prstGeom>
          <a:solidFill>
            <a:schemeClr val="bg1"/>
          </a:solidFill>
        </p:spPr>
        <p:txBody>
          <a:bodyPr wrap="square">
            <a:spAutoFit/>
          </a:bodyPr>
          <a:lstStyle/>
          <a:p>
            <a:r>
              <a:rPr lang="ru-RU" dirty="0" err="1" smtClean="0">
                <a:solidFill>
                  <a:sysClr val="windowText" lastClr="000000"/>
                </a:solidFill>
              </a:rPr>
              <a:t>Обесклеивание</a:t>
            </a:r>
            <a:r>
              <a:rPr lang="ru-RU" dirty="0" smtClean="0">
                <a:solidFill>
                  <a:sysClr val="windowText" lastClr="000000"/>
                </a:solidFill>
              </a:rPr>
              <a:t> молоком. Аппарат </a:t>
            </a:r>
            <a:r>
              <a:rPr lang="ru-RU" dirty="0" err="1">
                <a:solidFill>
                  <a:sysClr val="windowText" lastClr="000000"/>
                </a:solidFill>
              </a:rPr>
              <a:t>Вейса</a:t>
            </a:r>
            <a:r>
              <a:rPr lang="ru-RU" dirty="0">
                <a:solidFill>
                  <a:sysClr val="windowText" lastClr="000000"/>
                </a:solidFill>
              </a:rPr>
              <a:t> загружают оплодотворенной икрой, предварительно в аппарат наливают 2,5 – 3 литра </a:t>
            </a:r>
            <a:r>
              <a:rPr lang="ru-RU" dirty="0" err="1">
                <a:solidFill>
                  <a:sysClr val="windowText" lastClr="000000"/>
                </a:solidFill>
              </a:rPr>
              <a:t>обесклеивающего</a:t>
            </a:r>
            <a:r>
              <a:rPr lang="ru-RU" dirty="0">
                <a:solidFill>
                  <a:sysClr val="windowText" lastClr="000000"/>
                </a:solidFill>
              </a:rPr>
              <a:t> </a:t>
            </a:r>
            <a:r>
              <a:rPr lang="ru-RU" dirty="0" smtClean="0">
                <a:solidFill>
                  <a:sysClr val="windowText" lastClr="000000"/>
                </a:solidFill>
              </a:rPr>
              <a:t>раствора (2 </a:t>
            </a:r>
            <a:r>
              <a:rPr lang="ru-RU" dirty="0">
                <a:solidFill>
                  <a:sysClr val="windowText" lastClr="000000"/>
                </a:solidFill>
              </a:rPr>
              <a:t>литра молока на 8 литров </a:t>
            </a:r>
            <a:r>
              <a:rPr lang="ru-RU" dirty="0" smtClean="0">
                <a:solidFill>
                  <a:sysClr val="windowText" lastClr="000000"/>
                </a:solidFill>
              </a:rPr>
              <a:t>воды). В аппарат подают сжатый воздух для интенсивного перемешивания икры в течении 40 </a:t>
            </a:r>
            <a:r>
              <a:rPr lang="ru-RU" dirty="0">
                <a:solidFill>
                  <a:sysClr val="windowText" lastClr="000000"/>
                </a:solidFill>
              </a:rPr>
              <a:t>– 50 </a:t>
            </a:r>
            <a:r>
              <a:rPr lang="ru-RU" dirty="0" smtClean="0">
                <a:solidFill>
                  <a:sysClr val="windowText" lastClr="000000"/>
                </a:solidFill>
              </a:rPr>
              <a:t>минут. </a:t>
            </a:r>
          </a:p>
          <a:p>
            <a:endParaRPr lang="ru-RU" dirty="0">
              <a:solidFill>
                <a:sysClr val="windowText" lastClr="000000"/>
              </a:solidFill>
            </a:endParaRPr>
          </a:p>
          <a:p>
            <a:r>
              <a:rPr lang="ru-RU" dirty="0" smtClean="0">
                <a:solidFill>
                  <a:sysClr val="windowText" lastClr="000000"/>
                </a:solidFill>
              </a:rPr>
              <a:t>Химический метод. </a:t>
            </a:r>
            <a:r>
              <a:rPr lang="ru-RU" dirty="0">
                <a:solidFill>
                  <a:sysClr val="windowText" lastClr="000000"/>
                </a:solidFill>
              </a:rPr>
              <a:t>Из расчета 0,5 г на 1 литр воды. </a:t>
            </a:r>
            <a:r>
              <a:rPr lang="ru-RU" dirty="0" err="1">
                <a:solidFill>
                  <a:sysClr val="windowText" lastClr="000000"/>
                </a:solidFill>
              </a:rPr>
              <a:t>Обесклеивание</a:t>
            </a:r>
            <a:r>
              <a:rPr lang="ru-RU" dirty="0">
                <a:solidFill>
                  <a:sysClr val="windowText" lastClr="000000"/>
                </a:solidFill>
              </a:rPr>
              <a:t> проводят в тазике или миске. На 1 литр икры необходимо 2 литра раствора танина. Икру мешают пером при строгом соблюдении времени – только 40 секунд. Затем двукратно промывают водой и помещают в инкубационные  аппараты.</a:t>
            </a:r>
          </a:p>
        </p:txBody>
      </p:sp>
    </p:spTree>
    <p:extLst>
      <p:ext uri="{BB962C8B-B14F-4D97-AF65-F5344CB8AC3E}">
        <p14:creationId xmlns:p14="http://schemas.microsoft.com/office/powerpoint/2010/main" xmlns="" val="209946612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79512" y="636763"/>
            <a:ext cx="2257540" cy="1694107"/>
          </a:xfrm>
        </p:spPr>
      </p:pic>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51699"/>
          <a:stretch/>
        </p:blipFill>
        <p:spPr bwMode="auto">
          <a:xfrm>
            <a:off x="196145" y="4321382"/>
            <a:ext cx="2935695" cy="22437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6" name="Picture 4" descr="mcdonald3.jpg (1024×68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6145" y="2491486"/>
            <a:ext cx="2683942" cy="179016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498925" y="1152959"/>
            <a:ext cx="2653869" cy="646331"/>
          </a:xfrm>
          <a:prstGeom prst="rect">
            <a:avLst/>
          </a:prstGeom>
          <a:solidFill>
            <a:schemeClr val="bg1"/>
          </a:solidFill>
        </p:spPr>
        <p:txBody>
          <a:bodyPr wrap="square" rtlCol="0">
            <a:spAutoFit/>
          </a:bodyPr>
          <a:lstStyle/>
          <a:p>
            <a:pPr algn="ctr"/>
            <a:r>
              <a:rPr lang="ru-RU" b="1" dirty="0" smtClean="0">
                <a:solidFill>
                  <a:sysClr val="windowText" lastClr="000000"/>
                </a:solidFill>
              </a:rPr>
              <a:t>Инкубационные аппараты</a:t>
            </a:r>
            <a:endParaRPr lang="ru-RU" b="1" dirty="0">
              <a:solidFill>
                <a:sysClr val="windowText" lastClr="000000"/>
              </a:solidFill>
            </a:endParaRP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19871" y="4321382"/>
            <a:ext cx="4636693" cy="24199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70696" y="2351512"/>
            <a:ext cx="2609531" cy="17583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77425" y="848414"/>
            <a:ext cx="1487412" cy="31286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267013" y="592717"/>
            <a:ext cx="1720410" cy="31126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7176727" y="5131806"/>
            <a:ext cx="1368152" cy="369332"/>
          </a:xfrm>
          <a:prstGeom prst="rect">
            <a:avLst/>
          </a:prstGeom>
          <a:solidFill>
            <a:schemeClr val="bg1"/>
          </a:solidFill>
        </p:spPr>
        <p:txBody>
          <a:bodyPr wrap="square" rtlCol="0">
            <a:spAutoFit/>
          </a:bodyPr>
          <a:lstStyle/>
          <a:p>
            <a:r>
              <a:rPr lang="ru-RU" b="1" dirty="0" smtClean="0">
                <a:solidFill>
                  <a:sysClr val="windowText" lastClr="000000"/>
                </a:solidFill>
              </a:rPr>
              <a:t>ЮЩЕНКО</a:t>
            </a:r>
            <a:endParaRPr lang="ru-RU" b="1" dirty="0">
              <a:solidFill>
                <a:sysClr val="windowText" lastClr="000000"/>
              </a:solidFill>
            </a:endParaRPr>
          </a:p>
        </p:txBody>
      </p:sp>
      <p:sp>
        <p:nvSpPr>
          <p:cNvPr id="14" name="TextBox 13"/>
          <p:cNvSpPr txBox="1"/>
          <p:nvPr/>
        </p:nvSpPr>
        <p:spPr>
          <a:xfrm>
            <a:off x="5611301" y="2636912"/>
            <a:ext cx="1333065" cy="369332"/>
          </a:xfrm>
          <a:prstGeom prst="rect">
            <a:avLst/>
          </a:prstGeom>
          <a:noFill/>
        </p:spPr>
        <p:txBody>
          <a:bodyPr wrap="square" rtlCol="0">
            <a:spAutoFit/>
          </a:bodyPr>
          <a:lstStyle/>
          <a:p>
            <a:r>
              <a:rPr lang="ru-RU" b="1" dirty="0" smtClean="0">
                <a:solidFill>
                  <a:schemeClr val="bg1"/>
                </a:solidFill>
              </a:rPr>
              <a:t>«ОСЕТР»</a:t>
            </a:r>
            <a:endParaRPr lang="ru-RU" b="1" dirty="0">
              <a:solidFill>
                <a:schemeClr val="bg1"/>
              </a:solidFill>
            </a:endParaRPr>
          </a:p>
        </p:txBody>
      </p:sp>
      <p:sp>
        <p:nvSpPr>
          <p:cNvPr id="15" name="TextBox 14"/>
          <p:cNvSpPr txBox="1"/>
          <p:nvPr/>
        </p:nvSpPr>
        <p:spPr>
          <a:xfrm>
            <a:off x="7267013" y="3705363"/>
            <a:ext cx="1720410" cy="369332"/>
          </a:xfrm>
          <a:prstGeom prst="rect">
            <a:avLst/>
          </a:prstGeom>
          <a:solidFill>
            <a:schemeClr val="bg1"/>
          </a:solidFill>
        </p:spPr>
        <p:txBody>
          <a:bodyPr wrap="square" rtlCol="0">
            <a:spAutoFit/>
          </a:bodyPr>
          <a:lstStyle/>
          <a:p>
            <a:r>
              <a:rPr lang="ru-RU" b="1" dirty="0">
                <a:solidFill>
                  <a:sysClr val="windowText" lastClr="000000"/>
                </a:solidFill>
              </a:rPr>
              <a:t>Мак-Дональд</a:t>
            </a:r>
            <a:r>
              <a:rPr lang="ru-RU" dirty="0">
                <a:solidFill>
                  <a:sysClr val="windowText" lastClr="000000"/>
                </a:solidFill>
              </a:rPr>
              <a:t>а</a:t>
            </a:r>
          </a:p>
        </p:txBody>
      </p:sp>
      <p:sp>
        <p:nvSpPr>
          <p:cNvPr id="16" name="TextBox 15"/>
          <p:cNvSpPr txBox="1"/>
          <p:nvPr/>
        </p:nvSpPr>
        <p:spPr>
          <a:xfrm>
            <a:off x="2880087" y="3861048"/>
            <a:ext cx="1484750" cy="369332"/>
          </a:xfrm>
          <a:prstGeom prst="rect">
            <a:avLst/>
          </a:prstGeom>
          <a:solidFill>
            <a:schemeClr val="bg1"/>
          </a:solidFill>
        </p:spPr>
        <p:txBody>
          <a:bodyPr wrap="square" rtlCol="0">
            <a:spAutoFit/>
          </a:bodyPr>
          <a:lstStyle/>
          <a:p>
            <a:pPr algn="ctr"/>
            <a:r>
              <a:rPr lang="ru-RU" b="1" dirty="0" smtClean="0">
                <a:solidFill>
                  <a:sysClr val="windowText" lastClr="000000"/>
                </a:solidFill>
              </a:rPr>
              <a:t>ВЕЙСА</a:t>
            </a:r>
            <a:endParaRPr lang="ru-RU" b="1" dirty="0">
              <a:solidFill>
                <a:sysClr val="windowText" lastClr="000000"/>
              </a:solidFill>
            </a:endParaRPr>
          </a:p>
        </p:txBody>
      </p:sp>
      <p:sp>
        <p:nvSpPr>
          <p:cNvPr id="4" name="TextBox 3"/>
          <p:cNvSpPr txBox="1"/>
          <p:nvPr/>
        </p:nvSpPr>
        <p:spPr>
          <a:xfrm>
            <a:off x="2123728" y="188640"/>
            <a:ext cx="5616624" cy="461665"/>
          </a:xfrm>
          <a:prstGeom prst="rect">
            <a:avLst/>
          </a:prstGeom>
          <a:solidFill>
            <a:schemeClr val="bg1"/>
          </a:solidFill>
          <a:ln>
            <a:solidFill>
              <a:srgbClr val="C00000"/>
            </a:solidFill>
          </a:ln>
        </p:spPr>
        <p:txBody>
          <a:bodyPr wrap="square" rtlCol="0" anchor="ctr">
            <a:spAutoFit/>
          </a:bodyPr>
          <a:lstStyle/>
          <a:p>
            <a:pPr algn="ctr"/>
            <a:r>
              <a:rPr lang="ru-RU" sz="2400" b="1" dirty="0" smtClean="0">
                <a:solidFill>
                  <a:sysClr val="windowText" lastClr="000000"/>
                </a:solidFill>
              </a:rPr>
              <a:t>ИНКУБАЦИЯ ИКРЫ</a:t>
            </a:r>
            <a:endParaRPr lang="ru-RU" sz="2400" b="1" dirty="0">
              <a:solidFill>
                <a:sysClr val="windowText" lastClr="000000"/>
              </a:solidFill>
            </a:endParaRPr>
          </a:p>
        </p:txBody>
      </p:sp>
    </p:spTree>
    <p:extLst>
      <p:ext uri="{BB962C8B-B14F-4D97-AF65-F5344CB8AC3E}">
        <p14:creationId xmlns:p14="http://schemas.microsoft.com/office/powerpoint/2010/main" xmlns="" val="136074216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882" t="23443" r="13853" b="16191"/>
          <a:stretch/>
        </p:blipFill>
        <p:spPr bwMode="auto">
          <a:xfrm>
            <a:off x="323528" y="1700808"/>
            <a:ext cx="8552357" cy="35283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6837239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xXx\Рабочий стол\Примеры УЗВ\Демонстрационные картинки\DSC09388.JP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r="11042"/>
          <a:stretch/>
        </p:blipFill>
        <p:spPr>
          <a:xfrm>
            <a:off x="0" y="0"/>
            <a:ext cx="9144000" cy="6858000"/>
          </a:xfrm>
        </p:spPr>
      </p:pic>
      <p:sp>
        <p:nvSpPr>
          <p:cNvPr id="4" name="Прямоугольник 3"/>
          <p:cNvSpPr/>
          <p:nvPr/>
        </p:nvSpPr>
        <p:spPr>
          <a:xfrm>
            <a:off x="389175" y="2611206"/>
            <a:ext cx="8424936" cy="1077218"/>
          </a:xfrm>
          <a:prstGeom prst="rect">
            <a:avLst/>
          </a:prstGeom>
          <a:solidFill>
            <a:schemeClr val="bg1"/>
          </a:solidFill>
        </p:spPr>
        <p:txBody>
          <a:bodyPr wrap="square">
            <a:spAutoFit/>
          </a:bodyPr>
          <a:lstStyle/>
          <a:p>
            <a:pPr algn="ctr"/>
            <a:r>
              <a:rPr lang="ru-RU" sz="3200" b="1" dirty="0">
                <a:solidFill>
                  <a:sysClr val="windowText" lastClr="000000"/>
                </a:solidFill>
                <a:latin typeface="Times New Roman" panose="02020603050405020304" pitchFamily="18" charset="0"/>
                <a:cs typeface="Times New Roman" panose="02020603050405020304" pitchFamily="18" charset="0"/>
              </a:rPr>
              <a:t>5. Выдерживание </a:t>
            </a:r>
            <a:r>
              <a:rPr lang="ru-RU" sz="3200" b="1" dirty="0" err="1">
                <a:solidFill>
                  <a:sysClr val="windowText" lastClr="000000"/>
                </a:solidFill>
                <a:latin typeface="Times New Roman" panose="02020603050405020304" pitchFamily="18" charset="0"/>
                <a:cs typeface="Times New Roman" panose="02020603050405020304" pitchFamily="18" charset="0"/>
              </a:rPr>
              <a:t>предличинок</a:t>
            </a:r>
            <a:r>
              <a:rPr lang="ru-RU" sz="3200" b="1" dirty="0">
                <a:solidFill>
                  <a:sysClr val="windowText" lastClr="000000"/>
                </a:solidFill>
                <a:latin typeface="Times New Roman" panose="02020603050405020304" pitchFamily="18" charset="0"/>
                <a:cs typeface="Times New Roman" panose="02020603050405020304" pitchFamily="18" charset="0"/>
              </a:rPr>
              <a:t> и </a:t>
            </a:r>
            <a:r>
              <a:rPr lang="ru-RU" sz="3200" b="1" dirty="0" err="1">
                <a:solidFill>
                  <a:sysClr val="windowText" lastClr="000000"/>
                </a:solidFill>
                <a:latin typeface="Times New Roman" panose="02020603050405020304" pitchFamily="18" charset="0"/>
                <a:cs typeface="Times New Roman" panose="02020603050405020304" pitchFamily="18" charset="0"/>
              </a:rPr>
              <a:t>подращивание</a:t>
            </a:r>
            <a:r>
              <a:rPr lang="ru-RU" sz="3200" b="1" dirty="0">
                <a:solidFill>
                  <a:sysClr val="windowText" lastClr="000000"/>
                </a:solidFill>
                <a:latin typeface="Times New Roman" panose="02020603050405020304" pitchFamily="18" charset="0"/>
                <a:cs typeface="Times New Roman" panose="02020603050405020304" pitchFamily="18" charset="0"/>
              </a:rPr>
              <a:t> личинок осетровых</a:t>
            </a:r>
            <a:endParaRPr lang="ru-RU" sz="3200" dirty="0">
              <a:solidFill>
                <a:sysClr val="windowText" lastClr="000000"/>
              </a:solidFill>
            </a:endParaRPr>
          </a:p>
        </p:txBody>
      </p:sp>
    </p:spTree>
    <p:extLst>
      <p:ext uri="{BB962C8B-B14F-4D97-AF65-F5344CB8AC3E}">
        <p14:creationId xmlns:p14="http://schemas.microsoft.com/office/powerpoint/2010/main" xmlns="" val="226817827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096" y="1214576"/>
            <a:ext cx="3600400" cy="23659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547664" y="271543"/>
            <a:ext cx="6336704" cy="523220"/>
          </a:xfrm>
          <a:prstGeom prst="rect">
            <a:avLst/>
          </a:prstGeom>
          <a:solidFill>
            <a:schemeClr val="bg1"/>
          </a:solidFill>
          <a:ln>
            <a:solidFill>
              <a:srgbClr val="C00000"/>
            </a:solidFill>
          </a:ln>
        </p:spPr>
        <p:txBody>
          <a:bodyPr wrap="square" rtlCol="0">
            <a:spAutoFit/>
          </a:bodyPr>
          <a:lstStyle/>
          <a:p>
            <a:r>
              <a:rPr lang="ru-RU" sz="2800" b="1" dirty="0" smtClean="0">
                <a:solidFill>
                  <a:sysClr val="windowText" lastClr="000000"/>
                </a:solidFill>
              </a:rPr>
              <a:t>ВЫДЕРЖИВАНИЕ ПРЕДЛИЧИНОК</a:t>
            </a:r>
            <a:endParaRPr lang="ru-RU" sz="2800" b="1" dirty="0">
              <a:solidFill>
                <a:sysClr val="windowText" lastClr="000000"/>
              </a:solidFill>
            </a:endParaRPr>
          </a:p>
        </p:txBody>
      </p:sp>
      <p:pic>
        <p:nvPicPr>
          <p:cNvPr id="624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4370" y="4117414"/>
            <a:ext cx="7303291" cy="27405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descr="C:\Documents and Settings\xXx\Рабочий стол\Примеры УЗВ\Демонстрационные картинки\DSC09388.JPG"/>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a:xfrm>
            <a:off x="638790" y="4139979"/>
            <a:ext cx="4073849" cy="2718021"/>
          </a:xfrm>
        </p:spPr>
      </p:pic>
      <p:sp>
        <p:nvSpPr>
          <p:cNvPr id="6" name="TextBox 5"/>
          <p:cNvSpPr txBox="1"/>
          <p:nvPr/>
        </p:nvSpPr>
        <p:spPr>
          <a:xfrm>
            <a:off x="4509383" y="5889507"/>
            <a:ext cx="1440160" cy="830997"/>
          </a:xfrm>
          <a:prstGeom prst="rect">
            <a:avLst/>
          </a:prstGeom>
          <a:solidFill>
            <a:schemeClr val="bg1"/>
          </a:solidFill>
        </p:spPr>
        <p:txBody>
          <a:bodyPr wrap="square" rtlCol="0">
            <a:spAutoFit/>
          </a:bodyPr>
          <a:lstStyle/>
          <a:p>
            <a:r>
              <a:rPr lang="ru-RU" sz="2400" b="1" dirty="0">
                <a:solidFill>
                  <a:sysClr val="windowText" lastClr="000000"/>
                </a:solidFill>
              </a:rPr>
              <a:t>«роение</a:t>
            </a:r>
            <a:r>
              <a:rPr lang="ru-RU" sz="2400" b="1" dirty="0" smtClean="0">
                <a:solidFill>
                  <a:sysClr val="windowText" lastClr="000000"/>
                </a:solidFill>
              </a:rPr>
              <a:t>»</a:t>
            </a:r>
            <a:endParaRPr lang="ru-RU" dirty="0">
              <a:solidFill>
                <a:sysClr val="windowText" lastClr="000000"/>
              </a:solidFill>
            </a:endParaRPr>
          </a:p>
        </p:txBody>
      </p:sp>
      <p:pic>
        <p:nvPicPr>
          <p:cNvPr id="11" name="Picture 2" descr="D:\Все фотки\Рыбы\Демонстрационные картинки\Larv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l="4442" t="6277" r="3105" b="5792"/>
          <a:stretch>
            <a:fillRect/>
          </a:stretch>
        </p:blipFill>
        <p:spPr>
          <a:xfrm>
            <a:off x="5860832" y="2131501"/>
            <a:ext cx="2861841" cy="1985913"/>
          </a:xfrm>
          <a:prstGeom prst="rect">
            <a:avLst/>
          </a:prstGeom>
        </p:spPr>
      </p:pic>
      <p:sp>
        <p:nvSpPr>
          <p:cNvPr id="5" name="TextBox 4"/>
          <p:cNvSpPr txBox="1"/>
          <p:nvPr/>
        </p:nvSpPr>
        <p:spPr>
          <a:xfrm>
            <a:off x="4081350" y="1033528"/>
            <a:ext cx="4641323" cy="1015663"/>
          </a:xfrm>
          <a:prstGeom prst="rect">
            <a:avLst/>
          </a:prstGeom>
          <a:solidFill>
            <a:schemeClr val="bg1"/>
          </a:solidFill>
        </p:spPr>
        <p:txBody>
          <a:bodyPr wrap="square" rtlCol="0">
            <a:spAutoFit/>
          </a:bodyPr>
          <a:lstStyle/>
          <a:p>
            <a:r>
              <a:rPr lang="ru-RU" sz="2000" dirty="0" smtClean="0">
                <a:solidFill>
                  <a:sysClr val="windowText" lastClr="000000"/>
                </a:solidFill>
              </a:rPr>
              <a:t>эндогенное питание уровень воды не более 20 см кислород 7-9 мг/л расход воды 8-9 л/мин</a:t>
            </a:r>
            <a:endParaRPr lang="ru-RU" sz="2000" dirty="0">
              <a:solidFill>
                <a:sysClr val="windowText" lastClr="000000"/>
              </a:solidFill>
            </a:endParaRPr>
          </a:p>
        </p:txBody>
      </p:sp>
    </p:spTree>
    <p:extLst>
      <p:ext uri="{BB962C8B-B14F-4D97-AF65-F5344CB8AC3E}">
        <p14:creationId xmlns:p14="http://schemas.microsoft.com/office/powerpoint/2010/main" xmlns="" val="146245346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271543"/>
            <a:ext cx="7920880" cy="523220"/>
          </a:xfrm>
          <a:prstGeom prst="rect">
            <a:avLst/>
          </a:prstGeom>
          <a:solidFill>
            <a:schemeClr val="bg1"/>
          </a:solidFill>
          <a:ln>
            <a:solidFill>
              <a:srgbClr val="C00000"/>
            </a:solidFill>
          </a:ln>
        </p:spPr>
        <p:txBody>
          <a:bodyPr wrap="square" rtlCol="0">
            <a:spAutoFit/>
          </a:bodyPr>
          <a:lstStyle/>
          <a:p>
            <a:r>
              <a:rPr lang="ru-RU" sz="2800" b="1" dirty="0" smtClean="0">
                <a:solidFill>
                  <a:sysClr val="windowText" lastClr="000000"/>
                </a:solidFill>
              </a:rPr>
              <a:t>ВЫРАЩИВАНИЕ ЛИЧИНОК И МОЛОДИ</a:t>
            </a:r>
            <a:endParaRPr lang="ru-RU" sz="2800" b="1" dirty="0">
              <a:solidFill>
                <a:sysClr val="windowText" lastClr="000000"/>
              </a:solidFill>
            </a:endParaRPr>
          </a:p>
        </p:txBody>
      </p:sp>
      <p:sp>
        <p:nvSpPr>
          <p:cNvPr id="5" name="TextBox 4"/>
          <p:cNvSpPr txBox="1"/>
          <p:nvPr/>
        </p:nvSpPr>
        <p:spPr>
          <a:xfrm>
            <a:off x="1151744" y="3614710"/>
            <a:ext cx="7524712" cy="1015663"/>
          </a:xfrm>
          <a:prstGeom prst="rect">
            <a:avLst/>
          </a:prstGeom>
          <a:solidFill>
            <a:schemeClr val="bg1"/>
          </a:solidFill>
        </p:spPr>
        <p:txBody>
          <a:bodyPr wrap="square" rtlCol="0">
            <a:spAutoFit/>
          </a:bodyPr>
          <a:lstStyle/>
          <a:p>
            <a:r>
              <a:rPr lang="ru-RU" sz="2000" dirty="0" smtClean="0">
                <a:solidFill>
                  <a:sysClr val="windowText" lastClr="000000"/>
                </a:solidFill>
              </a:rPr>
              <a:t>переход на экзогенное питание; кормление начинают с момента появления на дне </a:t>
            </a:r>
            <a:r>
              <a:rPr lang="ru-RU" sz="2000" dirty="0" err="1" smtClean="0">
                <a:solidFill>
                  <a:sysClr val="windowText" lastClr="000000"/>
                </a:solidFill>
              </a:rPr>
              <a:t>меланиновых</a:t>
            </a:r>
            <a:r>
              <a:rPr lang="ru-RU" sz="2000" dirty="0" smtClean="0">
                <a:solidFill>
                  <a:sysClr val="windowText" lastClr="000000"/>
                </a:solidFill>
              </a:rPr>
              <a:t> пробок; </a:t>
            </a:r>
            <a:r>
              <a:rPr lang="ru-RU" sz="2000" dirty="0" err="1" smtClean="0">
                <a:solidFill>
                  <a:sysClr val="windowText" lastClr="000000"/>
                </a:solidFill>
              </a:rPr>
              <a:t>прекражение</a:t>
            </a:r>
            <a:r>
              <a:rPr lang="ru-RU" sz="2000" dirty="0" smtClean="0">
                <a:solidFill>
                  <a:sysClr val="windowText" lastClr="000000"/>
                </a:solidFill>
              </a:rPr>
              <a:t> «роения»; </a:t>
            </a:r>
          </a:p>
          <a:p>
            <a:r>
              <a:rPr lang="ru-RU" sz="2000" dirty="0" smtClean="0">
                <a:solidFill>
                  <a:sysClr val="windowText" lastClr="000000"/>
                </a:solidFill>
              </a:rPr>
              <a:t>предпочтительны живые корма</a:t>
            </a:r>
            <a:endParaRPr lang="ru-RU" sz="2000" dirty="0">
              <a:solidFill>
                <a:sysClr val="windowText" lastClr="000000"/>
              </a:solidFill>
            </a:endParaRPr>
          </a:p>
        </p:txBody>
      </p:sp>
      <p:pic>
        <p:nvPicPr>
          <p:cNvPr id="634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908720"/>
            <a:ext cx="8424936" cy="27342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descr="C:\Documents and Settings\xXx\Рабочий стол\Примеры УЗВ\Демонстрационные картинки\DSC0910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5364088" y="4630372"/>
            <a:ext cx="3153494" cy="2103971"/>
          </a:xfrm>
          <a:prstGeom prst="rect">
            <a:avLst/>
          </a:prstGeom>
        </p:spPr>
      </p:pic>
      <p:pic>
        <p:nvPicPr>
          <p:cNvPr id="7" name="Picture 2" descr="C:\Documents and Settings\xXx\Рабочий стол\Лекция_Эмбриональное развитие осетровы рыб\DSC08572.JPG"/>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a:xfrm>
            <a:off x="611560" y="4683886"/>
            <a:ext cx="3096344" cy="2065476"/>
          </a:xfrm>
        </p:spPr>
      </p:pic>
    </p:spTree>
    <p:extLst>
      <p:ext uri="{BB962C8B-B14F-4D97-AF65-F5344CB8AC3E}">
        <p14:creationId xmlns:p14="http://schemas.microsoft.com/office/powerpoint/2010/main" xmlns="" val="37960288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Заголовок 1"/>
          <p:cNvSpPr>
            <a:spLocks noGrp="1"/>
          </p:cNvSpPr>
          <p:nvPr>
            <p:ph type="title"/>
          </p:nvPr>
        </p:nvSpPr>
        <p:spPr>
          <a:solidFill>
            <a:schemeClr val="bg1"/>
          </a:solidFill>
        </p:spPr>
        <p:txBody>
          <a:bodyPr>
            <a:normAutofit fontScale="90000"/>
          </a:bodyPr>
          <a:lstStyle/>
          <a:p>
            <a:r>
              <a:rPr lang="ru-RU" altLang="ru-RU" b="1" dirty="0" smtClean="0"/>
              <a:t>Плотность посадки молоди при бассейновом выращивании</a:t>
            </a:r>
          </a:p>
        </p:txBody>
      </p:sp>
      <p:graphicFrame>
        <p:nvGraphicFramePr>
          <p:cNvPr id="4" name="Содержимое 3"/>
          <p:cNvGraphicFramePr>
            <a:graphicFrameLocks noGrp="1"/>
          </p:cNvGraphicFramePr>
          <p:nvPr>
            <p:ph idx="1"/>
          </p:nvPr>
        </p:nvGraphicFramePr>
        <p:xfrm>
          <a:off x="214283" y="2285990"/>
          <a:ext cx="8643996" cy="3571901"/>
        </p:xfrm>
        <a:graphic>
          <a:graphicData uri="http://schemas.openxmlformats.org/drawingml/2006/table">
            <a:tbl>
              <a:tblPr>
                <a:tableStyleId>{08FB837D-C827-4EFA-A057-4D05807E0F7C}</a:tableStyleId>
              </a:tblPr>
              <a:tblGrid>
                <a:gridCol w="2160999"/>
                <a:gridCol w="2160999"/>
                <a:gridCol w="2160999"/>
                <a:gridCol w="2160999"/>
              </a:tblGrid>
              <a:tr h="476254">
                <a:tc rowSpan="2">
                  <a:txBody>
                    <a:bodyPr/>
                    <a:lstStyle/>
                    <a:p>
                      <a:pPr algn="ctr">
                        <a:lnSpc>
                          <a:spcPct val="115000"/>
                        </a:lnSpc>
                        <a:spcAft>
                          <a:spcPts val="0"/>
                        </a:spcAft>
                      </a:pPr>
                      <a:r>
                        <a:rPr lang="ru-RU" sz="2400" b="1" dirty="0"/>
                        <a:t>Масса рыбы, г</a:t>
                      </a:r>
                      <a:endParaRPr lang="ru-RU" sz="1800" b="1" dirty="0">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ru-RU" sz="2400" b="1" dirty="0"/>
                        <a:t>Температура воды</a:t>
                      </a:r>
                      <a:endParaRPr lang="ru-RU" sz="1800" b="1" dirty="0">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2400" b="1"/>
                        <a:t>плотность посадки</a:t>
                      </a:r>
                      <a:endParaRPr lang="ru-RU" sz="1800" b="1">
                        <a:latin typeface="Calibri"/>
                        <a:ea typeface="Calibri"/>
                        <a:cs typeface="Times New Roman"/>
                      </a:endParaRPr>
                    </a:p>
                  </a:txBody>
                  <a:tcPr marL="68580" marR="68580" marT="0" marB="0" anchor="ctr"/>
                </a:tc>
                <a:tc hMerge="1">
                  <a:txBody>
                    <a:bodyPr/>
                    <a:lstStyle/>
                    <a:p>
                      <a:endParaRPr lang="ru-RU"/>
                    </a:p>
                  </a:txBody>
                  <a:tcPr/>
                </a:tc>
              </a:tr>
              <a:tr h="476254">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2400" b="1"/>
                        <a:t>тыс.шт./м</a:t>
                      </a:r>
                      <a:r>
                        <a:rPr lang="ru-RU" sz="2400" b="1" baseline="30000"/>
                        <a:t>2</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2400" b="1"/>
                        <a:t>тыс.шт./м</a:t>
                      </a:r>
                      <a:r>
                        <a:rPr lang="ru-RU" sz="2400" b="1" baseline="30000"/>
                        <a:t>3</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0,04-0,07</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16-17</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5,0-7,0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25-35</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0,07-0,5</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17-19</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3,0-5,0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15-25</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0,6-1,0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19-20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10</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1,1-3,0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20-22</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2,5</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3,1-5,0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22-24</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0,5-0,8</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0,7-1,0</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5,1-30,0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24-26</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0,2-0,25</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0,25-0,30</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dirty="0"/>
                        <a:t>более 30,0</a:t>
                      </a:r>
                      <a:endParaRPr lang="ru-RU" sz="18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t>24-26</a:t>
                      </a:r>
                      <a:endParaRPr lang="ru-RU" sz="18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0,1-0,15</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t>0,1-0,15</a:t>
                      </a:r>
                      <a:endParaRPr lang="ru-RU" sz="1800" b="1" dirty="0">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132752518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Заголовок 1"/>
          <p:cNvSpPr>
            <a:spLocks noGrp="1"/>
          </p:cNvSpPr>
          <p:nvPr>
            <p:ph type="title"/>
          </p:nvPr>
        </p:nvSpPr>
        <p:spPr>
          <a:xfrm>
            <a:off x="0" y="404664"/>
            <a:ext cx="8885238" cy="1155700"/>
          </a:xfrm>
          <a:solidFill>
            <a:schemeClr val="bg1"/>
          </a:solidFill>
        </p:spPr>
        <p:txBody>
          <a:bodyPr/>
          <a:lstStyle/>
          <a:p>
            <a:r>
              <a:rPr lang="ru-RU" altLang="ru-RU" b="1" dirty="0" smtClean="0"/>
              <a:t>Требования к качеству воды</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917218553"/>
              </p:ext>
            </p:extLst>
          </p:nvPr>
        </p:nvGraphicFramePr>
        <p:xfrm>
          <a:off x="971600" y="1700808"/>
          <a:ext cx="7454774" cy="4732020"/>
        </p:xfrm>
        <a:graphic>
          <a:graphicData uri="http://schemas.openxmlformats.org/drawingml/2006/table">
            <a:tbl>
              <a:tblPr>
                <a:tableStyleId>{284E427A-3D55-4303-BF80-6455036E1DE7}</a:tableStyleId>
              </a:tblPr>
              <a:tblGrid>
                <a:gridCol w="4190556"/>
                <a:gridCol w="3264218"/>
              </a:tblGrid>
              <a:tr h="0">
                <a:tc gridSpan="2">
                  <a:txBody>
                    <a:bodyPr/>
                    <a:lstStyle/>
                    <a:p>
                      <a:pPr algn="ctr">
                        <a:lnSpc>
                          <a:spcPct val="115000"/>
                        </a:lnSpc>
                        <a:spcAft>
                          <a:spcPts val="0"/>
                        </a:spcAft>
                      </a:pPr>
                      <a:r>
                        <a:rPr lang="en-US" sz="1800" b="1" dirty="0" err="1"/>
                        <a:t>Физико-химические</a:t>
                      </a:r>
                      <a:r>
                        <a:rPr lang="en-US" sz="1800" b="1" dirty="0"/>
                        <a:t> </a:t>
                      </a:r>
                      <a:r>
                        <a:rPr lang="ru-RU" sz="1800" b="1" dirty="0"/>
                        <a:t>нормативные показатели</a:t>
                      </a:r>
                      <a:endParaRPr lang="ru-RU" sz="1800" b="1" dirty="0">
                        <a:latin typeface="+mj-lt"/>
                        <a:ea typeface="Calibri"/>
                        <a:cs typeface="Times New Roman"/>
                      </a:endParaRPr>
                    </a:p>
                  </a:txBody>
                  <a:tcPr marL="68580" marR="68580" marT="0" marB="0"/>
                </a:tc>
                <a:tc hMerge="1">
                  <a:txBody>
                    <a:bodyPr/>
                    <a:lstStyle/>
                    <a:p>
                      <a:endParaRPr lang="ru-RU"/>
                    </a:p>
                  </a:txBody>
                  <a:tcPr/>
                </a:tc>
              </a:tr>
              <a:tr h="0">
                <a:tc>
                  <a:txBody>
                    <a:bodyPr/>
                    <a:lstStyle/>
                    <a:p>
                      <a:pPr algn="ctr">
                        <a:lnSpc>
                          <a:spcPct val="115000"/>
                        </a:lnSpc>
                        <a:spcAft>
                          <a:spcPts val="0"/>
                        </a:spcAft>
                      </a:pPr>
                      <a:r>
                        <a:rPr lang="ru-RU" sz="1800" b="1" dirty="0"/>
                        <a:t>Кислород,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a:t>7-9</a:t>
                      </a:r>
                      <a:endParaRPr lang="ru-RU" sz="1800" b="1">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Свободная кислота,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a:t>До 5</a:t>
                      </a:r>
                      <a:endParaRPr lang="ru-RU" sz="1800" b="1">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err="1"/>
                        <a:t>рН</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7,0</a:t>
                      </a:r>
                      <a:r>
                        <a:rPr lang="ru-RU" sz="1800" b="1" baseline="0" dirty="0" smtClean="0"/>
                        <a:t> – 7,5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Окисляемость </a:t>
                      </a:r>
                      <a:r>
                        <a:rPr lang="ru-RU" sz="1800" b="1" dirty="0" err="1" smtClean="0"/>
                        <a:t>перманганатная</a:t>
                      </a:r>
                      <a:r>
                        <a:rPr lang="ru-RU" sz="1800" b="1" baseline="0" dirty="0" smtClean="0"/>
                        <a:t> </a:t>
                      </a:r>
                      <a:r>
                        <a:rPr lang="ru-RU" sz="1800" b="1" dirty="0" smtClean="0"/>
                        <a:t>,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10</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Окисляемость </a:t>
                      </a:r>
                      <a:r>
                        <a:rPr lang="ru-RU" sz="1800" b="1" dirty="0" err="1" smtClean="0"/>
                        <a:t>бихроматная</a:t>
                      </a:r>
                      <a:r>
                        <a:rPr lang="ru-RU" sz="1800" b="1" dirty="0" smtClean="0"/>
                        <a:t>,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20</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Азот аммиака,</a:t>
                      </a:r>
                      <a:r>
                        <a:rPr lang="ru-RU" sz="1800" b="1" baseline="0" dirty="0" smtClean="0"/>
                        <a:t>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0,5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Азот нитритов,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0,01</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Азот</a:t>
                      </a:r>
                      <a:r>
                        <a:rPr lang="ru-RU" sz="1800" b="1" baseline="0" dirty="0" smtClean="0"/>
                        <a:t> нитратов,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Минерализация воды, 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0,4 – </a:t>
                      </a:r>
                      <a:r>
                        <a:rPr lang="ru-RU" sz="1800" b="1" dirty="0" smtClean="0"/>
                        <a:t>0,9</a:t>
                      </a:r>
                      <a:endParaRPr lang="ru-RU" sz="1800" b="1" dirty="0" smtClean="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Железо (общее),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До 0,4</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Температура воды </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16 - 25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БПК 5,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До</a:t>
                      </a:r>
                      <a:r>
                        <a:rPr lang="ru-RU" sz="1800" b="1" baseline="0" dirty="0" smtClean="0"/>
                        <a:t> 2,5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Глубина, м</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1,5 - 2</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Состояние ложа</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Без растительности плотное</a:t>
                      </a:r>
                      <a:endParaRPr lang="ru-RU" sz="1800" b="1" dirty="0">
                        <a:latin typeface="+mj-lt"/>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258026938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C:\Documents and Settings\xXx\Рабочий стол\Презентация\DSC0855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Подзаголовок 3"/>
          <p:cNvSpPr>
            <a:spLocks noGrp="1"/>
          </p:cNvSpPr>
          <p:nvPr>
            <p:ph type="subTitle" idx="1"/>
          </p:nvPr>
        </p:nvSpPr>
        <p:spPr>
          <a:xfrm>
            <a:off x="328613" y="2143125"/>
            <a:ext cx="8458200" cy="1785938"/>
          </a:xfrm>
          <a:solidFill>
            <a:schemeClr val="bg1"/>
          </a:solidFill>
        </p:spPr>
        <p:txBody>
          <a:bodyPr/>
          <a:lstStyle/>
          <a:p>
            <a:pPr algn="ctr"/>
            <a:r>
              <a:rPr lang="ru-RU" altLang="ru-RU" sz="3200" b="1" dirty="0" smtClean="0">
                <a:solidFill>
                  <a:schemeClr val="tx1"/>
                </a:solidFill>
                <a:latin typeface="Times New Roman" pitchFamily="18" charset="0"/>
                <a:cs typeface="Times New Roman" pitchFamily="18" charset="0"/>
              </a:rPr>
              <a:t>СОВРЕМЕННАЯ НАУЧНО-ТЕХНИЧЕСКАЯ ЛИТЕРАТУРА В ОБЛАСТИ ОСЕТРОВОДСТВА</a:t>
            </a:r>
          </a:p>
        </p:txBody>
      </p:sp>
    </p:spTree>
    <p:extLst>
      <p:ext uri="{BB962C8B-B14F-4D97-AF65-F5344CB8AC3E}">
        <p14:creationId xmlns:p14="http://schemas.microsoft.com/office/powerpoint/2010/main" xmlns="" val="426195001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ctrTitle"/>
          </p:nvPr>
        </p:nvSpPr>
        <p:spPr>
          <a:xfrm>
            <a:off x="500034" y="642918"/>
            <a:ext cx="7772400" cy="1470025"/>
          </a:xfrm>
        </p:spPr>
        <p:txBody>
          <a:bodyPr/>
          <a:lstStyle/>
          <a:p>
            <a:pPr algn="ctr">
              <a:defRPr/>
            </a:pPr>
            <a:r>
              <a:rPr lang="en-US" b="1" cap="none" dirty="0" smtClean="0">
                <a:solidFill>
                  <a:schemeClr val="tx1"/>
                </a:solidFill>
              </a:rPr>
              <a:t>http://www.wscs.info/</a:t>
            </a:r>
            <a:r>
              <a:rPr lang="ru-RU" b="1" dirty="0" smtClean="0">
                <a:solidFill>
                  <a:schemeClr val="accent3"/>
                </a:solidFill>
              </a:rPr>
              <a:t/>
            </a:r>
            <a:br>
              <a:rPr lang="ru-RU" b="1" dirty="0" smtClean="0">
                <a:solidFill>
                  <a:schemeClr val="accent3"/>
                </a:solidFill>
              </a:rPr>
            </a:br>
            <a:endParaRPr lang="ru-RU" b="1" dirty="0" smtClean="0">
              <a:solidFill>
                <a:schemeClr val="accent3"/>
              </a:solidFill>
            </a:endParaRPr>
          </a:p>
        </p:txBody>
      </p:sp>
      <p:sp>
        <p:nvSpPr>
          <p:cNvPr id="3" name="Подзаголовок 2"/>
          <p:cNvSpPr>
            <a:spLocks noGrp="1"/>
          </p:cNvSpPr>
          <p:nvPr>
            <p:ph type="subTitle" idx="1"/>
          </p:nvPr>
        </p:nvSpPr>
        <p:spPr/>
        <p:txBody>
          <a:bodyPr rtlCol="0">
            <a:normAutofit/>
          </a:bodyPr>
          <a:lstStyle/>
          <a:p>
            <a:pPr fontAlgn="auto">
              <a:spcAft>
                <a:spcPts val="0"/>
              </a:spcAft>
              <a:defRPr/>
            </a:pPr>
            <a:endParaRPr lang="ru-RU" smtClean="0"/>
          </a:p>
        </p:txBody>
      </p:sp>
      <p:pic>
        <p:nvPicPr>
          <p:cNvPr id="81924" name="Рисунок 3"/>
          <p:cNvPicPr>
            <a:picLocks noChangeAspect="1" noChangeArrowheads="1"/>
          </p:cNvPicPr>
          <p:nvPr/>
        </p:nvPicPr>
        <p:blipFill>
          <a:blip r:embed="rId2" cstate="print">
            <a:extLst>
              <a:ext uri="{28A0092B-C50C-407E-A947-70E740481C1C}">
                <a14:useLocalDpi xmlns:a14="http://schemas.microsoft.com/office/drawing/2010/main" xmlns="" val="0"/>
              </a:ext>
            </a:extLst>
          </a:blip>
          <a:srcRect t="6291" r="14082" b="16252"/>
          <a:stretch>
            <a:fillRect/>
          </a:stretch>
        </p:blipFill>
        <p:spPr bwMode="auto">
          <a:xfrm>
            <a:off x="357188" y="2214563"/>
            <a:ext cx="8429625" cy="427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33322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1582726"/>
          </a:xfrm>
        </p:spPr>
        <p:txBody>
          <a:bodyPr>
            <a:normAutofit fontScale="90000"/>
          </a:bodyPr>
          <a:lstStyle/>
          <a:p>
            <a:pPr algn="ctr"/>
            <a:r>
              <a:rPr lang="ru-RU" dirty="0" smtClean="0"/>
              <a:t>Репродуктивный возраст и период у отдельных видов форелей</a:t>
            </a:r>
            <a:endParaRPr lang="ru-RU"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85720" y="2071678"/>
            <a:ext cx="8592972" cy="3857652"/>
          </a:xfrm>
          <a:prstGeom prst="rect">
            <a:avLst/>
          </a:prstGeom>
          <a:noFill/>
          <a:ln w="9525">
            <a:noFill/>
            <a:miter lim="800000"/>
            <a:headEnd/>
            <a:tailEnd/>
          </a:ln>
          <a:effectLst/>
        </p:spPr>
      </p:pic>
    </p:spTree>
    <p:extLst>
      <p:ext uri="{BB962C8B-B14F-4D97-AF65-F5344CB8AC3E}">
        <p14:creationId xmlns:p14="http://schemas.microsoft.com/office/powerpoint/2010/main" xmlns="" val="301934694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Содержимое 3" descr="http://egefish.ege.edu.tr/detay/detay62/jai.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86000" y="0"/>
            <a:ext cx="4857750" cy="6858000"/>
          </a:xfrm>
        </p:spPr>
      </p:pic>
    </p:spTree>
    <p:extLst>
      <p:ext uri="{BB962C8B-B14F-4D97-AF65-F5344CB8AC3E}">
        <p14:creationId xmlns:p14="http://schemas.microsoft.com/office/powerpoint/2010/main" xmlns="" val="280098618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p:txBody>
          <a:bodyPr/>
          <a:lstStyle/>
          <a:p>
            <a:pPr>
              <a:defRPr/>
            </a:pPr>
            <a:endParaRPr lang="ru-RU" smtClean="0"/>
          </a:p>
        </p:txBody>
      </p:sp>
      <p:pic>
        <p:nvPicPr>
          <p:cNvPr id="86019" name="Содержимое 3"/>
          <p:cNvPicPr>
            <a:picLocks noGrp="1"/>
          </p:cNvPicPr>
          <p:nvPr>
            <p:ph idx="1"/>
          </p:nvPr>
        </p:nvPicPr>
        <p:blipFill>
          <a:blip r:embed="rId2" cstate="print">
            <a:extLst>
              <a:ext uri="{28A0092B-C50C-407E-A947-70E740481C1C}">
                <a14:useLocalDpi xmlns:a14="http://schemas.microsoft.com/office/drawing/2010/main" xmlns="" val="0"/>
              </a:ext>
            </a:extLst>
          </a:blip>
          <a:srcRect l="21846" t="6165" r="34344" b="5052"/>
          <a:stretch>
            <a:fillRect/>
          </a:stretch>
        </p:blipFill>
        <p:spPr>
          <a:xfrm>
            <a:off x="2143125" y="0"/>
            <a:ext cx="5286375" cy="6858000"/>
          </a:xfrm>
        </p:spPr>
      </p:pic>
    </p:spTree>
    <p:extLst>
      <p:ext uri="{BB962C8B-B14F-4D97-AF65-F5344CB8AC3E}">
        <p14:creationId xmlns:p14="http://schemas.microsoft.com/office/powerpoint/2010/main" xmlns="" val="2738121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defRPr/>
            </a:pPr>
            <a:endParaRPr lang="ru-RU" smtClean="0"/>
          </a:p>
        </p:txBody>
      </p:sp>
      <p:pic>
        <p:nvPicPr>
          <p:cNvPr id="88067" name="Содержимое 3"/>
          <p:cNvPicPr>
            <a:picLocks noGrp="1"/>
          </p:cNvPicPr>
          <p:nvPr>
            <p:ph idx="1"/>
          </p:nvPr>
        </p:nvPicPr>
        <p:blipFill>
          <a:blip r:embed="rId2" cstate="print">
            <a:extLst>
              <a:ext uri="{28A0092B-C50C-407E-A947-70E740481C1C}">
                <a14:useLocalDpi xmlns:a14="http://schemas.microsoft.com/office/drawing/2010/main" xmlns="" val="0"/>
              </a:ext>
            </a:extLst>
          </a:blip>
          <a:srcRect l="25687" t="11140" r="40392" b="6480"/>
          <a:stretch>
            <a:fillRect/>
          </a:stretch>
        </p:blipFill>
        <p:spPr>
          <a:xfrm>
            <a:off x="2428875" y="0"/>
            <a:ext cx="4643438" cy="6858000"/>
          </a:xfrm>
        </p:spPr>
      </p:pic>
    </p:spTree>
    <p:extLst>
      <p:ext uri="{BB962C8B-B14F-4D97-AF65-F5344CB8AC3E}">
        <p14:creationId xmlns:p14="http://schemas.microsoft.com/office/powerpoint/2010/main" xmlns="" val="93543003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pPr>
              <a:defRPr/>
            </a:pPr>
            <a:endParaRPr lang="ru-RU" smtClean="0"/>
          </a:p>
        </p:txBody>
      </p:sp>
      <p:pic>
        <p:nvPicPr>
          <p:cNvPr id="90115" name="Содержимое 3"/>
          <p:cNvPicPr>
            <a:picLocks noGrp="1"/>
          </p:cNvPicPr>
          <p:nvPr>
            <p:ph idx="1"/>
          </p:nvPr>
        </p:nvPicPr>
        <p:blipFill>
          <a:blip r:embed="rId2" cstate="print">
            <a:extLst>
              <a:ext uri="{28A0092B-C50C-407E-A947-70E740481C1C}">
                <a14:useLocalDpi xmlns:a14="http://schemas.microsoft.com/office/drawing/2010/main" xmlns="" val="0"/>
              </a:ext>
            </a:extLst>
          </a:blip>
          <a:srcRect l="26273" t="11005" r="41202" b="4619"/>
          <a:stretch>
            <a:fillRect/>
          </a:stretch>
        </p:blipFill>
        <p:spPr>
          <a:xfrm>
            <a:off x="2286000" y="0"/>
            <a:ext cx="4714875" cy="6858000"/>
          </a:xfrm>
        </p:spPr>
      </p:pic>
    </p:spTree>
    <p:extLst>
      <p:ext uri="{BB962C8B-B14F-4D97-AF65-F5344CB8AC3E}">
        <p14:creationId xmlns:p14="http://schemas.microsoft.com/office/powerpoint/2010/main" xmlns="" val="1194701193"/>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p:txBody>
          <a:bodyPr/>
          <a:lstStyle/>
          <a:p>
            <a:pPr>
              <a:defRPr/>
            </a:pPr>
            <a:endParaRPr lang="ru-RU" smtClean="0"/>
          </a:p>
        </p:txBody>
      </p:sp>
      <p:pic>
        <p:nvPicPr>
          <p:cNvPr id="91139" name="Содержимое 3"/>
          <p:cNvPicPr>
            <a:picLocks noGrp="1"/>
          </p:cNvPicPr>
          <p:nvPr>
            <p:ph idx="1"/>
          </p:nvPr>
        </p:nvPicPr>
        <p:blipFill>
          <a:blip r:embed="rId2" cstate="print">
            <a:extLst>
              <a:ext uri="{28A0092B-C50C-407E-A947-70E740481C1C}">
                <a14:useLocalDpi xmlns:a14="http://schemas.microsoft.com/office/drawing/2010/main" xmlns="" val="0"/>
              </a:ext>
            </a:extLst>
          </a:blip>
          <a:srcRect l="23595" t="10092" r="38474" b="4419"/>
          <a:stretch>
            <a:fillRect/>
          </a:stretch>
        </p:blipFill>
        <p:spPr>
          <a:xfrm>
            <a:off x="2428875" y="142875"/>
            <a:ext cx="4786313" cy="6572250"/>
          </a:xfrm>
        </p:spPr>
      </p:pic>
    </p:spTree>
    <p:extLst>
      <p:ext uri="{BB962C8B-B14F-4D97-AF65-F5344CB8AC3E}">
        <p14:creationId xmlns:p14="http://schemas.microsoft.com/office/powerpoint/2010/main" xmlns="" val="68811248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8795320" cy="936104"/>
          </a:xfrm>
          <a:solidFill>
            <a:schemeClr val="tx1"/>
          </a:solidFill>
        </p:spPr>
        <p:txBody>
          <a:bodyPr rtlCol="0">
            <a:normAutofit/>
          </a:bodyPr>
          <a:lstStyle/>
          <a:p>
            <a:pPr algn="ctr" fontAlgn="auto">
              <a:spcAft>
                <a:spcPts val="0"/>
              </a:spcAft>
              <a:defRPr/>
            </a:pPr>
            <a:r>
              <a:rPr lang="en-US" cap="none" dirty="0" smtClean="0">
                <a:solidFill>
                  <a:schemeClr val="bg1"/>
                </a:solidFill>
                <a:effectLst/>
                <a:hlinkClick r:id="rId2"/>
              </a:rPr>
              <a:t>http://www.sevrjuga.narod.ru</a:t>
            </a:r>
            <a:r>
              <a:rPr lang="en-US" u="sng" cap="none" dirty="0" smtClean="0">
                <a:solidFill>
                  <a:schemeClr val="bg1"/>
                </a:solidFill>
                <a:effectLst/>
                <a:hlinkClick r:id="rId2"/>
              </a:rPr>
              <a:t>/</a:t>
            </a:r>
            <a:endParaRPr lang="ru-RU" dirty="0" smtClean="0">
              <a:solidFill>
                <a:schemeClr val="bg1"/>
              </a:solidFill>
            </a:endParaRPr>
          </a:p>
        </p:txBody>
      </p:sp>
      <p:pic>
        <p:nvPicPr>
          <p:cNvPr id="92163" name="Содержимое 3" descr="http://sevrjuga.narod.ru/logotip.jpg"/>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500063" y="2357438"/>
            <a:ext cx="8215312" cy="3857625"/>
          </a:xfrm>
        </p:spPr>
      </p:pic>
    </p:spTree>
    <p:extLst>
      <p:ext uri="{BB962C8B-B14F-4D97-AF65-F5344CB8AC3E}">
        <p14:creationId xmlns:p14="http://schemas.microsoft.com/office/powerpoint/2010/main" xmlns="" val="221770886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p:txBody>
          <a:bodyPr/>
          <a:lstStyle/>
          <a:p>
            <a:pPr>
              <a:defRPr/>
            </a:pPr>
            <a:endParaRPr lang="ru-RU" smtClean="0"/>
          </a:p>
        </p:txBody>
      </p:sp>
      <p:pic>
        <p:nvPicPr>
          <p:cNvPr id="25602" name="Picture 2"/>
          <p:cNvPicPr>
            <a:picLocks noGrp="1" noChangeAspect="1" noChangeArrowheads="1"/>
          </p:cNvPicPr>
          <p:nvPr>
            <p:ph idx="1"/>
          </p:nvPr>
        </p:nvPicPr>
        <p:blipFill>
          <a:blip r:embed="rId2" cstate="print"/>
          <a:srcRect l="27804" t="8273" r="34019" b="5927"/>
          <a:stretch>
            <a:fillRect/>
          </a:stretch>
        </p:blipFill>
        <p:spPr>
          <a:xfrm>
            <a:off x="2285984" y="0"/>
            <a:ext cx="4857784" cy="68580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9455602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4"/>
          <p:cNvPicPr>
            <a:picLocks noChangeAspect="1" noChangeArrowheads="1"/>
          </p:cNvPicPr>
          <p:nvPr/>
        </p:nvPicPr>
        <p:blipFill>
          <a:blip r:embed="rId2" cstate="print">
            <a:lum bright="10000" contrast="40000"/>
            <a:extLst>
              <a:ext uri="{28A0092B-C50C-407E-A947-70E740481C1C}">
                <a14:useLocalDpi xmlns:a14="http://schemas.microsoft.com/office/drawing/2010/main" xmlns="" val="0"/>
              </a:ext>
            </a:extLst>
          </a:blip>
          <a:srcRect/>
          <a:stretch>
            <a:fillRect/>
          </a:stretch>
        </p:blipFill>
        <p:spPr bwMode="auto">
          <a:xfrm>
            <a:off x="-900113" y="0"/>
            <a:ext cx="10656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Заголовок 1"/>
          <p:cNvSpPr>
            <a:spLocks noGrp="1"/>
          </p:cNvSpPr>
          <p:nvPr>
            <p:ph type="title"/>
          </p:nvPr>
        </p:nvSpPr>
        <p:spPr>
          <a:xfrm>
            <a:off x="457200" y="2571750"/>
            <a:ext cx="8229600" cy="1143000"/>
          </a:xfrm>
        </p:spPr>
        <p:txBody>
          <a:bodyPr>
            <a:normAutofit fontScale="90000"/>
          </a:bodyPr>
          <a:lstStyle/>
          <a:p>
            <a:r>
              <a:rPr lang="ru-RU" altLang="ru-RU" sz="6600" b="1" dirty="0" smtClean="0">
                <a:effectLst/>
                <a:latin typeface="Times New Roman" pitchFamily="18" charset="0"/>
                <a:cs typeface="Times New Roman" pitchFamily="18" charset="0"/>
              </a:rPr>
              <a:t>Благодарю за внимание!</a:t>
            </a:r>
          </a:p>
        </p:txBody>
      </p:sp>
      <p:sp>
        <p:nvSpPr>
          <p:cNvPr id="6" name="Номер слайда 5"/>
          <p:cNvSpPr>
            <a:spLocks noGrp="1"/>
          </p:cNvSpPr>
          <p:nvPr>
            <p:ph type="sldNum" sz="quarter" idx="12"/>
          </p:nvPr>
        </p:nvSpPr>
        <p:spPr/>
        <p:txBody>
          <a:bodyPr/>
          <a:lstStyle/>
          <a:p>
            <a:pPr>
              <a:defRPr/>
            </a:pPr>
            <a:fld id="{878E2B59-5A42-469B-B7CD-9A1FD64C0477}" type="slidenum">
              <a:rPr lang="ru-RU" smtClean="0"/>
              <a:pPr>
                <a:defRPr/>
              </a:pPr>
              <a:t>237</a:t>
            </a:fld>
            <a:endParaRPr lang="ru-RU"/>
          </a:p>
        </p:txBody>
      </p:sp>
    </p:spTree>
    <p:extLst>
      <p:ext uri="{BB962C8B-B14F-4D97-AF65-F5344CB8AC3E}">
        <p14:creationId xmlns:p14="http://schemas.microsoft.com/office/powerpoint/2010/main" xmlns="" val="23758739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ChangeArrowheads="1"/>
          </p:cNvSpPr>
          <p:nvPr/>
        </p:nvSpPr>
        <p:spPr bwMode="auto">
          <a:xfrm>
            <a:off x="0" y="2965450"/>
            <a:ext cx="9144000" cy="1014413"/>
          </a:xfrm>
          <a:prstGeom prst="rect">
            <a:avLst/>
          </a:prstGeom>
          <a:noFill/>
          <a:ln w="9525">
            <a:noFill/>
            <a:miter lim="800000"/>
            <a:headEnd/>
            <a:tailEnd/>
          </a:ln>
        </p:spPr>
        <p:txBody>
          <a:bodyPr anchor="ctr">
            <a:spAutoFit/>
          </a:bodyPr>
          <a:lstStyle/>
          <a:p>
            <a:pPr algn="ctr">
              <a:defRPr/>
            </a:pPr>
            <a:endParaRPr lang="ru-RU" sz="2000" b="1" dirty="0">
              <a:latin typeface="Times New Roman" pitchFamily="18" charset="0"/>
              <a:cs typeface="Times New Roman" pitchFamily="18" charset="0"/>
            </a:endParaRPr>
          </a:p>
          <a:p>
            <a:pPr marL="342900" indent="-342900" algn="ctr">
              <a:defRPr/>
            </a:pPr>
            <a:endParaRPr lang="ru-RU" sz="2000" b="1" dirty="0">
              <a:solidFill>
                <a:schemeClr val="bg1"/>
              </a:solidFill>
              <a:latin typeface="Times New Roman" pitchFamily="18" charset="0"/>
              <a:cs typeface="Times New Roman" pitchFamily="18" charset="0"/>
            </a:endParaRPr>
          </a:p>
          <a:p>
            <a:pPr algn="ctr">
              <a:defRPr/>
            </a:pPr>
            <a:endParaRPr lang="ru-RU" sz="2000" b="1" dirty="0">
              <a:solidFill>
                <a:schemeClr val="bg1"/>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2F3AD228-1C5B-4DB6-AA0D-4512979AD13C}" type="slidenum">
              <a:rPr lang="ru-RU" smtClean="0"/>
              <a:pPr>
                <a:defRPr/>
              </a:pPr>
              <a:t>238</a:t>
            </a:fld>
            <a:endParaRPr lang="ru-RU"/>
          </a:p>
        </p:txBody>
      </p:sp>
      <p:pic>
        <p:nvPicPr>
          <p:cNvPr id="2052" name="Picture 2" descr="E:\Jan-19-Menseekingaction.com-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7211" b="7211"/>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Box 1"/>
          <p:cNvSpPr txBox="1">
            <a:spLocks noChangeArrowheads="1"/>
          </p:cNvSpPr>
          <p:nvPr/>
        </p:nvSpPr>
        <p:spPr bwMode="auto">
          <a:xfrm>
            <a:off x="792163" y="2060575"/>
            <a:ext cx="7559675" cy="212365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sz="4400" b="1" dirty="0">
                <a:latin typeface="Times New Roman" panose="02020603050405020304" pitchFamily="18" charset="0"/>
                <a:cs typeface="Times New Roman" panose="02020603050405020304" pitchFamily="18" charset="0"/>
              </a:rPr>
              <a:t>Методы оценки и сохранения качества спермы осетровых рыб</a:t>
            </a:r>
            <a:endParaRPr lang="ru-RU" altLang="ru-RU" sz="4400" b="1" dirty="0">
              <a:latin typeface="Times New Roman" pitchFamily="18" charset="0"/>
              <a:cs typeface="Times New Roman" pitchFamily="18" charset="0"/>
            </a:endParaRPr>
          </a:p>
        </p:txBody>
      </p:sp>
      <p:sp>
        <p:nvSpPr>
          <p:cNvPr id="2054" name="TextBox 1"/>
          <p:cNvSpPr txBox="1">
            <a:spLocks noChangeArrowheads="1"/>
          </p:cNvSpPr>
          <p:nvPr/>
        </p:nvSpPr>
        <p:spPr bwMode="auto">
          <a:xfrm>
            <a:off x="323528" y="564840"/>
            <a:ext cx="2232248" cy="5232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ru-RU" altLang="ru-RU" sz="2800" b="1" dirty="0" smtClean="0">
                <a:solidFill>
                  <a:srgbClr val="FF0000"/>
                </a:solidFill>
                <a:latin typeface="Times New Roman" pitchFamily="18" charset="0"/>
              </a:rPr>
              <a:t>Лекция № 7</a:t>
            </a:r>
            <a:endParaRPr lang="ru-RU" altLang="ru-RU" sz="2800" dirty="0">
              <a:solidFill>
                <a:srgbClr val="FF0000"/>
              </a:solidFill>
              <a:latin typeface="Arial" pitchFamily="34" charset="0"/>
            </a:endParaRPr>
          </a:p>
        </p:txBody>
      </p:sp>
      <p:pic>
        <p:nvPicPr>
          <p:cNvPr id="205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78650" y="131763"/>
            <a:ext cx="1985963" cy="133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4747331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an-19-Menseekingaction.com-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7211" b="7211"/>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pPr>
              <a:defRPr/>
            </a:pPr>
            <a:fld id="{A70FC454-73E4-42EC-8719-4442E0600CFA}" type="slidenum">
              <a:rPr lang="ru-RU" smtClean="0"/>
              <a:pPr>
                <a:defRPr/>
              </a:pPr>
              <a:t>239</a:t>
            </a:fld>
            <a:endParaRPr lang="ru-RU"/>
          </a:p>
        </p:txBody>
      </p:sp>
      <p:sp>
        <p:nvSpPr>
          <p:cNvPr id="3076" name="TextBox 2"/>
          <p:cNvSpPr txBox="1">
            <a:spLocks noChangeArrowheads="1"/>
          </p:cNvSpPr>
          <p:nvPr/>
        </p:nvSpPr>
        <p:spPr bwMode="auto">
          <a:xfrm>
            <a:off x="468313" y="1165225"/>
            <a:ext cx="8351837"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AutoNum type="arabicPeriod"/>
            </a:pPr>
            <a:r>
              <a:rPr lang="ru-RU" altLang="ru-RU" b="1">
                <a:latin typeface="Times New Roman" pitchFamily="18" charset="0"/>
                <a:cs typeface="Times New Roman" pitchFamily="18" charset="0"/>
              </a:rPr>
              <a:t>Строение сперматозоида осетровых</a:t>
            </a:r>
          </a:p>
          <a:p>
            <a:pPr eaLnBrk="1" hangingPunct="1">
              <a:spcBef>
                <a:spcPct val="0"/>
              </a:spcBef>
              <a:buFontTx/>
              <a:buAutoNum type="arabicPeriod"/>
            </a:pPr>
            <a:r>
              <a:rPr lang="ru-RU" altLang="ru-RU" b="1">
                <a:latin typeface="Times New Roman" pitchFamily="18" charset="0"/>
                <a:cs typeface="Times New Roman" pitchFamily="18" charset="0"/>
              </a:rPr>
              <a:t>Условия активации и энергетика сперматозоида </a:t>
            </a:r>
          </a:p>
          <a:p>
            <a:pPr eaLnBrk="1" hangingPunct="1">
              <a:spcBef>
                <a:spcPct val="0"/>
              </a:spcBef>
              <a:buFontTx/>
              <a:buAutoNum type="arabicPeriod"/>
            </a:pPr>
            <a:r>
              <a:rPr lang="ru-RU" altLang="ru-RU" b="1">
                <a:latin typeface="Times New Roman" pitchFamily="18" charset="0"/>
                <a:cs typeface="Times New Roman" pitchFamily="18" charset="0"/>
              </a:rPr>
              <a:t>Субъективная и объективная оценка качества спермы рыб </a:t>
            </a:r>
          </a:p>
          <a:p>
            <a:pPr eaLnBrk="1" hangingPunct="1">
              <a:spcBef>
                <a:spcPct val="0"/>
              </a:spcBef>
              <a:buFontTx/>
              <a:buAutoNum type="arabicPeriod"/>
            </a:pPr>
            <a:r>
              <a:rPr lang="ru-RU" altLang="ru-RU" b="1">
                <a:latin typeface="Times New Roman" pitchFamily="18" charset="0"/>
                <a:cs typeface="Times New Roman" pitchFamily="18" charset="0"/>
              </a:rPr>
              <a:t>Хранение спермы осетровых </a:t>
            </a:r>
          </a:p>
          <a:p>
            <a:pPr eaLnBrk="1" hangingPunct="1">
              <a:spcBef>
                <a:spcPct val="0"/>
              </a:spcBef>
              <a:buFontTx/>
              <a:buAutoNum type="arabicPeriod"/>
            </a:pPr>
            <a:r>
              <a:rPr lang="ru-RU" altLang="ru-RU" b="1">
                <a:latin typeface="Times New Roman" pitchFamily="18" charset="0"/>
                <a:cs typeface="Times New Roman" pitchFamily="18" charset="0"/>
              </a:rPr>
              <a:t>Метод повышения оплодотворяющей способности спермы осетровых</a:t>
            </a:r>
          </a:p>
          <a:p>
            <a:pPr eaLnBrk="1" hangingPunct="1">
              <a:spcBef>
                <a:spcPct val="0"/>
              </a:spcBef>
              <a:buFontTx/>
              <a:buAutoNum type="arabicPeriod"/>
            </a:pPr>
            <a:endParaRPr lang="ru-RU" altLang="ru-RU" b="1">
              <a:latin typeface="Times New Roman" pitchFamily="18" charset="0"/>
              <a:cs typeface="Times New Roman" pitchFamily="18" charset="0"/>
            </a:endParaRPr>
          </a:p>
        </p:txBody>
      </p:sp>
      <p:sp>
        <p:nvSpPr>
          <p:cNvPr id="3077" name="TextBox 2"/>
          <p:cNvSpPr txBox="1">
            <a:spLocks noChangeArrowheads="1"/>
          </p:cNvSpPr>
          <p:nvPr/>
        </p:nvSpPr>
        <p:spPr bwMode="auto">
          <a:xfrm>
            <a:off x="468313" y="439738"/>
            <a:ext cx="25669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3200" b="1">
                <a:latin typeface="Times New Roman" pitchFamily="18" charset="0"/>
                <a:cs typeface="Times New Roman" pitchFamily="18" charset="0"/>
              </a:rPr>
              <a:t>ВОПРОСЫ:</a:t>
            </a:r>
            <a:endParaRPr lang="ru-RU" altLang="ru-RU"/>
          </a:p>
        </p:txBody>
      </p:sp>
    </p:spTree>
    <p:extLst>
      <p:ext uri="{BB962C8B-B14F-4D97-AF65-F5344CB8AC3E}">
        <p14:creationId xmlns:p14="http://schemas.microsoft.com/office/powerpoint/2010/main" xmlns="" val="1004092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3200" dirty="0" smtClean="0"/>
              <a:t>Плодовитость </a:t>
            </a:r>
            <a:r>
              <a:rPr lang="ru-RU" sz="3200" dirty="0" err="1" smtClean="0"/>
              <a:t>икромечущих</a:t>
            </a:r>
            <a:r>
              <a:rPr lang="ru-RU" sz="3200" dirty="0" smtClean="0"/>
              <a:t> видов костистых рыб зависит от их заботы о потомстве и размера икринок. Плодовитость рыб может быть  выражена абсолютным или относительным количеством и весом икры, полученной от одной самки. </a:t>
            </a:r>
            <a:endParaRPr lang="ru-RU" sz="3200" dirty="0"/>
          </a:p>
        </p:txBody>
      </p:sp>
      <p:sp>
        <p:nvSpPr>
          <p:cNvPr id="3" name="Заголовок 2"/>
          <p:cNvSpPr>
            <a:spLocks noGrp="1"/>
          </p:cNvSpPr>
          <p:nvPr>
            <p:ph type="title"/>
          </p:nvPr>
        </p:nvSpPr>
        <p:spPr/>
        <p:txBody>
          <a:bodyPr/>
          <a:lstStyle/>
          <a:p>
            <a:pPr algn="ctr"/>
            <a:r>
              <a:rPr lang="ru-RU" dirty="0" smtClean="0"/>
              <a:t>2. ПЛОДОВИТОСТЬ</a:t>
            </a:r>
            <a:endParaRPr lang="ru-RU" dirty="0"/>
          </a:p>
        </p:txBody>
      </p:sp>
    </p:spTree>
    <p:extLst>
      <p:ext uri="{BB962C8B-B14F-4D97-AF65-F5344CB8AC3E}">
        <p14:creationId xmlns:p14="http://schemas.microsoft.com/office/powerpoint/2010/main" xmlns="" val="292721882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B51EA3F9-6625-481B-893F-14136FAF02AA}" type="slidenum">
              <a:rPr lang="ru-RU" smtClean="0"/>
              <a:pPr>
                <a:defRPr/>
              </a:pPr>
              <a:t>240</a:t>
            </a:fld>
            <a:endParaRPr lang="ru-RU"/>
          </a:p>
        </p:txBody>
      </p:sp>
      <p:sp>
        <p:nvSpPr>
          <p:cNvPr id="4099" name="Прямоугольник 2"/>
          <p:cNvSpPr>
            <a:spLocks noChangeArrowheads="1"/>
          </p:cNvSpPr>
          <p:nvPr/>
        </p:nvSpPr>
        <p:spPr bwMode="auto">
          <a:xfrm>
            <a:off x="2124075" y="2746375"/>
            <a:ext cx="51196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AutoNum type="arabicPeriod"/>
            </a:pPr>
            <a:r>
              <a:rPr lang="ru-RU" altLang="ru-RU" b="1">
                <a:latin typeface="Times New Roman" pitchFamily="18" charset="0"/>
                <a:cs typeface="Times New Roman" pitchFamily="18" charset="0"/>
              </a:rPr>
              <a:t>Строение сперматозоида</a:t>
            </a:r>
          </a:p>
        </p:txBody>
      </p:sp>
    </p:spTree>
    <p:extLst>
      <p:ext uri="{BB962C8B-B14F-4D97-AF65-F5344CB8AC3E}">
        <p14:creationId xmlns:p14="http://schemas.microsoft.com/office/powerpoint/2010/main" xmlns="" val="188669014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AE6BE23B-E033-4244-BF50-22F524E9E15A}" type="slidenum">
              <a:rPr lang="ru-RU" smtClean="0"/>
              <a:pPr>
                <a:defRPr/>
              </a:pPr>
              <a:t>241</a:t>
            </a:fld>
            <a:endParaRPr lang="ru-RU"/>
          </a:p>
        </p:txBody>
      </p:sp>
      <p:pic>
        <p:nvPicPr>
          <p:cNvPr id="5" name="Picture 3" descr="D:\Карантин\Фотки по лазерам\Untitled-2.jpg"/>
          <p:cNvPicPr>
            <a:picLocks noChangeAspect="1" noChangeArrowheads="1"/>
          </p:cNvPicPr>
          <p:nvPr/>
        </p:nvPicPr>
        <p:blipFill>
          <a:blip r:embed="rId2" cstate="print"/>
          <a:srcRect/>
          <a:stretch>
            <a:fillRect/>
          </a:stretch>
        </p:blipFill>
        <p:spPr bwMode="auto">
          <a:xfrm>
            <a:off x="0" y="0"/>
            <a:ext cx="1027113" cy="1023938"/>
          </a:xfrm>
          <a:prstGeom prst="ellipse">
            <a:avLst/>
          </a:prstGeom>
          <a:ln>
            <a:noFill/>
          </a:ln>
          <a:effectLst>
            <a:softEdge rad="112500"/>
          </a:effectLst>
        </p:spPr>
      </p:pic>
      <p:sp>
        <p:nvSpPr>
          <p:cNvPr id="5124" name="Заголовок 3"/>
          <p:cNvSpPr txBox="1">
            <a:spLocks/>
          </p:cNvSpPr>
          <p:nvPr/>
        </p:nvSpPr>
        <p:spPr bwMode="auto">
          <a:xfrm>
            <a:off x="512763" y="260350"/>
            <a:ext cx="84613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800" b="1">
                <a:latin typeface="Times New Roman" pitchFamily="18" charset="0"/>
                <a:cs typeface="Times New Roman" pitchFamily="18" charset="0"/>
              </a:rPr>
              <a:t>Осетрообразные – это ровесники динозавров, которые находятся на грани вымирания</a:t>
            </a:r>
          </a:p>
        </p:txBody>
      </p:sp>
      <p:pic>
        <p:nvPicPr>
          <p:cNvPr id="512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4488" y="1403350"/>
            <a:ext cx="4040187" cy="269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2" descr="E:\Megalosaurus_dinosau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87888" y="1403350"/>
            <a:ext cx="4041775"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Рисунок 6" descr="sturgeon позднеюрский китай.jpeg"/>
          <p:cNvPicPr>
            <a:picLocks noChangeAspect="1"/>
          </p:cNvPicPr>
          <p:nvPr/>
        </p:nvPicPr>
        <p:blipFill>
          <a:blip r:embed="rId5" cstate="print">
            <a:extLst>
              <a:ext uri="{28A0092B-C50C-407E-A947-70E740481C1C}">
                <a14:useLocalDpi xmlns:a14="http://schemas.microsoft.com/office/drawing/2010/main" xmlns="" val="0"/>
              </a:ext>
            </a:extLst>
          </a:blip>
          <a:srcRect t="19737" b="11842"/>
          <a:stretch>
            <a:fillRect/>
          </a:stretch>
        </p:blipFill>
        <p:spPr bwMode="auto">
          <a:xfrm>
            <a:off x="1247775" y="4292600"/>
            <a:ext cx="6858000" cy="212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0984251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idx="4294967295"/>
          </p:nvPr>
        </p:nvSpPr>
        <p:spPr>
          <a:xfrm>
            <a:off x="179388" y="1023938"/>
            <a:ext cx="8786812" cy="4895850"/>
          </a:xfrm>
        </p:spPr>
        <p:txBody>
          <a:bodyPr/>
          <a:lstStyle/>
          <a:p>
            <a:pPr algn="l"/>
            <a:r>
              <a:rPr lang="ru-RU" altLang="ru-RU" sz="2400" b="1" smtClean="0">
                <a:latin typeface="Times New Roman" pitchFamily="18" charset="0"/>
                <a:cs typeface="Times New Roman" pitchFamily="18" charset="0"/>
              </a:rPr>
              <a:t/>
            </a:r>
            <a:br>
              <a:rPr lang="ru-RU" altLang="ru-RU" sz="2400" b="1" smtClean="0">
                <a:latin typeface="Times New Roman" pitchFamily="18" charset="0"/>
                <a:cs typeface="Times New Roman" pitchFamily="18" charset="0"/>
              </a:rPr>
            </a:br>
            <a:r>
              <a:rPr lang="ru-RU" altLang="ru-RU" sz="2400" b="1" smtClean="0">
                <a:latin typeface="Times New Roman" pitchFamily="18" charset="0"/>
                <a:cs typeface="Times New Roman" pitchFamily="18" charset="0"/>
              </a:rPr>
              <a:t>Почти все 27 видов осетров подвергаются опасности</a:t>
            </a:r>
            <a:r>
              <a:rPr lang="ru-RU" altLang="ru-RU" sz="2400" smtClean="0">
                <a:latin typeface="Times New Roman" pitchFamily="18" charset="0"/>
                <a:cs typeface="Times New Roman" pitchFamily="18" charset="0"/>
              </a:rPr>
              <a:t> и их естественная численность уменьшаются из-за истощения рыбных запасов, включая изменения миграции и воспроизводства. </a:t>
            </a:r>
            <a:r>
              <a:rPr lang="ru-RU" altLang="ru-RU" sz="2400" smtClean="0"/>
              <a:t/>
            </a:r>
            <a:br>
              <a:rPr lang="ru-RU" altLang="ru-RU" sz="2400" smtClean="0"/>
            </a:br>
            <a:r>
              <a:rPr lang="ru-RU" altLang="ru-RU" sz="2400" b="1" smtClean="0">
                <a:latin typeface="Times New Roman" pitchFamily="18" charset="0"/>
                <a:cs typeface="Times New Roman" pitchFamily="18" charset="0"/>
              </a:rPr>
              <a:t>В настоящее время репродуктивная функция осетровых рыб, особенно в индустриальных условиях, снижается.</a:t>
            </a:r>
            <a:r>
              <a:rPr lang="ru-RU" altLang="ru-RU" sz="2400" smtClean="0">
                <a:latin typeface="Times New Roman" pitchFamily="18" charset="0"/>
                <a:cs typeface="Times New Roman" pitchFamily="18" charset="0"/>
              </a:rPr>
              <a:t> В связи с этим технология искусственного воспроизводства осетровых рыб нуждается в постоянном совершенствовании.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Успех оплодотворения высоко зависит от подвижности сперматозоидов, поэтому изучение подвижности сперматозоидов, а также разработка методов их стимулирования будет способствовать совершенствованию технологии искусственного оплодотворения. </a:t>
            </a:r>
            <a:endParaRPr lang="ru-RU" altLang="ru-RU" sz="2400" b="1" u="sng" smtClean="0">
              <a:latin typeface="Times New Roman" pitchFamily="18" charset="0"/>
              <a:cs typeface="Times New Roman" pitchFamily="18" charset="0"/>
            </a:endParaRPr>
          </a:p>
        </p:txBody>
      </p:sp>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553AB4F2-BA88-4318-899E-0F60C42907B1}" type="slidenum">
              <a:rPr lang="ru-RU" smtClean="0"/>
              <a:pPr>
                <a:defRPr/>
              </a:pPr>
              <a:t>242</a:t>
            </a:fld>
            <a:endParaRPr lang="ru-RU"/>
          </a:p>
        </p:txBody>
      </p:sp>
    </p:spTree>
    <p:extLst>
      <p:ext uri="{BB962C8B-B14F-4D97-AF65-F5344CB8AC3E}">
        <p14:creationId xmlns:p14="http://schemas.microsoft.com/office/powerpoint/2010/main" xmlns="" val="1258681688"/>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4F258A20-1F20-4581-B7AB-04EC9A0288E6}" type="slidenum">
              <a:rPr lang="ru-RU" smtClean="0"/>
              <a:pPr>
                <a:defRPr/>
              </a:pPr>
              <a:t>243</a:t>
            </a:fld>
            <a:endParaRPr lang="ru-RU"/>
          </a:p>
        </p:txBody>
      </p:sp>
      <p:pic>
        <p:nvPicPr>
          <p:cNvPr id="7171" name="Picture 2" descr="https://cf2.ppt-online.org/files2/slide/h/hsXdem1oGWUc5BIC8aizr0tJ9LQkDTNx2gpVYE36fl/slide-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55589" t="32626" r="3004" b="30090"/>
          <a:stretch>
            <a:fillRect/>
          </a:stretch>
        </p:blipFill>
        <p:spPr bwMode="auto">
          <a:xfrm>
            <a:off x="-7938" y="1008063"/>
            <a:ext cx="9077326" cy="458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1323634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0309788A-A2FD-4A5D-A33D-137579FE591D}" type="slidenum">
              <a:rPr lang="ru-RU" smtClean="0"/>
              <a:pPr>
                <a:defRPr/>
              </a:pPr>
              <a:t>244</a:t>
            </a:fld>
            <a:endParaRPr lang="ru-RU" dirty="0"/>
          </a:p>
        </p:txBody>
      </p:sp>
      <p:pic>
        <p:nvPicPr>
          <p:cNvPr id="8196" name="Picture 7" descr="https://www.bestreferat.ru/images/paper/81/27/963278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9113" y="736600"/>
            <a:ext cx="2736850"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TextBox 1"/>
          <p:cNvSpPr txBox="1">
            <a:spLocks noChangeArrowheads="1"/>
          </p:cNvSpPr>
          <p:nvPr/>
        </p:nvSpPr>
        <p:spPr bwMode="auto">
          <a:xfrm>
            <a:off x="900113" y="4437063"/>
            <a:ext cx="6424612"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800" b="1" u="sng">
                <a:latin typeface="Arial" pitchFamily="34" charset="0"/>
              </a:rPr>
              <a:t>Сперматозоиды рыб</a:t>
            </a:r>
            <a:r>
              <a:rPr lang="ru-RU" altLang="ru-RU" sz="1800" b="1">
                <a:latin typeface="Arial" pitchFamily="34" charset="0"/>
              </a:rPr>
              <a:t> .</a:t>
            </a:r>
            <a:br>
              <a:rPr lang="ru-RU" altLang="ru-RU" sz="1800" b="1">
                <a:latin typeface="Arial" pitchFamily="34" charset="0"/>
              </a:rPr>
            </a:br>
            <a:r>
              <a:rPr lang="ru-RU" altLang="ru-RU" sz="1800" b="1">
                <a:latin typeface="Arial" pitchFamily="34" charset="0"/>
              </a:rPr>
              <a:t>А – костистых; Б – осетра (по Гинзбургу, 1968):</a:t>
            </a:r>
            <a:r>
              <a:rPr lang="ru-RU" altLang="ru-RU" sz="1800">
                <a:latin typeface="Arial" pitchFamily="34" charset="0"/>
              </a:rPr>
              <a:t/>
            </a:r>
            <a:br>
              <a:rPr lang="ru-RU" altLang="ru-RU" sz="1800">
                <a:latin typeface="Arial" pitchFamily="34" charset="0"/>
              </a:rPr>
            </a:br>
            <a:r>
              <a:rPr lang="ru-RU" altLang="ru-RU" sz="1800" b="1">
                <a:latin typeface="Arial" pitchFamily="34" charset="0"/>
              </a:rPr>
              <a:t>1 – карася, 2 – щуки, 3 – бычка Gobius niger,</a:t>
            </a:r>
            <a:r>
              <a:rPr lang="ru-RU" altLang="ru-RU" sz="1800">
                <a:latin typeface="Arial" pitchFamily="34" charset="0"/>
              </a:rPr>
              <a:t/>
            </a:r>
            <a:br>
              <a:rPr lang="ru-RU" altLang="ru-RU" sz="1800">
                <a:latin typeface="Arial" pitchFamily="34" charset="0"/>
              </a:rPr>
            </a:br>
            <a:r>
              <a:rPr lang="ru-RU" altLang="ru-RU" sz="1800" b="1">
                <a:latin typeface="Arial" pitchFamily="34" charset="0"/>
              </a:rPr>
              <a:t>4 – подкаменщика Cottidae (вид головки с уплощённой стороны и сбоку);</a:t>
            </a:r>
            <a:r>
              <a:rPr lang="ru-RU" altLang="ru-RU" sz="1800">
                <a:latin typeface="Arial" pitchFamily="34" charset="0"/>
              </a:rPr>
              <a:t/>
            </a:r>
            <a:br>
              <a:rPr lang="ru-RU" altLang="ru-RU" sz="1800">
                <a:latin typeface="Arial" pitchFamily="34" charset="0"/>
              </a:rPr>
            </a:br>
            <a:r>
              <a:rPr lang="ru-RU" altLang="ru-RU" sz="1800" b="1">
                <a:latin typeface="Arial" pitchFamily="34" charset="0"/>
              </a:rPr>
              <a:t>a – акросома, г – головка вместе со средней частью,</a:t>
            </a:r>
            <a:r>
              <a:rPr lang="ru-RU" altLang="ru-RU" sz="1800">
                <a:latin typeface="Arial" pitchFamily="34" charset="0"/>
              </a:rPr>
              <a:t/>
            </a:r>
            <a:br>
              <a:rPr lang="ru-RU" altLang="ru-RU" sz="1800">
                <a:latin typeface="Arial" pitchFamily="34" charset="0"/>
              </a:rPr>
            </a:br>
            <a:r>
              <a:rPr lang="ru-RU" altLang="ru-RU" sz="1800" b="1">
                <a:latin typeface="Arial" pitchFamily="34" charset="0"/>
              </a:rPr>
              <a:t>гч – главная часть, кч – концевая часть хвоста</a:t>
            </a:r>
            <a:endParaRPr lang="ru-RU" altLang="ru-RU" sz="1800">
              <a:latin typeface="Arial" pitchFamily="34" charset="0"/>
            </a:endParaRPr>
          </a:p>
        </p:txBody>
      </p:sp>
    </p:spTree>
    <p:extLst>
      <p:ext uri="{BB962C8B-B14F-4D97-AF65-F5344CB8AC3E}">
        <p14:creationId xmlns:p14="http://schemas.microsoft.com/office/powerpoint/2010/main" xmlns="" val="90565605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28E545A6-314B-4035-82B1-AEEDE2A55909}" type="slidenum">
              <a:rPr lang="ru-RU" smtClean="0"/>
              <a:pPr>
                <a:defRPr/>
              </a:pPr>
              <a:t>245</a:t>
            </a:fld>
            <a:endParaRPr lang="ru-RU" dirty="0"/>
          </a:p>
        </p:txBody>
      </p:sp>
      <p:pic>
        <p:nvPicPr>
          <p:cNvPr id="9220"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l="21523" t="13998" r="38213" b="9113"/>
          <a:stretch>
            <a:fillRect/>
          </a:stretch>
        </p:blipFill>
        <p:spPr bwMode="auto">
          <a:xfrm>
            <a:off x="3479800" y="333375"/>
            <a:ext cx="5359400" cy="57515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221" name="TextBox 1"/>
          <p:cNvSpPr txBox="1">
            <a:spLocks noChangeArrowheads="1"/>
          </p:cNvSpPr>
          <p:nvPr/>
        </p:nvSpPr>
        <p:spPr bwMode="auto">
          <a:xfrm>
            <a:off x="1365250" y="515938"/>
            <a:ext cx="211455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2000" b="1">
                <a:latin typeface="Arial" pitchFamily="34" charset="0"/>
              </a:rPr>
              <a:t>Примитивная «аквасперма» с акросомой</a:t>
            </a:r>
          </a:p>
        </p:txBody>
      </p:sp>
      <p:sp>
        <p:nvSpPr>
          <p:cNvPr id="9222" name="TextBox 1"/>
          <p:cNvSpPr txBox="1">
            <a:spLocks noChangeArrowheads="1"/>
          </p:cNvSpPr>
          <p:nvPr/>
        </p:nvSpPr>
        <p:spPr bwMode="auto">
          <a:xfrm>
            <a:off x="700088" y="1916113"/>
            <a:ext cx="3024187" cy="378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2000" b="1">
                <a:latin typeface="Arial" pitchFamily="34" charset="0"/>
              </a:rPr>
              <a:t>А – сибирский осетр, </a:t>
            </a:r>
          </a:p>
          <a:p>
            <a:pPr eaLnBrk="1" hangingPunct="1">
              <a:spcBef>
                <a:spcPct val="0"/>
              </a:spcBef>
              <a:buFontTx/>
              <a:buNone/>
            </a:pPr>
            <a:r>
              <a:rPr lang="" altLang="ru-RU" sz="2000" b="1">
                <a:latin typeface="Arial" pitchFamily="34" charset="0"/>
              </a:rPr>
              <a:t>B</a:t>
            </a:r>
            <a:r>
              <a:rPr lang="ru-RU" altLang="ru-RU" sz="2000" b="1">
                <a:latin typeface="Arial" pitchFamily="34" charset="0"/>
              </a:rPr>
              <a:t> – веслонос,</a:t>
            </a:r>
          </a:p>
          <a:p>
            <a:pPr eaLnBrk="1" hangingPunct="1">
              <a:spcBef>
                <a:spcPct val="0"/>
              </a:spcBef>
              <a:buFontTx/>
              <a:buNone/>
            </a:pPr>
            <a:r>
              <a:rPr lang="ru-RU" altLang="ru-RU" sz="2000" b="1">
                <a:latin typeface="Arial" pitchFamily="34" charset="0"/>
              </a:rPr>
              <a:t>С – стерлядь, </a:t>
            </a:r>
          </a:p>
          <a:p>
            <a:pPr eaLnBrk="1" hangingPunct="1">
              <a:spcBef>
                <a:spcPct val="0"/>
              </a:spcBef>
              <a:buFontTx/>
              <a:buNone/>
            </a:pPr>
            <a:r>
              <a:rPr lang="" altLang="ru-RU" sz="2000" b="1">
                <a:latin typeface="Arial" pitchFamily="34" charset="0"/>
              </a:rPr>
              <a:t>D </a:t>
            </a:r>
            <a:r>
              <a:rPr lang="ru-RU" altLang="ru-RU" sz="2000" b="1">
                <a:latin typeface="Arial" pitchFamily="34" charset="0"/>
              </a:rPr>
              <a:t>–</a:t>
            </a:r>
            <a:r>
              <a:rPr lang="" altLang="ru-RU" sz="2000" b="1">
                <a:latin typeface="Arial" pitchFamily="34" charset="0"/>
              </a:rPr>
              <a:t> </a:t>
            </a:r>
            <a:r>
              <a:rPr lang="ru-RU" altLang="ru-RU" sz="2000" b="1">
                <a:latin typeface="Arial" pitchFamily="34" charset="0"/>
              </a:rPr>
              <a:t>китайский осетр, </a:t>
            </a:r>
          </a:p>
          <a:p>
            <a:pPr eaLnBrk="1" hangingPunct="1">
              <a:spcBef>
                <a:spcPct val="0"/>
              </a:spcBef>
              <a:buFontTx/>
              <a:buNone/>
            </a:pPr>
            <a:r>
              <a:rPr lang="ru-RU" altLang="ru-RU" sz="2000" b="1">
                <a:latin typeface="Arial" pitchFamily="34" charset="0"/>
              </a:rPr>
              <a:t>Е – тупорылый осетр, </a:t>
            </a:r>
          </a:p>
          <a:p>
            <a:pPr eaLnBrk="1" hangingPunct="1">
              <a:spcBef>
                <a:spcPct val="0"/>
              </a:spcBef>
              <a:buFontTx/>
              <a:buNone/>
            </a:pPr>
            <a:r>
              <a:rPr lang="" altLang="ru-RU" sz="2000" b="1">
                <a:latin typeface="Arial" pitchFamily="34" charset="0"/>
              </a:rPr>
              <a:t>F </a:t>
            </a:r>
            <a:r>
              <a:rPr lang="ru-RU" altLang="ru-RU" sz="2000" b="1">
                <a:latin typeface="Arial" pitchFamily="34" charset="0"/>
              </a:rPr>
              <a:t>–</a:t>
            </a:r>
            <a:r>
              <a:rPr lang="" altLang="ru-RU" sz="2000" b="1">
                <a:latin typeface="Arial" pitchFamily="34" charset="0"/>
              </a:rPr>
              <a:t> </a:t>
            </a:r>
            <a:r>
              <a:rPr lang="ru-RU" altLang="ru-RU" sz="2000" b="1">
                <a:latin typeface="Arial" pitchFamily="34" charset="0"/>
              </a:rPr>
              <a:t>озерный осетр, </a:t>
            </a:r>
          </a:p>
          <a:p>
            <a:pPr eaLnBrk="1" hangingPunct="1">
              <a:spcBef>
                <a:spcPct val="0"/>
              </a:spcBef>
              <a:buFontTx/>
              <a:buNone/>
            </a:pPr>
            <a:r>
              <a:rPr lang="" altLang="ru-RU" sz="2000" b="1">
                <a:latin typeface="Arial" pitchFamily="34" charset="0"/>
              </a:rPr>
              <a:t>G </a:t>
            </a:r>
            <a:r>
              <a:rPr lang="ru-RU" altLang="ru-RU" sz="2000" b="1">
                <a:latin typeface="Arial" pitchFamily="34" charset="0"/>
              </a:rPr>
              <a:t>–</a:t>
            </a:r>
            <a:r>
              <a:rPr lang="" altLang="ru-RU" sz="2000" b="1">
                <a:latin typeface="Arial" pitchFamily="34" charset="0"/>
              </a:rPr>
              <a:t> </a:t>
            </a:r>
            <a:r>
              <a:rPr lang="ru-RU" altLang="ru-RU" sz="2000" b="1">
                <a:latin typeface="Arial" pitchFamily="34" charset="0"/>
              </a:rPr>
              <a:t>севрюга, </a:t>
            </a:r>
          </a:p>
          <a:p>
            <a:pPr eaLnBrk="1" hangingPunct="1">
              <a:spcBef>
                <a:spcPct val="0"/>
              </a:spcBef>
              <a:buFontTx/>
              <a:buNone/>
            </a:pPr>
            <a:r>
              <a:rPr lang="ru-RU" altLang="ru-RU" sz="2000" b="1">
                <a:latin typeface="Arial" pitchFamily="34" charset="0"/>
              </a:rPr>
              <a:t>Н – белый осетр , </a:t>
            </a:r>
          </a:p>
          <a:p>
            <a:pPr eaLnBrk="1" hangingPunct="1">
              <a:spcBef>
                <a:spcPct val="0"/>
              </a:spcBef>
              <a:buFontTx/>
              <a:buNone/>
            </a:pPr>
            <a:r>
              <a:rPr lang="" altLang="ru-RU" sz="2000" b="1">
                <a:latin typeface="Arial" pitchFamily="34" charset="0"/>
              </a:rPr>
              <a:t>I </a:t>
            </a:r>
            <a:r>
              <a:rPr lang="ru-RU" altLang="ru-RU" sz="2000" b="1">
                <a:latin typeface="Arial" pitchFamily="34" charset="0"/>
              </a:rPr>
              <a:t>–</a:t>
            </a:r>
            <a:r>
              <a:rPr lang="" altLang="ru-RU" sz="2000" b="1">
                <a:latin typeface="Arial" pitchFamily="34" charset="0"/>
              </a:rPr>
              <a:t> </a:t>
            </a:r>
            <a:r>
              <a:rPr lang="ru-RU" altLang="ru-RU" sz="2000" b="1">
                <a:latin typeface="Arial" pitchFamily="34" charset="0"/>
              </a:rPr>
              <a:t>колхидский осетр, </a:t>
            </a:r>
          </a:p>
          <a:p>
            <a:pPr eaLnBrk="1" hangingPunct="1">
              <a:spcBef>
                <a:spcPct val="0"/>
              </a:spcBef>
              <a:buFontTx/>
              <a:buNone/>
            </a:pPr>
            <a:r>
              <a:rPr lang="" altLang="ru-RU" sz="2000" b="1">
                <a:latin typeface="Arial" pitchFamily="34" charset="0"/>
              </a:rPr>
              <a:t>J </a:t>
            </a:r>
            <a:r>
              <a:rPr lang="ru-RU" altLang="ru-RU" sz="2000" b="1">
                <a:latin typeface="Arial" pitchFamily="34" charset="0"/>
              </a:rPr>
              <a:t>–</a:t>
            </a:r>
            <a:r>
              <a:rPr lang="" altLang="ru-RU" sz="2000" b="1">
                <a:latin typeface="Arial" pitchFamily="34" charset="0"/>
              </a:rPr>
              <a:t> </a:t>
            </a:r>
            <a:r>
              <a:rPr lang="ru-RU" altLang="ru-RU" sz="2000" b="1">
                <a:latin typeface="Arial" pitchFamily="34" charset="0"/>
              </a:rPr>
              <a:t>белый лопатонос, </a:t>
            </a:r>
          </a:p>
          <a:p>
            <a:pPr eaLnBrk="1" hangingPunct="1">
              <a:spcBef>
                <a:spcPct val="0"/>
              </a:spcBef>
              <a:buFontTx/>
              <a:buNone/>
            </a:pPr>
            <a:r>
              <a:rPr lang="ru-RU" altLang="ru-RU" sz="2000" b="1">
                <a:latin typeface="Arial" pitchFamily="34" charset="0"/>
              </a:rPr>
              <a:t>К – атлантический осетр (американский) </a:t>
            </a:r>
          </a:p>
        </p:txBody>
      </p:sp>
    </p:spTree>
    <p:extLst>
      <p:ext uri="{BB962C8B-B14F-4D97-AF65-F5344CB8AC3E}">
        <p14:creationId xmlns:p14="http://schemas.microsoft.com/office/powerpoint/2010/main" xmlns="" val="288693773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B1FBF380-41B0-46F5-9BF4-C9CBEBCE2BB7}" type="slidenum">
              <a:rPr lang="ru-RU" smtClean="0"/>
              <a:pPr>
                <a:defRPr/>
              </a:pPr>
              <a:t>246</a:t>
            </a:fld>
            <a:endParaRPr lang="ru-RU" dirty="0"/>
          </a:p>
        </p:txBody>
      </p:sp>
      <p:pic>
        <p:nvPicPr>
          <p:cNvPr id="10244" name="Picture 5" descr="C:\Users\kosti\Downloads\акрас.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525" y="1528763"/>
            <a:ext cx="9136063" cy="384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9707151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B86725DF-3BE0-495F-9B8B-3B8A0CE074CB}" type="slidenum">
              <a:rPr lang="ru-RU" smtClean="0"/>
              <a:pPr>
                <a:defRPr/>
              </a:pPr>
              <a:t>247</a:t>
            </a:fld>
            <a:endParaRPr lang="ru-RU"/>
          </a:p>
        </p:txBody>
      </p:sp>
      <p:pic>
        <p:nvPicPr>
          <p:cNvPr id="1126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3470" t="10417" r="15668" b="27083"/>
          <a:stretch>
            <a:fillRect/>
          </a:stretch>
        </p:blipFill>
        <p:spPr bwMode="auto">
          <a:xfrm>
            <a:off x="323850" y="981075"/>
            <a:ext cx="8348663" cy="414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268" name="Прямоугольник 2"/>
          <p:cNvSpPr>
            <a:spLocks noChangeArrowheads="1"/>
          </p:cNvSpPr>
          <p:nvPr/>
        </p:nvSpPr>
        <p:spPr bwMode="auto">
          <a:xfrm>
            <a:off x="1079500" y="5300663"/>
            <a:ext cx="68373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400" b="1">
                <a:latin typeface="Times New Roman" pitchFamily="18" charset="0"/>
                <a:cs typeface="Times New Roman" pitchFamily="18" charset="0"/>
              </a:rPr>
              <a:t>Боковая структура из пары складок (плавников, ребер) вдоль жгутика</a:t>
            </a:r>
          </a:p>
        </p:txBody>
      </p:sp>
    </p:spTree>
    <p:extLst>
      <p:ext uri="{BB962C8B-B14F-4D97-AF65-F5344CB8AC3E}">
        <p14:creationId xmlns:p14="http://schemas.microsoft.com/office/powerpoint/2010/main" xmlns="" val="126514956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567C9834-EB07-4B13-B795-D7F6A1D72D97}" type="slidenum">
              <a:rPr lang="ru-RU" smtClean="0"/>
              <a:pPr>
                <a:defRPr/>
              </a:pPr>
              <a:t>248</a:t>
            </a:fld>
            <a:endParaRPr lang="ru-RU"/>
          </a:p>
        </p:txBody>
      </p:sp>
      <p:sp>
        <p:nvSpPr>
          <p:cNvPr id="12291" name="Прямоугольник 2"/>
          <p:cNvSpPr>
            <a:spLocks noChangeArrowheads="1"/>
          </p:cNvSpPr>
          <p:nvPr/>
        </p:nvSpPr>
        <p:spPr bwMode="auto">
          <a:xfrm>
            <a:off x="1563688" y="2349500"/>
            <a:ext cx="62642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3600" b="1">
                <a:latin typeface="Times New Roman" pitchFamily="18" charset="0"/>
                <a:cs typeface="Times New Roman" pitchFamily="18" charset="0"/>
              </a:rPr>
              <a:t>2. Условия активации и энергетика сперматозоида </a:t>
            </a:r>
          </a:p>
        </p:txBody>
      </p:sp>
    </p:spTree>
    <p:extLst>
      <p:ext uri="{BB962C8B-B14F-4D97-AF65-F5344CB8AC3E}">
        <p14:creationId xmlns:p14="http://schemas.microsoft.com/office/powerpoint/2010/main" xmlns="" val="980286208"/>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E6CECD7E-4A41-4A49-BD62-F51EEE78ACA2}" type="slidenum">
              <a:rPr lang="ru-RU" smtClean="0"/>
              <a:pPr>
                <a:defRPr/>
              </a:pPr>
              <a:t>249</a:t>
            </a:fld>
            <a:endParaRPr lang="ru-RU"/>
          </a:p>
        </p:txBody>
      </p:sp>
      <p:sp>
        <p:nvSpPr>
          <p:cNvPr id="13315" name="Прямоугольник 2"/>
          <p:cNvSpPr>
            <a:spLocks noChangeArrowheads="1"/>
          </p:cNvSpPr>
          <p:nvPr/>
        </p:nvSpPr>
        <p:spPr bwMode="auto">
          <a:xfrm>
            <a:off x="1044575" y="612775"/>
            <a:ext cx="71278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ru-RU" altLang="ru-RU" sz="3600" b="1">
                <a:latin typeface="Times New Roman" pitchFamily="18" charset="0"/>
                <a:cs typeface="Times New Roman" pitchFamily="18" charset="0"/>
              </a:rPr>
              <a:t>Условия активации сперматозоида</a:t>
            </a:r>
          </a:p>
        </p:txBody>
      </p:sp>
      <p:sp>
        <p:nvSpPr>
          <p:cNvPr id="13316" name="TextBox 4"/>
          <p:cNvSpPr txBox="1">
            <a:spLocks noChangeArrowheads="1"/>
          </p:cNvSpPr>
          <p:nvPr/>
        </p:nvSpPr>
        <p:spPr bwMode="auto">
          <a:xfrm>
            <a:off x="703263" y="2420938"/>
            <a:ext cx="78105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AutoNum type="arabicPeriod"/>
            </a:pPr>
            <a:r>
              <a:rPr lang="ru-RU" altLang="ru-RU" b="1">
                <a:latin typeface="Times New Roman" pitchFamily="18" charset="0"/>
                <a:cs typeface="Times New Roman" pitchFamily="18" charset="0"/>
              </a:rPr>
              <a:t>Вода</a:t>
            </a:r>
          </a:p>
          <a:p>
            <a:pPr eaLnBrk="1" hangingPunct="1">
              <a:spcBef>
                <a:spcPct val="0"/>
              </a:spcBef>
              <a:buFontTx/>
              <a:buAutoNum type="arabicPeriod"/>
            </a:pPr>
            <a:r>
              <a:rPr lang="ru-RU" altLang="ru-RU" b="1">
                <a:latin typeface="Times New Roman" pitchFamily="18" charset="0"/>
                <a:cs typeface="Times New Roman" pitchFamily="18" charset="0"/>
              </a:rPr>
              <a:t>Понижение концентрации ионов </a:t>
            </a:r>
            <a:r>
              <a:rPr lang="en-US" altLang="ru-RU" b="1">
                <a:latin typeface="Times New Roman" pitchFamily="18" charset="0"/>
                <a:cs typeface="Times New Roman" pitchFamily="18" charset="0"/>
              </a:rPr>
              <a:t>K+ </a:t>
            </a:r>
            <a:r>
              <a:rPr lang="ru-RU" altLang="ru-RU" b="1">
                <a:latin typeface="Times New Roman" pitchFamily="18" charset="0"/>
                <a:cs typeface="Times New Roman" pitchFamily="18" charset="0"/>
              </a:rPr>
              <a:t> (ионы ингибируют активацию)</a:t>
            </a:r>
          </a:p>
          <a:p>
            <a:pPr eaLnBrk="1" hangingPunct="1">
              <a:spcBef>
                <a:spcPct val="0"/>
              </a:spcBef>
              <a:buFontTx/>
              <a:buAutoNum type="arabicPeriod"/>
            </a:pPr>
            <a:r>
              <a:rPr lang="ru-RU" altLang="ru-RU" b="1">
                <a:latin typeface="Times New Roman" pitchFamily="18" charset="0"/>
                <a:cs typeface="Times New Roman" pitchFamily="18" charset="0"/>
              </a:rPr>
              <a:t>Повышение концентрации ионов </a:t>
            </a:r>
            <a:r>
              <a:rPr lang="en-US" altLang="ru-RU" b="1">
                <a:latin typeface="Times New Roman" pitchFamily="18" charset="0"/>
                <a:cs typeface="Times New Roman" pitchFamily="18" charset="0"/>
              </a:rPr>
              <a:t>Ca2+</a:t>
            </a:r>
            <a:r>
              <a:rPr lang="ru-RU" altLang="ru-RU" b="1">
                <a:latin typeface="Times New Roman" pitchFamily="18" charset="0"/>
                <a:cs typeface="Times New Roman" pitchFamily="18" charset="0"/>
              </a:rPr>
              <a:t> - (усиливают активацию)</a:t>
            </a:r>
            <a:endParaRPr lang="ru-RU" altLang="ru-RU" sz="2400" b="1">
              <a:latin typeface="Times New Roman" pitchFamily="18" charset="0"/>
              <a:cs typeface="Times New Roman" pitchFamily="18" charset="0"/>
            </a:endParaRPr>
          </a:p>
        </p:txBody>
      </p:sp>
    </p:spTree>
    <p:extLst>
      <p:ext uri="{BB962C8B-B14F-4D97-AF65-F5344CB8AC3E}">
        <p14:creationId xmlns:p14="http://schemas.microsoft.com/office/powerpoint/2010/main" xmlns="" val="351575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417514"/>
            <a:ext cx="8229600" cy="1797040"/>
          </a:xfrm>
        </p:spPr>
        <p:txBody>
          <a:bodyPr>
            <a:normAutofit fontScale="90000"/>
          </a:bodyPr>
          <a:lstStyle/>
          <a:p>
            <a:pPr algn="ctr"/>
            <a:r>
              <a:rPr lang="ru-RU" sz="3100" dirty="0" smtClean="0"/>
              <a:t>Размер при достижении половой зрелости, плодовитость, продолжительность инкубации икры и выдерживания </a:t>
            </a:r>
            <a:r>
              <a:rPr lang="ru-RU" sz="3100" dirty="0" err="1" smtClean="0"/>
              <a:t>предличинок</a:t>
            </a:r>
            <a:r>
              <a:rPr lang="ru-RU" sz="3100" dirty="0" smtClean="0"/>
              <a:t> у отдельных видов форелей</a:t>
            </a:r>
            <a:r>
              <a:rPr lang="ru-RU" sz="2700" dirty="0" smtClean="0"/>
              <a:t/>
            </a:r>
            <a:br>
              <a:rPr lang="ru-RU" sz="2700" dirty="0" smtClean="0"/>
            </a:br>
            <a:endParaRPr lang="ru-RU"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09886" y="2285992"/>
            <a:ext cx="8791270" cy="2714644"/>
          </a:xfrm>
          <a:prstGeom prst="rect">
            <a:avLst/>
          </a:prstGeom>
          <a:noFill/>
          <a:ln w="9525">
            <a:noFill/>
            <a:miter lim="800000"/>
            <a:headEnd/>
            <a:tailEnd/>
          </a:ln>
          <a:effectLst/>
        </p:spPr>
      </p:pic>
    </p:spTree>
    <p:extLst>
      <p:ext uri="{BB962C8B-B14F-4D97-AF65-F5344CB8AC3E}">
        <p14:creationId xmlns:p14="http://schemas.microsoft.com/office/powerpoint/2010/main" xmlns="" val="307585788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434EB61A-6502-46FE-BF12-23DEAEDBE80C}" type="slidenum">
              <a:rPr lang="ru-RU" smtClean="0"/>
              <a:pPr>
                <a:defRPr/>
              </a:pPr>
              <a:t>250</a:t>
            </a:fld>
            <a:endParaRPr lang="ru-RU"/>
          </a:p>
        </p:txBody>
      </p:sp>
      <p:sp>
        <p:nvSpPr>
          <p:cNvPr id="14339" name="TextBox 2"/>
          <p:cNvSpPr txBox="1">
            <a:spLocks noChangeArrowheads="1"/>
          </p:cNvSpPr>
          <p:nvPr/>
        </p:nvSpPr>
        <p:spPr bwMode="auto">
          <a:xfrm>
            <a:off x="1331913" y="333375"/>
            <a:ext cx="648176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3600" b="1">
                <a:latin typeface="Arial" pitchFamily="34" charset="0"/>
              </a:rPr>
              <a:t>Подвижность и энергетика </a:t>
            </a:r>
          </a:p>
          <a:p>
            <a:pPr algn="ctr" eaLnBrk="1" hangingPunct="1">
              <a:spcBef>
                <a:spcPct val="0"/>
              </a:spcBef>
              <a:buFontTx/>
              <a:buNone/>
            </a:pPr>
            <a:r>
              <a:rPr lang="ru-RU" altLang="ru-RU" sz="3600" b="1">
                <a:latin typeface="Arial" pitchFamily="34" charset="0"/>
              </a:rPr>
              <a:t>сперматозоидов</a:t>
            </a:r>
            <a:endParaRPr lang="ru-RU" altLang="ru-RU" sz="3600" b="1">
              <a:latin typeface="Times New Roman" pitchFamily="18" charset="0"/>
              <a:cs typeface="Times New Roman" pitchFamily="18" charset="0"/>
            </a:endParaRPr>
          </a:p>
        </p:txBody>
      </p:sp>
      <p:sp>
        <p:nvSpPr>
          <p:cNvPr id="14340" name="TextBox 4"/>
          <p:cNvSpPr txBox="1">
            <a:spLocks noChangeArrowheads="1"/>
          </p:cNvSpPr>
          <p:nvPr/>
        </p:nvSpPr>
        <p:spPr bwMode="auto">
          <a:xfrm>
            <a:off x="400050" y="1598613"/>
            <a:ext cx="8345488"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2400" b="1">
                <a:latin typeface="Arial" pitchFamily="34" charset="0"/>
              </a:rPr>
              <a:t>Источник энергии – внутриклеточные АТФ-источники</a:t>
            </a:r>
          </a:p>
          <a:p>
            <a:pPr eaLnBrk="1" hangingPunct="1">
              <a:spcBef>
                <a:spcPct val="0"/>
              </a:spcBef>
              <a:buFontTx/>
              <a:buNone/>
            </a:pPr>
            <a:r>
              <a:rPr lang="ru-RU" altLang="ru-RU" sz="2400" b="1">
                <a:latin typeface="Arial" pitchFamily="34" charset="0"/>
              </a:rPr>
              <a:t>У морских видов подвижность дольше чем у пресноводных.</a:t>
            </a:r>
          </a:p>
          <a:p>
            <a:pPr eaLnBrk="1" hangingPunct="1">
              <a:spcBef>
                <a:spcPct val="0"/>
              </a:spcBef>
              <a:buFontTx/>
              <a:buNone/>
            </a:pPr>
            <a:endParaRPr lang="ru-RU" altLang="ru-RU" sz="2400" b="1">
              <a:latin typeface="Arial" pitchFamily="34" charset="0"/>
            </a:endParaRPr>
          </a:p>
          <a:p>
            <a:pPr eaLnBrk="1" hangingPunct="1">
              <a:spcBef>
                <a:spcPct val="0"/>
              </a:spcBef>
              <a:buFontTx/>
              <a:buNone/>
            </a:pPr>
            <a:r>
              <a:rPr lang="ru-RU" altLang="ru-RU" sz="2400">
                <a:latin typeface="Arial" pitchFamily="34" charset="0"/>
              </a:rPr>
              <a:t>У большинства пресноводных видов рыб сперматозоиды подвижны менее 2 минут, при этом энергичные поступательные движения длятся менее чем 30 секунд.</a:t>
            </a:r>
          </a:p>
          <a:p>
            <a:pPr eaLnBrk="1" hangingPunct="1">
              <a:spcBef>
                <a:spcPct val="0"/>
              </a:spcBef>
              <a:buFontTx/>
              <a:buNone/>
            </a:pPr>
            <a:endParaRPr lang="ru-RU" altLang="ru-RU" sz="2400" b="1">
              <a:latin typeface="Arial" pitchFamily="34" charset="0"/>
            </a:endParaRPr>
          </a:p>
          <a:p>
            <a:pPr eaLnBrk="1" hangingPunct="1">
              <a:spcBef>
                <a:spcPct val="0"/>
              </a:spcBef>
              <a:buFontTx/>
              <a:buNone/>
            </a:pPr>
            <a:r>
              <a:rPr lang="ru-RU" altLang="ru-RU" sz="2400">
                <a:latin typeface="Arial" pitchFamily="34" charset="0"/>
              </a:rPr>
              <a:t>Продолжительность подвижности сперматозоидов после активации в пресной воде у белуги 5–13 мин, 2–6 мин у веслоноса, 5–30 мин у озерного осетра, &gt; 5 мин у персидского осетра, 4–5 мин у стерляди, 5 мин у тупорылого осетра, 4–60 мин у севрюги.</a:t>
            </a:r>
            <a:endParaRPr lang="ru-RU" altLang="ru-RU" sz="2400" b="1">
              <a:latin typeface="Arial" pitchFamily="34" charset="0"/>
            </a:endParaRPr>
          </a:p>
        </p:txBody>
      </p:sp>
    </p:spTree>
    <p:extLst>
      <p:ext uri="{BB962C8B-B14F-4D97-AF65-F5344CB8AC3E}">
        <p14:creationId xmlns:p14="http://schemas.microsoft.com/office/powerpoint/2010/main" xmlns="" val="1057204662"/>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D0475B2-7A5A-4C57-B78B-51408C2D0CFD}" type="slidenum">
              <a:rPr lang="ru-RU" smtClean="0"/>
              <a:pPr>
                <a:defRPr/>
              </a:pPr>
              <a:t>251</a:t>
            </a:fld>
            <a:endParaRPr lang="ru-RU"/>
          </a:p>
        </p:txBody>
      </p:sp>
      <p:sp>
        <p:nvSpPr>
          <p:cNvPr id="15363" name="TextBox 2"/>
          <p:cNvSpPr txBox="1">
            <a:spLocks noChangeArrowheads="1"/>
          </p:cNvSpPr>
          <p:nvPr/>
        </p:nvSpPr>
        <p:spPr bwMode="auto">
          <a:xfrm>
            <a:off x="1258888" y="514350"/>
            <a:ext cx="67945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2800" b="1">
                <a:latin typeface="Arial" pitchFamily="34" charset="0"/>
              </a:rPr>
              <a:t>Факторы влияющие на подвижность</a:t>
            </a:r>
          </a:p>
        </p:txBody>
      </p:sp>
      <p:sp>
        <p:nvSpPr>
          <p:cNvPr id="15364" name="TextBox 3"/>
          <p:cNvSpPr txBox="1">
            <a:spLocks noChangeArrowheads="1"/>
          </p:cNvSpPr>
          <p:nvPr/>
        </p:nvSpPr>
        <p:spPr bwMode="auto">
          <a:xfrm>
            <a:off x="2568575" y="2082800"/>
            <a:ext cx="4175125"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AutoNum type="arabicPeriod"/>
            </a:pPr>
            <a:r>
              <a:rPr lang="" altLang="ru-RU" b="1">
                <a:latin typeface="Arial" pitchFamily="34" charset="0"/>
              </a:rPr>
              <a:t>pH (8</a:t>
            </a:r>
            <a:r>
              <a:rPr lang="ru-RU" altLang="ru-RU" b="1">
                <a:latin typeface="Arial" pitchFamily="34" charset="0"/>
              </a:rPr>
              <a:t>,0-9,0</a:t>
            </a:r>
            <a:r>
              <a:rPr lang="" altLang="ru-RU" b="1">
                <a:latin typeface="Arial" pitchFamily="34" charset="0"/>
              </a:rPr>
              <a:t>)</a:t>
            </a:r>
            <a:endParaRPr lang="ru-RU" altLang="ru-RU" b="1">
              <a:latin typeface="Arial" pitchFamily="34" charset="0"/>
            </a:endParaRPr>
          </a:p>
          <a:p>
            <a:pPr eaLnBrk="1" hangingPunct="1">
              <a:spcBef>
                <a:spcPct val="0"/>
              </a:spcBef>
              <a:buFontTx/>
              <a:buAutoNum type="arabicPeriod"/>
            </a:pPr>
            <a:r>
              <a:rPr lang="" altLang="ru-RU" b="1">
                <a:latin typeface="Arial" pitchFamily="34" charset="0"/>
              </a:rPr>
              <a:t>K+</a:t>
            </a:r>
          </a:p>
          <a:p>
            <a:pPr eaLnBrk="1" hangingPunct="1">
              <a:spcBef>
                <a:spcPct val="0"/>
              </a:spcBef>
              <a:buFontTx/>
              <a:buAutoNum type="arabicPeriod"/>
            </a:pPr>
            <a:r>
              <a:rPr lang="" altLang="ru-RU" b="1">
                <a:latin typeface="Arial" pitchFamily="34" charset="0"/>
              </a:rPr>
              <a:t>Ca2+</a:t>
            </a:r>
            <a:endParaRPr lang="ru-RU" altLang="ru-RU" b="1">
              <a:latin typeface="Arial" pitchFamily="34" charset="0"/>
            </a:endParaRPr>
          </a:p>
          <a:p>
            <a:pPr eaLnBrk="1" hangingPunct="1">
              <a:spcBef>
                <a:spcPct val="0"/>
              </a:spcBef>
              <a:buFontTx/>
              <a:buAutoNum type="arabicPeriod"/>
            </a:pPr>
            <a:r>
              <a:rPr lang="ru-RU" altLang="ru-RU" b="1">
                <a:latin typeface="Arial" pitchFamily="34" charset="0"/>
              </a:rPr>
              <a:t>Осмоляльность</a:t>
            </a:r>
          </a:p>
          <a:p>
            <a:pPr eaLnBrk="1" hangingPunct="1">
              <a:spcBef>
                <a:spcPct val="0"/>
              </a:spcBef>
              <a:buFontTx/>
              <a:buAutoNum type="arabicPeriod"/>
            </a:pPr>
            <a:r>
              <a:rPr lang="ru-RU" altLang="ru-RU" b="1">
                <a:latin typeface="Arial" pitchFamily="34" charset="0"/>
              </a:rPr>
              <a:t>Температура</a:t>
            </a:r>
          </a:p>
        </p:txBody>
      </p:sp>
    </p:spTree>
    <p:extLst>
      <p:ext uri="{BB962C8B-B14F-4D97-AF65-F5344CB8AC3E}">
        <p14:creationId xmlns:p14="http://schemas.microsoft.com/office/powerpoint/2010/main" xmlns="" val="131691821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ED004BDD-9E8F-4575-89E5-2A46E2AA6677}" type="slidenum">
              <a:rPr lang="ru-RU" smtClean="0"/>
              <a:pPr>
                <a:defRPr/>
              </a:pPr>
              <a:t>252</a:t>
            </a:fld>
            <a:endParaRPr lang="ru-RU"/>
          </a:p>
        </p:txBody>
      </p:sp>
      <p:sp>
        <p:nvSpPr>
          <p:cNvPr id="16387" name="Прямоугольник 2"/>
          <p:cNvSpPr>
            <a:spLocks noChangeArrowheads="1"/>
          </p:cNvSpPr>
          <p:nvPr/>
        </p:nvSpPr>
        <p:spPr bwMode="auto">
          <a:xfrm>
            <a:off x="1997075" y="2276475"/>
            <a:ext cx="5256213"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3600" b="1">
                <a:latin typeface="Times New Roman" pitchFamily="18" charset="0"/>
                <a:cs typeface="Times New Roman" pitchFamily="18" charset="0"/>
              </a:rPr>
              <a:t>3. Субъективная и объективная оценка качества спермы рыб </a:t>
            </a:r>
          </a:p>
        </p:txBody>
      </p:sp>
    </p:spTree>
    <p:extLst>
      <p:ext uri="{BB962C8B-B14F-4D97-AF65-F5344CB8AC3E}">
        <p14:creationId xmlns:p14="http://schemas.microsoft.com/office/powerpoint/2010/main" xmlns="" val="371133577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marL="320040" indent="-320040" eaLnBrk="1" fontAlgn="auto" hangingPunct="1">
              <a:spcAft>
                <a:spcPts val="0"/>
              </a:spcAft>
              <a:buClr>
                <a:schemeClr val="accent6">
                  <a:lumMod val="75000"/>
                </a:schemeClr>
              </a:buClr>
              <a:defRPr/>
            </a:pPr>
            <a:endParaRPr lang="ru-RU" dirty="0"/>
          </a:p>
        </p:txBody>
      </p:sp>
      <p:sp>
        <p:nvSpPr>
          <p:cNvPr id="17411" name="Объект 2"/>
          <p:cNvSpPr>
            <a:spLocks noGrp="1"/>
          </p:cNvSpPr>
          <p:nvPr>
            <p:ph idx="1"/>
          </p:nvPr>
        </p:nvSpPr>
        <p:spPr/>
        <p:txBody>
          <a:bodyPr/>
          <a:lstStyle/>
          <a:p>
            <a:pPr eaLnBrk="1" hangingPunct="1"/>
            <a:endParaRPr lang="ru-RU" altLang="ru-RU" smtClean="0"/>
          </a:p>
        </p:txBody>
      </p:sp>
      <p:pic>
        <p:nvPicPr>
          <p:cNvPr id="17412" name="Picture 2" descr="E:\Самцы осетровых.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3" y="0"/>
            <a:ext cx="5237163" cy="347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3" descr="E:\Взятие спермы.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51275" y="3157538"/>
            <a:ext cx="4787900" cy="370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4" descr="E:\Шприц Жане и уретральные катетеры.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84750" y="188913"/>
            <a:ext cx="4159250" cy="242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5" name="TextBox 3"/>
          <p:cNvSpPr txBox="1">
            <a:spLocks noChangeArrowheads="1"/>
          </p:cNvSpPr>
          <p:nvPr/>
        </p:nvSpPr>
        <p:spPr bwMode="auto">
          <a:xfrm>
            <a:off x="4900613" y="2286000"/>
            <a:ext cx="41576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1800" b="1">
                <a:latin typeface="Trebuchet MS" pitchFamily="34" charset="0"/>
              </a:rPr>
              <a:t>Шприц Жане и уретральные катетеры</a:t>
            </a:r>
          </a:p>
        </p:txBody>
      </p:sp>
      <p:sp>
        <p:nvSpPr>
          <p:cNvPr id="17416" name="TextBox 4"/>
          <p:cNvSpPr txBox="1">
            <a:spLocks noChangeArrowheads="1"/>
          </p:cNvSpPr>
          <p:nvPr/>
        </p:nvSpPr>
        <p:spPr bwMode="auto">
          <a:xfrm>
            <a:off x="395288" y="3471863"/>
            <a:ext cx="221773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1800" b="1">
                <a:latin typeface="Trebuchet MS" pitchFamily="34" charset="0"/>
              </a:rPr>
              <a:t>Самцы Ленского осетра</a:t>
            </a:r>
          </a:p>
        </p:txBody>
      </p:sp>
      <p:sp>
        <p:nvSpPr>
          <p:cNvPr id="17417" name="TextBox 5"/>
          <p:cNvSpPr txBox="1">
            <a:spLocks noChangeArrowheads="1"/>
          </p:cNvSpPr>
          <p:nvPr/>
        </p:nvSpPr>
        <p:spPr bwMode="auto">
          <a:xfrm>
            <a:off x="2560638" y="5927725"/>
            <a:ext cx="12969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1800" b="1">
                <a:latin typeface="Trebuchet MS" pitchFamily="34" charset="0"/>
              </a:rPr>
              <a:t>Взятие спермы</a:t>
            </a:r>
          </a:p>
        </p:txBody>
      </p:sp>
      <p:pic>
        <p:nvPicPr>
          <p:cNvPr id="17418" name="Picture 5" descr="E:\57037.jpeg"/>
          <p:cNvPicPr>
            <a:picLocks noChangeAspect="1" noChangeArrowheads="1"/>
          </p:cNvPicPr>
          <p:nvPr/>
        </p:nvPicPr>
        <p:blipFill>
          <a:blip r:embed="rId5" cstate="print">
            <a:extLst>
              <a:ext uri="{28A0092B-C50C-407E-A947-70E740481C1C}">
                <a14:useLocalDpi xmlns:a14="http://schemas.microsoft.com/office/drawing/2010/main" xmlns="" val="0"/>
              </a:ext>
            </a:extLst>
          </a:blip>
          <a:srcRect l="13300" t="11906" r="11903" b="15053"/>
          <a:stretch>
            <a:fillRect/>
          </a:stretch>
        </p:blipFill>
        <p:spPr bwMode="auto">
          <a:xfrm>
            <a:off x="696913" y="4208463"/>
            <a:ext cx="1839912" cy="264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8899974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sz="quarter" idx="4294967295"/>
          </p:nvPr>
        </p:nvSpPr>
        <p:spPr>
          <a:xfrm>
            <a:off x="214313" y="214313"/>
            <a:ext cx="8786812" cy="6357937"/>
          </a:xfrm>
        </p:spPr>
        <p:txBody>
          <a:bodyPr/>
          <a:lstStyle/>
          <a:p>
            <a:pPr algn="l"/>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endParaRPr lang="ru-RU" altLang="ru-RU" sz="2400" smtClean="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pPr>
              <a:defRPr/>
            </a:pPr>
            <a:fld id="{397EDF86-9EF6-4A63-84E4-CE2A05B8B7BD}" type="slidenum">
              <a:rPr lang="ru-RU" smtClean="0"/>
              <a:pPr>
                <a:defRPr/>
              </a:pPr>
              <a:t>254</a:t>
            </a:fld>
            <a:endParaRPr lang="ru-RU"/>
          </a:p>
        </p:txBody>
      </p:sp>
      <p:pic>
        <p:nvPicPr>
          <p:cNvPr id="18436" name="Picture 3" descr="\\QWERTY-PC\Users\Public\Recorded TV\TempRec\TempSBE\Новая папка\ШУМСКИЙ\Диссертация\фото\DSC0215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7688" y="2143125"/>
            <a:ext cx="2667000"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4" descr="\\QWERTY-PC\Users\Public\Recorded TV\TempRec\TempSBE\Новая папка\ШУМСКИЙ\Диссертация\фото\DSC0217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71863" y="2192338"/>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5" descr="\\QWERTY-PC\Users\Public\Recorded TV\TempRec\TempSBE\Новая папка\ШУМСКИЙ\Диссертация\фото\DSC0217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15063" y="2214563"/>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6" descr="\\QWERTY-PC\Users\Public\Recorded TV\TempRec\TempSBE\Новая папка\ШУМСКИЙ\Диссертация\фото\DSC0217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1500" y="4500563"/>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7" descr="\\QWERTY-PC\Users\Public\Recorded TV\TempRec\TempSBE\Новая папка\ШУМСКИЙ\Диссертация\фото\DSC0217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71863" y="4500563"/>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1" name="Picture 8" descr="\\QWERTY-PC\Users\Public\Recorded TV\TempRec\TempSBE\Новая папка\ШУМСКИЙ\Диссертация\фото\DSC02175.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215063" y="4500563"/>
            <a:ext cx="26003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2" name="TextBox 9"/>
          <p:cNvSpPr txBox="1">
            <a:spLocks noChangeArrowheads="1"/>
          </p:cNvSpPr>
          <p:nvPr/>
        </p:nvSpPr>
        <p:spPr bwMode="auto">
          <a:xfrm>
            <a:off x="2544763" y="476250"/>
            <a:ext cx="41830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4000" b="1">
                <a:latin typeface="Arial" pitchFamily="34" charset="0"/>
              </a:rPr>
              <a:t>Оценка спермы</a:t>
            </a:r>
          </a:p>
        </p:txBody>
      </p:sp>
    </p:spTree>
    <p:extLst>
      <p:ext uri="{BB962C8B-B14F-4D97-AF65-F5344CB8AC3E}">
        <p14:creationId xmlns:p14="http://schemas.microsoft.com/office/powerpoint/2010/main" xmlns="" val="3142370817"/>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9E374DDC-008F-4CDB-8D2A-F4A89DC2B3C7}" type="slidenum">
              <a:rPr lang="ru-RU" smtClean="0"/>
              <a:pPr>
                <a:defRPr/>
              </a:pPr>
              <a:t>255</a:t>
            </a:fld>
            <a:endParaRPr lang="ru-RU" dirty="0"/>
          </a:p>
        </p:txBody>
      </p:sp>
      <p:sp>
        <p:nvSpPr>
          <p:cNvPr id="19460" name="TextBox 3"/>
          <p:cNvSpPr txBox="1">
            <a:spLocks noChangeArrowheads="1"/>
          </p:cNvSpPr>
          <p:nvPr/>
        </p:nvSpPr>
        <p:spPr bwMode="auto">
          <a:xfrm>
            <a:off x="544513" y="4973638"/>
            <a:ext cx="784383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2400" b="1">
                <a:latin typeface="Arial" pitchFamily="34" charset="0"/>
              </a:rPr>
              <a:t>По подвижности  в животноводстве 10-бальная  шкала в рыбоводстве 5-бальная шкала (Персова)</a:t>
            </a:r>
          </a:p>
        </p:txBody>
      </p:sp>
      <p:sp>
        <p:nvSpPr>
          <p:cNvPr id="6" name="TextBox 5"/>
          <p:cNvSpPr txBox="1"/>
          <p:nvPr/>
        </p:nvSpPr>
        <p:spPr>
          <a:xfrm>
            <a:off x="1055688" y="714375"/>
            <a:ext cx="6911975" cy="4154488"/>
          </a:xfrm>
          <a:prstGeom prst="rect">
            <a:avLst/>
          </a:prstGeom>
          <a:noFill/>
        </p:spPr>
        <p:txBody>
          <a:bodyPr>
            <a:spAutoFit/>
          </a:bodyPr>
          <a:lstStyle/>
          <a:p>
            <a:pPr>
              <a:defRPr/>
            </a:pPr>
            <a:r>
              <a:rPr lang="ru-RU" sz="2400" b="1" dirty="0">
                <a:latin typeface="Arial" charset="0"/>
                <a:cs typeface="Arial" charset="0"/>
              </a:rPr>
              <a:t>Методы оценки качества в ветеринарии и животноводстве:</a:t>
            </a:r>
          </a:p>
          <a:p>
            <a:pPr marL="285750" indent="-285750">
              <a:buFont typeface="Arial" panose="020B0604020202020204" pitchFamily="34" charset="0"/>
              <a:buChar char="•"/>
              <a:defRPr/>
            </a:pPr>
            <a:r>
              <a:rPr lang="ru-RU" sz="2400" dirty="0">
                <a:latin typeface="Arial" charset="0"/>
                <a:cs typeface="Arial" charset="0"/>
              </a:rPr>
              <a:t>изучение анатомии сперматозоида</a:t>
            </a:r>
          </a:p>
          <a:p>
            <a:pPr marL="285750" indent="-285750">
              <a:buFont typeface="Arial" panose="020B0604020202020204" pitchFamily="34" charset="0"/>
              <a:buChar char="•"/>
              <a:defRPr/>
            </a:pPr>
            <a:r>
              <a:rPr lang="ru-RU" sz="2400" dirty="0">
                <a:latin typeface="Arial" charset="0"/>
                <a:cs typeface="Arial" charset="0"/>
              </a:rPr>
              <a:t>объем </a:t>
            </a:r>
            <a:r>
              <a:rPr lang="ru-RU" sz="2400" dirty="0" err="1">
                <a:latin typeface="Arial" charset="0"/>
                <a:cs typeface="Arial" charset="0"/>
              </a:rPr>
              <a:t>эякулята</a:t>
            </a:r>
            <a:endParaRPr lang="ru-RU" sz="2400" dirty="0">
              <a:latin typeface="Arial" charset="0"/>
              <a:cs typeface="Arial" charset="0"/>
            </a:endParaRPr>
          </a:p>
          <a:p>
            <a:pPr marL="285750" indent="-285750">
              <a:buFont typeface="Arial" panose="020B0604020202020204" pitchFamily="34" charset="0"/>
              <a:buChar char="•"/>
              <a:defRPr/>
            </a:pPr>
            <a:r>
              <a:rPr lang="ru-RU" sz="2400" dirty="0">
                <a:latin typeface="Arial" charset="0"/>
                <a:cs typeface="Arial" charset="0"/>
              </a:rPr>
              <a:t>цвет</a:t>
            </a:r>
          </a:p>
          <a:p>
            <a:pPr marL="285750" indent="-285750">
              <a:buFont typeface="Arial" panose="020B0604020202020204" pitchFamily="34" charset="0"/>
              <a:buChar char="•"/>
              <a:defRPr/>
            </a:pPr>
            <a:r>
              <a:rPr lang="ru-RU" sz="2400" dirty="0">
                <a:latin typeface="Arial" charset="0"/>
                <a:cs typeface="Arial" charset="0"/>
              </a:rPr>
              <a:t>запах</a:t>
            </a:r>
          </a:p>
          <a:p>
            <a:pPr marL="285750" indent="-285750">
              <a:buFont typeface="Arial" panose="020B0604020202020204" pitchFamily="34" charset="0"/>
              <a:buChar char="•"/>
              <a:defRPr/>
            </a:pPr>
            <a:r>
              <a:rPr lang="ru-RU" sz="2400" dirty="0">
                <a:latin typeface="Arial" charset="0"/>
                <a:cs typeface="Arial" charset="0"/>
              </a:rPr>
              <a:t>консистенция</a:t>
            </a:r>
          </a:p>
          <a:p>
            <a:pPr marL="285750" indent="-285750">
              <a:buFont typeface="Arial" panose="020B0604020202020204" pitchFamily="34" charset="0"/>
              <a:buChar char="•"/>
              <a:defRPr/>
            </a:pPr>
            <a:r>
              <a:rPr lang="ru-RU" sz="2400" dirty="0">
                <a:latin typeface="Arial" charset="0"/>
                <a:cs typeface="Arial" charset="0"/>
              </a:rPr>
              <a:t>оценка подвижности</a:t>
            </a:r>
          </a:p>
          <a:p>
            <a:pPr marL="285750" indent="-285750">
              <a:buFont typeface="Arial" panose="020B0604020202020204" pitchFamily="34" charset="0"/>
              <a:buChar char="•"/>
              <a:defRPr/>
            </a:pPr>
            <a:r>
              <a:rPr lang="ru-RU" sz="2400" dirty="0">
                <a:latin typeface="Arial" charset="0"/>
                <a:cs typeface="Arial" charset="0"/>
              </a:rPr>
              <a:t>густота</a:t>
            </a:r>
          </a:p>
          <a:p>
            <a:pPr marL="285750" indent="-285750">
              <a:buFont typeface="Arial" panose="020B0604020202020204" pitchFamily="34" charset="0"/>
              <a:buChar char="•"/>
              <a:defRPr/>
            </a:pPr>
            <a:r>
              <a:rPr lang="ru-RU" sz="2400" dirty="0">
                <a:latin typeface="Arial" charset="0"/>
                <a:cs typeface="Arial" charset="0"/>
              </a:rPr>
              <a:t>интенсивность дыхания</a:t>
            </a:r>
          </a:p>
          <a:p>
            <a:pPr marL="285750" indent="-285750">
              <a:buFont typeface="Arial" panose="020B0604020202020204" pitchFamily="34" charset="0"/>
              <a:buChar char="•"/>
              <a:defRPr/>
            </a:pPr>
            <a:r>
              <a:rPr lang="ru-RU" sz="2400" dirty="0">
                <a:latin typeface="Arial" charset="0"/>
                <a:cs typeface="Arial" charset="0"/>
              </a:rPr>
              <a:t>резистентность</a:t>
            </a:r>
          </a:p>
        </p:txBody>
      </p:sp>
    </p:spTree>
    <p:extLst>
      <p:ext uri="{BB962C8B-B14F-4D97-AF65-F5344CB8AC3E}">
        <p14:creationId xmlns:p14="http://schemas.microsoft.com/office/powerpoint/2010/main" xmlns="" val="90066444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r>
              <a:rPr lang="ru-RU" altLang="ru-RU" sz="3200" b="1" smtClean="0">
                <a:latin typeface="Times New Roman" pitchFamily="18" charset="0"/>
                <a:cs typeface="Times New Roman" pitchFamily="18" charset="0"/>
              </a:rPr>
              <a:t>Нормальные жизнеспособные сперматозоиды</a:t>
            </a:r>
          </a:p>
        </p:txBody>
      </p:sp>
      <p:sp>
        <p:nvSpPr>
          <p:cNvPr id="20483" name="Содержимое 2"/>
          <p:cNvSpPr>
            <a:spLocks noGrp="1"/>
          </p:cNvSpPr>
          <p:nvPr>
            <p:ph idx="1"/>
          </p:nvPr>
        </p:nvSpPr>
        <p:spPr/>
        <p:txBody>
          <a:bodyPr/>
          <a:lstStyle/>
          <a:p>
            <a:endParaRPr lang="ru-RU" altLang="ru-RU" smtClean="0"/>
          </a:p>
        </p:txBody>
      </p:sp>
      <p:pic>
        <p:nvPicPr>
          <p:cNvPr id="20484" name="Picture 2" descr="\\Qwerty-pc\users\Public\Recorded TV\TempRec\TempSBE\Новая папка\ШУМСКИЙ\Диссертация\Норма1.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6221413" y="2025650"/>
            <a:ext cx="2422525"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3" descr="\\Qwerty-pc\users\Public\Recorded TV\TempRec\TempSBE\Новая папка\ШУМСКИЙ\Диссертация\Норма2.jpg"/>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a:stretch>
            <a:fillRect/>
          </a:stretch>
        </p:blipFill>
        <p:spPr bwMode="auto">
          <a:xfrm>
            <a:off x="3357563" y="2143125"/>
            <a:ext cx="257175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4" descr="\\Qwerty-pc\users\Public\Recorded TV\TempRec\TempSBE\Новая папка\ШУМСКИЙ\Диссертация\Норма3.jpg"/>
          <p:cNvPicPr>
            <a:picLocks noChangeAspect="1" noChangeArrowheads="1"/>
          </p:cNvPicPr>
          <p:nvPr/>
        </p:nvPicPr>
        <p:blipFill>
          <a:blip r:embed="rId4" cstate="print">
            <a:grayscl/>
            <a:extLst>
              <a:ext uri="{28A0092B-C50C-407E-A947-70E740481C1C}">
                <a14:useLocalDpi xmlns:a14="http://schemas.microsoft.com/office/drawing/2010/main" xmlns="" val="0"/>
              </a:ext>
            </a:extLst>
          </a:blip>
          <a:srcRect/>
          <a:stretch>
            <a:fillRect/>
          </a:stretch>
        </p:blipFill>
        <p:spPr bwMode="auto">
          <a:xfrm>
            <a:off x="431800" y="2000250"/>
            <a:ext cx="2497138"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A23233C-8325-4B01-BE45-201D45361A6C}" type="slidenum">
              <a:rPr lang="ru-RU" smtClean="0"/>
              <a:pPr>
                <a:defRPr/>
              </a:pPr>
              <a:t>256</a:t>
            </a:fld>
            <a:endParaRPr lang="ru-RU"/>
          </a:p>
        </p:txBody>
      </p:sp>
    </p:spTree>
    <p:extLst>
      <p:ext uri="{BB962C8B-B14F-4D97-AF65-F5344CB8AC3E}">
        <p14:creationId xmlns:p14="http://schemas.microsoft.com/office/powerpoint/2010/main" xmlns="" val="428767877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normAutofit fontScale="90000"/>
          </a:bodyPr>
          <a:lstStyle/>
          <a:p>
            <a:r>
              <a:rPr lang="ru-RU" altLang="ru-RU" smtClean="0"/>
              <a:t/>
            </a:r>
            <a:br>
              <a:rPr lang="ru-RU" altLang="ru-RU" smtClean="0"/>
            </a:br>
            <a:r>
              <a:rPr lang="ru-RU" altLang="ru-RU" sz="3600" b="1" smtClean="0">
                <a:latin typeface="Times New Roman" pitchFamily="18" charset="0"/>
                <a:cs typeface="Times New Roman" pitchFamily="18" charset="0"/>
              </a:rPr>
              <a:t>Морфологические аномалии головки</a:t>
            </a:r>
            <a:r>
              <a:rPr lang="ru-RU" altLang="ru-RU" b="1" smtClean="0"/>
              <a:t/>
            </a:r>
            <a:br>
              <a:rPr lang="ru-RU" altLang="ru-RU" b="1" smtClean="0"/>
            </a:br>
            <a:endParaRPr lang="ru-RU" altLang="ru-RU" b="1" smtClean="0"/>
          </a:p>
        </p:txBody>
      </p:sp>
      <p:sp>
        <p:nvSpPr>
          <p:cNvPr id="21507" name="Текст 5"/>
          <p:cNvSpPr>
            <a:spLocks noGrp="1"/>
          </p:cNvSpPr>
          <p:nvPr>
            <p:ph type="body" idx="1"/>
          </p:nvPr>
        </p:nvSpPr>
        <p:spPr>
          <a:xfrm>
            <a:off x="2746375" y="1535113"/>
            <a:ext cx="4040188" cy="639762"/>
          </a:xfrm>
        </p:spPr>
        <p:txBody>
          <a:bodyPr/>
          <a:lstStyle/>
          <a:p>
            <a:r>
              <a:rPr lang="ru-RU" altLang="ru-RU" smtClean="0">
                <a:latin typeface="Times New Roman" pitchFamily="18" charset="0"/>
                <a:cs typeface="Times New Roman" pitchFamily="18" charset="0"/>
              </a:rPr>
              <a:t>Макроцефальная головка</a:t>
            </a:r>
          </a:p>
        </p:txBody>
      </p:sp>
      <p:sp>
        <p:nvSpPr>
          <p:cNvPr id="21508" name="Содержимое 6"/>
          <p:cNvSpPr>
            <a:spLocks noGrp="1"/>
          </p:cNvSpPr>
          <p:nvPr>
            <p:ph sz="half" idx="2"/>
          </p:nvPr>
        </p:nvSpPr>
        <p:spPr/>
        <p:txBody>
          <a:bodyPr/>
          <a:lstStyle/>
          <a:p>
            <a:endParaRPr lang="ru-RU" altLang="ru-RU" smtClean="0"/>
          </a:p>
        </p:txBody>
      </p:sp>
      <p:sp>
        <p:nvSpPr>
          <p:cNvPr id="21509" name="Содержимое 8"/>
          <p:cNvSpPr>
            <a:spLocks noGrp="1"/>
          </p:cNvSpPr>
          <p:nvPr>
            <p:ph sz="quarter" idx="4"/>
          </p:nvPr>
        </p:nvSpPr>
        <p:spPr/>
        <p:txBody>
          <a:bodyPr/>
          <a:lstStyle/>
          <a:p>
            <a:endParaRPr lang="ru-RU" altLang="ru-RU" smtClean="0"/>
          </a:p>
        </p:txBody>
      </p:sp>
      <p:pic>
        <p:nvPicPr>
          <p:cNvPr id="21510" name="Picture 2" descr="\\Qwerty-pc\users\Public\Recorded TV\TempRec\TempSBE\Новая папка\ШУМСКИЙ\Диссертация\макроцефальный.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642938" y="2571750"/>
            <a:ext cx="3571875" cy="248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Picture 3" descr="\\Qwerty-pc\users\Public\Recorded TV\TempRec\TempSBE\Новая папка\ШУМСКИЙ\Диссертация\паталогия головки.jpg"/>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a:stretch>
            <a:fillRect/>
          </a:stretch>
        </p:blipFill>
        <p:spPr bwMode="auto">
          <a:xfrm>
            <a:off x="4857750" y="2643188"/>
            <a:ext cx="3824288" cy="235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Номер слайда 7"/>
          <p:cNvSpPr>
            <a:spLocks noGrp="1"/>
          </p:cNvSpPr>
          <p:nvPr>
            <p:ph type="sldNum" sz="quarter" idx="12"/>
          </p:nvPr>
        </p:nvSpPr>
        <p:spPr/>
        <p:txBody>
          <a:bodyPr/>
          <a:lstStyle/>
          <a:p>
            <a:pPr>
              <a:defRPr/>
            </a:pPr>
            <a:fld id="{3D053172-1839-40A9-AD3F-528113C70AF8}" type="slidenum">
              <a:rPr lang="ru-RU" smtClean="0"/>
              <a:pPr>
                <a:defRPr/>
              </a:pPr>
              <a:t>257</a:t>
            </a:fld>
            <a:endParaRPr lang="ru-RU"/>
          </a:p>
        </p:txBody>
      </p:sp>
    </p:spTree>
    <p:extLst>
      <p:ext uri="{BB962C8B-B14F-4D97-AF65-F5344CB8AC3E}">
        <p14:creationId xmlns:p14="http://schemas.microsoft.com/office/powerpoint/2010/main" xmlns="" val="249798815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r>
              <a:rPr lang="ru-RU" altLang="ru-RU" sz="3200" b="1" smtClean="0">
                <a:latin typeface="Times New Roman" pitchFamily="18" charset="0"/>
                <a:cs typeface="Times New Roman" pitchFamily="18" charset="0"/>
              </a:rPr>
              <a:t>Морфологические аномалии средней части</a:t>
            </a:r>
            <a:endParaRPr lang="ru-RU" altLang="ru-RU" sz="3200" smtClean="0"/>
          </a:p>
        </p:txBody>
      </p:sp>
      <p:sp>
        <p:nvSpPr>
          <p:cNvPr id="22531" name="Текст 4"/>
          <p:cNvSpPr>
            <a:spLocks noGrp="1"/>
          </p:cNvSpPr>
          <p:nvPr>
            <p:ph type="body" idx="1"/>
          </p:nvPr>
        </p:nvSpPr>
        <p:spPr>
          <a:xfrm>
            <a:off x="2389188" y="1535113"/>
            <a:ext cx="4040187" cy="639762"/>
          </a:xfrm>
        </p:spPr>
        <p:txBody>
          <a:bodyPr/>
          <a:lstStyle/>
          <a:p>
            <a:pPr algn="ctr"/>
            <a:r>
              <a:rPr lang="ru-RU" altLang="ru-RU" smtClean="0">
                <a:latin typeface="Times New Roman" pitchFamily="18" charset="0"/>
                <a:cs typeface="Times New Roman" pitchFamily="18" charset="0"/>
              </a:rPr>
              <a:t>Изогнутая средняя часть</a:t>
            </a:r>
          </a:p>
        </p:txBody>
      </p:sp>
      <p:sp>
        <p:nvSpPr>
          <p:cNvPr id="22532" name="Содержимое 5"/>
          <p:cNvSpPr>
            <a:spLocks noGrp="1"/>
          </p:cNvSpPr>
          <p:nvPr>
            <p:ph sz="half" idx="2"/>
          </p:nvPr>
        </p:nvSpPr>
        <p:spPr/>
        <p:txBody>
          <a:bodyPr/>
          <a:lstStyle/>
          <a:p>
            <a:endParaRPr lang="ru-RU" altLang="ru-RU" smtClean="0"/>
          </a:p>
        </p:txBody>
      </p:sp>
      <p:sp>
        <p:nvSpPr>
          <p:cNvPr id="22533" name="Содержимое 7"/>
          <p:cNvSpPr>
            <a:spLocks noGrp="1"/>
          </p:cNvSpPr>
          <p:nvPr>
            <p:ph sz="quarter" idx="4"/>
          </p:nvPr>
        </p:nvSpPr>
        <p:spPr/>
        <p:txBody>
          <a:bodyPr/>
          <a:lstStyle/>
          <a:p>
            <a:endParaRPr lang="ru-RU" altLang="ru-RU" smtClean="0"/>
          </a:p>
        </p:txBody>
      </p:sp>
      <p:pic>
        <p:nvPicPr>
          <p:cNvPr id="22534" name="Picture 2" descr="\\Qwerty-pc\users\Public\Recorded TV\TempRec\TempSBE\Новая папка\ШУМСКИЙ\Диссертация\Изогнутый  хвост.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2714625" y="2571750"/>
            <a:ext cx="386873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099666AC-B0F5-46E6-A53B-E5B2A9F98FDE}" type="slidenum">
              <a:rPr lang="ru-RU" smtClean="0"/>
              <a:pPr>
                <a:defRPr/>
              </a:pPr>
              <a:t>258</a:t>
            </a:fld>
            <a:endParaRPr lang="ru-RU"/>
          </a:p>
        </p:txBody>
      </p:sp>
    </p:spTree>
    <p:extLst>
      <p:ext uri="{BB962C8B-B14F-4D97-AF65-F5344CB8AC3E}">
        <p14:creationId xmlns:p14="http://schemas.microsoft.com/office/powerpoint/2010/main" xmlns="" val="451446811"/>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p:txBody>
          <a:bodyPr>
            <a:normAutofit fontScale="90000"/>
          </a:bodyPr>
          <a:lstStyle/>
          <a:p>
            <a:r>
              <a:rPr lang="ru-RU" altLang="ru-RU" b="1" smtClean="0">
                <a:latin typeface="Times New Roman" pitchFamily="18" charset="0"/>
                <a:cs typeface="Times New Roman" pitchFamily="18" charset="0"/>
              </a:rPr>
              <a:t>Морфологические аномалии жгутика</a:t>
            </a:r>
            <a:endParaRPr lang="ru-RU" altLang="ru-RU" smtClean="0"/>
          </a:p>
        </p:txBody>
      </p:sp>
      <p:sp>
        <p:nvSpPr>
          <p:cNvPr id="23555" name="Содержимое 5"/>
          <p:cNvSpPr>
            <a:spLocks noGrp="1"/>
          </p:cNvSpPr>
          <p:nvPr>
            <p:ph sz="half" idx="2"/>
          </p:nvPr>
        </p:nvSpPr>
        <p:spPr/>
        <p:txBody>
          <a:bodyPr/>
          <a:lstStyle/>
          <a:p>
            <a:endParaRPr lang="ru-RU" altLang="ru-RU" smtClean="0"/>
          </a:p>
        </p:txBody>
      </p:sp>
      <p:sp>
        <p:nvSpPr>
          <p:cNvPr id="23556" name="Текст 6"/>
          <p:cNvSpPr>
            <a:spLocks noGrp="1"/>
          </p:cNvSpPr>
          <p:nvPr>
            <p:ph type="body" sz="quarter" idx="3"/>
          </p:nvPr>
        </p:nvSpPr>
        <p:spPr>
          <a:xfrm>
            <a:off x="4673600" y="1535113"/>
            <a:ext cx="4041775" cy="639762"/>
          </a:xfrm>
        </p:spPr>
        <p:txBody>
          <a:bodyPr/>
          <a:lstStyle/>
          <a:p>
            <a:pPr algn="ctr"/>
            <a:r>
              <a:rPr lang="ru-RU" altLang="ru-RU" smtClean="0">
                <a:latin typeface="Times New Roman" pitchFamily="18" charset="0"/>
                <a:cs typeface="Times New Roman" pitchFamily="18" charset="0"/>
              </a:rPr>
              <a:t>Короткий жгутик</a:t>
            </a:r>
          </a:p>
        </p:txBody>
      </p:sp>
      <p:pic>
        <p:nvPicPr>
          <p:cNvPr id="23557" name="Picture 2" descr="\\Qwerty-pc\users\Public\Recorded TV\TempRec\TempSBE\Новая папка\ШУМСКИЙ\Диссертация\Короткий хвост.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642938" y="2857500"/>
            <a:ext cx="36433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2" descr="\\Qwerty-pc\users\Public\Recorded TV\TempRec\TempSBE\Новая папка\ШУМСКИЙ\Диссертация\Короткий хвост2.jpg"/>
          <p:cNvPicPr>
            <a:picLocks noGrp="1" noChangeAspect="1" noChangeArrowheads="1"/>
          </p:cNvPicPr>
          <p:nvPr>
            <p:ph sz="quarter" idx="4"/>
          </p:nvPr>
        </p:nvPicPr>
        <p:blipFill>
          <a:blip r:embed="rId3" cstate="print">
            <a:grayscl/>
            <a:extLst>
              <a:ext uri="{28A0092B-C50C-407E-A947-70E740481C1C}">
                <a14:useLocalDpi xmlns:a14="http://schemas.microsoft.com/office/drawing/2010/main" xmlns="" val="0"/>
              </a:ext>
            </a:extLst>
          </a:blip>
          <a:srcRect/>
          <a:stretch>
            <a:fillRect/>
          </a:stretch>
        </p:blipFill>
        <p:spPr>
          <a:xfrm>
            <a:off x="5219700" y="2790825"/>
            <a:ext cx="2714625" cy="2363788"/>
          </a:xfrm>
        </p:spPr>
      </p:pic>
      <p:sp>
        <p:nvSpPr>
          <p:cNvPr id="8" name="Номер слайда 7"/>
          <p:cNvSpPr>
            <a:spLocks noGrp="1"/>
          </p:cNvSpPr>
          <p:nvPr>
            <p:ph type="sldNum" sz="quarter" idx="12"/>
          </p:nvPr>
        </p:nvSpPr>
        <p:spPr/>
        <p:txBody>
          <a:bodyPr/>
          <a:lstStyle/>
          <a:p>
            <a:pPr>
              <a:defRPr/>
            </a:pPr>
            <a:fld id="{BE67E7AA-6DF8-4616-9185-8C16CBC117F5}" type="slidenum">
              <a:rPr lang="ru-RU" smtClean="0"/>
              <a:pPr>
                <a:defRPr/>
              </a:pPr>
              <a:t>259</a:t>
            </a:fld>
            <a:endParaRPr lang="ru-RU"/>
          </a:p>
        </p:txBody>
      </p:sp>
    </p:spTree>
    <p:extLst>
      <p:ext uri="{BB962C8B-B14F-4D97-AF65-F5344CB8AC3E}">
        <p14:creationId xmlns:p14="http://schemas.microsoft.com/office/powerpoint/2010/main" xmlns="" val="3883906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85000" lnSpcReduction="20000"/>
          </a:bodyPr>
          <a:lstStyle/>
          <a:p>
            <a:r>
              <a:rPr lang="ru-RU" dirty="0" smtClean="0"/>
              <a:t>Признаком приближающегося нерестового сезона на рыбоводном хозяйстве является сбор зрелых производителей на </a:t>
            </a:r>
            <a:r>
              <a:rPr lang="ru-RU" dirty="0" err="1" smtClean="0"/>
              <a:t>водоподаче</a:t>
            </a:r>
            <a:r>
              <a:rPr lang="ru-RU" dirty="0" smtClean="0"/>
              <a:t> </a:t>
            </a:r>
            <a:r>
              <a:rPr lang="ru-RU" dirty="0" err="1" smtClean="0"/>
              <a:t>басейна</a:t>
            </a:r>
            <a:r>
              <a:rPr lang="ru-RU" dirty="0" smtClean="0"/>
              <a:t> вблизи поверхности и зачастую даже их прыжки против течения воды. Это указывает на то, что самцы и самки готовы к миграции к местам нерестилищ. В это время необходимо разделить самцов и самок. В противном случае уже созревшие производители могут спонтанно выметать свои половые продукты, в то время как остальные будут подбирать уже оплодотворённую икру со дна бассейна, где произошёл неконтролируемый нерест, и поедать её.</a:t>
            </a:r>
            <a:endParaRPr lang="ru-RU" dirty="0"/>
          </a:p>
        </p:txBody>
      </p:sp>
      <p:sp>
        <p:nvSpPr>
          <p:cNvPr id="3" name="Заголовок 2"/>
          <p:cNvSpPr>
            <a:spLocks noGrp="1"/>
          </p:cNvSpPr>
          <p:nvPr>
            <p:ph type="title"/>
          </p:nvPr>
        </p:nvSpPr>
        <p:spPr/>
        <p:txBody>
          <a:bodyPr>
            <a:normAutofit fontScale="90000"/>
          </a:bodyPr>
          <a:lstStyle/>
          <a:p>
            <a:pPr algn="ctr"/>
            <a:r>
              <a:rPr lang="ru-RU" dirty="0" smtClean="0"/>
              <a:t>3. ПОДГОТОВКА ПРОИЗВОДИТЕЛЕЙ К НЕРЕСТУ</a:t>
            </a:r>
            <a:endParaRPr lang="ru-RU" dirty="0"/>
          </a:p>
        </p:txBody>
      </p:sp>
    </p:spTree>
    <p:extLst>
      <p:ext uri="{BB962C8B-B14F-4D97-AF65-F5344CB8AC3E}">
        <p14:creationId xmlns:p14="http://schemas.microsoft.com/office/powerpoint/2010/main" xmlns="" val="321971693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p:txBody>
          <a:bodyPr>
            <a:normAutofit fontScale="90000"/>
          </a:bodyPr>
          <a:lstStyle/>
          <a:p>
            <a:r>
              <a:rPr lang="ru-RU" altLang="ru-RU" b="1" smtClean="0">
                <a:latin typeface="Times New Roman" pitchFamily="18" charset="0"/>
                <a:cs typeface="Times New Roman" pitchFamily="18" charset="0"/>
              </a:rPr>
              <a:t>Морфологические аномалии жгутика</a:t>
            </a:r>
            <a:endParaRPr lang="ru-RU" altLang="ru-RU" smtClean="0"/>
          </a:p>
        </p:txBody>
      </p:sp>
      <p:sp>
        <p:nvSpPr>
          <p:cNvPr id="24579" name="Текст 5"/>
          <p:cNvSpPr>
            <a:spLocks noGrp="1"/>
          </p:cNvSpPr>
          <p:nvPr>
            <p:ph type="body" idx="1"/>
          </p:nvPr>
        </p:nvSpPr>
        <p:spPr/>
        <p:txBody>
          <a:bodyPr/>
          <a:lstStyle/>
          <a:p>
            <a:pPr algn="ctr"/>
            <a:r>
              <a:rPr lang="ru-RU" altLang="ru-RU" smtClean="0">
                <a:latin typeface="Times New Roman" pitchFamily="18" charset="0"/>
                <a:cs typeface="Times New Roman" pitchFamily="18" charset="0"/>
              </a:rPr>
              <a:t>Спиральный жгутик</a:t>
            </a:r>
          </a:p>
        </p:txBody>
      </p:sp>
      <p:sp>
        <p:nvSpPr>
          <p:cNvPr id="24580" name="Содержимое 6"/>
          <p:cNvSpPr>
            <a:spLocks noGrp="1"/>
          </p:cNvSpPr>
          <p:nvPr>
            <p:ph sz="half" idx="2"/>
          </p:nvPr>
        </p:nvSpPr>
        <p:spPr/>
        <p:txBody>
          <a:bodyPr/>
          <a:lstStyle/>
          <a:p>
            <a:endParaRPr lang="ru-RU" altLang="ru-RU" smtClean="0"/>
          </a:p>
        </p:txBody>
      </p:sp>
      <p:sp>
        <p:nvSpPr>
          <p:cNvPr id="24581" name="Содержимое 8"/>
          <p:cNvSpPr>
            <a:spLocks noGrp="1"/>
          </p:cNvSpPr>
          <p:nvPr>
            <p:ph sz="quarter" idx="4"/>
          </p:nvPr>
        </p:nvSpPr>
        <p:spPr/>
        <p:txBody>
          <a:bodyPr/>
          <a:lstStyle/>
          <a:p>
            <a:endParaRPr lang="ru-RU" altLang="ru-RU" smtClean="0"/>
          </a:p>
        </p:txBody>
      </p:sp>
      <p:pic>
        <p:nvPicPr>
          <p:cNvPr id="24582" name="Picture 2" descr="\\Qwerty-pc\users\Public\Recorded TV\TempRec\TempSBE\Новая папка\ШУМСКИЙ\Диссертация\спиральный хвост.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523875" y="2286000"/>
            <a:ext cx="4048125"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Picture 3" descr="\\Qwerty-pc\users\Public\Recorded TV\TempRec\TempSBE\Новая папка\ШУМСКИЙ\Диссертация\Спиральный хвост_1.jpg"/>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a:stretch>
            <a:fillRect/>
          </a:stretch>
        </p:blipFill>
        <p:spPr bwMode="auto">
          <a:xfrm>
            <a:off x="5357813" y="2286000"/>
            <a:ext cx="2643187" cy="357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Номер слайда 9"/>
          <p:cNvSpPr>
            <a:spLocks noGrp="1"/>
          </p:cNvSpPr>
          <p:nvPr>
            <p:ph type="sldNum" sz="quarter" idx="12"/>
          </p:nvPr>
        </p:nvSpPr>
        <p:spPr/>
        <p:txBody>
          <a:bodyPr/>
          <a:lstStyle/>
          <a:p>
            <a:pPr>
              <a:defRPr/>
            </a:pPr>
            <a:fld id="{12299CA4-AC52-4058-9FA9-C553BCE82CDC}" type="slidenum">
              <a:rPr lang="ru-RU" smtClean="0"/>
              <a:pPr>
                <a:defRPr/>
              </a:pPr>
              <a:t>260</a:t>
            </a:fld>
            <a:endParaRPr lang="ru-RU"/>
          </a:p>
        </p:txBody>
      </p:sp>
    </p:spTree>
    <p:extLst>
      <p:ext uri="{BB962C8B-B14F-4D97-AF65-F5344CB8AC3E}">
        <p14:creationId xmlns:p14="http://schemas.microsoft.com/office/powerpoint/2010/main" xmlns="" val="2088464820"/>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http://img.weiku.com/waterpicture/2012/6/11/5/semen_analysis_apparatus_634771956281117548_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57750" y="333375"/>
            <a:ext cx="4286250" cy="368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Заголовок 1"/>
          <p:cNvSpPr>
            <a:spLocks noGrp="1"/>
          </p:cNvSpPr>
          <p:nvPr>
            <p:ph type="title"/>
          </p:nvPr>
        </p:nvSpPr>
        <p:spPr>
          <a:xfrm>
            <a:off x="468313" y="0"/>
            <a:ext cx="8229600" cy="836613"/>
          </a:xfrm>
        </p:spPr>
        <p:txBody>
          <a:bodyPr/>
          <a:lstStyle/>
          <a:p>
            <a:r>
              <a:rPr lang="ru-RU" altLang="ru-RU" sz="2400" smtClean="0">
                <a:latin typeface="Times New Roman" pitchFamily="18" charset="0"/>
                <a:cs typeface="Times New Roman" pitchFamily="18" charset="0"/>
              </a:rPr>
              <a:t>СИСТЕМЫ ДЛЯ КОМПЬЮТЕРНОГО АНАЛИЗА СПЕРМАТОЗОИДОВ (</a:t>
            </a:r>
            <a:r>
              <a:rPr lang="en-US" altLang="ru-RU" sz="2400" smtClean="0">
                <a:latin typeface="Times New Roman" pitchFamily="18" charset="0"/>
                <a:cs typeface="Times New Roman" pitchFamily="18" charset="0"/>
              </a:rPr>
              <a:t>CASA</a:t>
            </a:r>
            <a:r>
              <a:rPr lang="ru-RU" altLang="ru-RU" sz="2400" smtClean="0">
                <a:latin typeface="Times New Roman" pitchFamily="18" charset="0"/>
                <a:cs typeface="Times New Roman" pitchFamily="18" charset="0"/>
              </a:rPr>
              <a:t>)</a:t>
            </a:r>
          </a:p>
        </p:txBody>
      </p:sp>
      <p:pic>
        <p:nvPicPr>
          <p:cNvPr id="25604" name="Picture 2" descr="http://www.arstek.ru/attachments/Image/image004_1.jpg?template=generi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313" y="908050"/>
            <a:ext cx="358775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4" descr="http://s5.picofile.com/file/8103749576/CAS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63713" y="3429000"/>
            <a:ext cx="5040312" cy="318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Номер слайда 5"/>
          <p:cNvSpPr>
            <a:spLocks noGrp="1"/>
          </p:cNvSpPr>
          <p:nvPr>
            <p:ph type="sldNum" sz="quarter" idx="12"/>
          </p:nvPr>
        </p:nvSpPr>
        <p:spPr/>
        <p:txBody>
          <a:bodyPr/>
          <a:lstStyle/>
          <a:p>
            <a:pPr>
              <a:defRPr/>
            </a:pPr>
            <a:fld id="{DB15D2AD-698C-4FF0-BD7C-D3B124EA48D6}" type="slidenum">
              <a:rPr lang="ru-RU" smtClean="0"/>
              <a:pPr>
                <a:defRPr/>
              </a:pPr>
              <a:t>261</a:t>
            </a:fld>
            <a:endParaRPr lang="ru-RU"/>
          </a:p>
        </p:txBody>
      </p:sp>
    </p:spTree>
    <p:extLst>
      <p:ext uri="{BB962C8B-B14F-4D97-AF65-F5344CB8AC3E}">
        <p14:creationId xmlns:p14="http://schemas.microsoft.com/office/powerpoint/2010/main" xmlns="" val="350328481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Показатели подвижности.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836613"/>
            <a:ext cx="8229600" cy="4189412"/>
          </a:xfrm>
        </p:spPr>
      </p:pic>
      <p:sp>
        <p:nvSpPr>
          <p:cNvPr id="26627" name="TextBox 3"/>
          <p:cNvSpPr txBox="1">
            <a:spLocks noChangeArrowheads="1"/>
          </p:cNvSpPr>
          <p:nvPr/>
        </p:nvSpPr>
        <p:spPr bwMode="auto">
          <a:xfrm>
            <a:off x="323850" y="5260975"/>
            <a:ext cx="84963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a:latin typeface="Times New Roman" pitchFamily="18" charset="0"/>
                <a:cs typeface="Times New Roman" pitchFamily="18" charset="0"/>
              </a:rPr>
              <a:t>Траектория движения сперматозоида и регистрируемые параметры</a:t>
            </a:r>
          </a:p>
        </p:txBody>
      </p:sp>
      <p:sp>
        <p:nvSpPr>
          <p:cNvPr id="5" name="Номер слайда 4"/>
          <p:cNvSpPr>
            <a:spLocks noGrp="1"/>
          </p:cNvSpPr>
          <p:nvPr>
            <p:ph type="sldNum" sz="quarter" idx="12"/>
          </p:nvPr>
        </p:nvSpPr>
        <p:spPr/>
        <p:txBody>
          <a:bodyPr/>
          <a:lstStyle/>
          <a:p>
            <a:pPr>
              <a:defRPr/>
            </a:pPr>
            <a:fld id="{D09E5F6D-D199-422C-A12F-0001D30F7F57}" type="slidenum">
              <a:rPr lang="ru-RU" smtClean="0"/>
              <a:pPr>
                <a:defRPr/>
              </a:pPr>
              <a:t>262</a:t>
            </a:fld>
            <a:endParaRPr lang="ru-RU"/>
          </a:p>
        </p:txBody>
      </p:sp>
    </p:spTree>
    <p:extLst>
      <p:ext uri="{BB962C8B-B14F-4D97-AF65-F5344CB8AC3E}">
        <p14:creationId xmlns:p14="http://schemas.microsoft.com/office/powerpoint/2010/main" xmlns="" val="2277700695"/>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9FDDA81B-5331-4E0E-9814-DB36DE59B6A9}" type="slidenum">
              <a:rPr lang="ru-RU" smtClean="0"/>
              <a:pPr>
                <a:defRPr/>
              </a:pPr>
              <a:t>263</a:t>
            </a:fld>
            <a:endParaRPr lang="ru-RU" dirty="0"/>
          </a:p>
        </p:txBody>
      </p:sp>
      <p:sp>
        <p:nvSpPr>
          <p:cNvPr id="27652" name="Содержимое 8"/>
          <p:cNvSpPr txBox="1">
            <a:spLocks/>
          </p:cNvSpPr>
          <p:nvPr/>
        </p:nvSpPr>
        <p:spPr bwMode="auto">
          <a:xfrm>
            <a:off x="457200" y="404813"/>
            <a:ext cx="8229600" cy="590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r>
              <a:rPr lang="ru-RU" altLang="ru-RU" sz="2400" b="1">
                <a:latin typeface="Times New Roman" pitchFamily="18" charset="0"/>
                <a:cs typeface="Times New Roman" pitchFamily="18" charset="0"/>
              </a:rPr>
              <a:t>Преимущества </a:t>
            </a:r>
            <a:r>
              <a:rPr lang="en-US" altLang="ru-RU" sz="2400" b="1">
                <a:latin typeface="Times New Roman" pitchFamily="18" charset="0"/>
                <a:cs typeface="Times New Roman" pitchFamily="18" charset="0"/>
              </a:rPr>
              <a:t>CASA</a:t>
            </a:r>
            <a:r>
              <a:rPr lang="ru-RU" altLang="ru-RU" sz="2400" b="1">
                <a:latin typeface="Times New Roman" pitchFamily="18" charset="0"/>
                <a:cs typeface="Times New Roman" pitchFamily="18" charset="0"/>
              </a:rPr>
              <a:t>:</a:t>
            </a:r>
          </a:p>
          <a:p>
            <a:r>
              <a:rPr lang="ru-RU" altLang="ru-RU" sz="2300">
                <a:latin typeface="Times New Roman" pitchFamily="18" charset="0"/>
                <a:cs typeface="Times New Roman" pitchFamily="18" charset="0"/>
              </a:rPr>
              <a:t>1. Достоверность: результат исследования не зависит от лаборанта, производящего исследование, от уровня его подготовки, степени концентрации внимания или усталости.</a:t>
            </a:r>
          </a:p>
          <a:p>
            <a:r>
              <a:rPr lang="ru-RU" altLang="ru-RU" sz="2300">
                <a:latin typeface="Times New Roman" pitchFamily="18" charset="0"/>
                <a:cs typeface="Times New Roman" pitchFamily="18" charset="0"/>
              </a:rPr>
              <a:t>2. Объективность: анализатор измеряет истинные скорости движения сперматозоидов, позволяя объективно судить о фертильности спермы. Позволяет дать объективную оценку качеству спермы и преодолеть субъективность интерпретации.</a:t>
            </a:r>
          </a:p>
          <a:p>
            <a:r>
              <a:rPr lang="ru-RU" altLang="ru-RU" sz="2300">
                <a:latin typeface="Times New Roman" pitchFamily="18" charset="0"/>
                <a:cs typeface="Times New Roman" pitchFamily="18" charset="0"/>
              </a:rPr>
              <a:t>3. Простота в использовании</a:t>
            </a:r>
          </a:p>
          <a:p>
            <a:pPr algn="ctr"/>
            <a:r>
              <a:rPr lang="ru-RU" altLang="ru-RU" sz="2400">
                <a:latin typeface="Times New Roman" pitchFamily="18" charset="0"/>
                <a:cs typeface="Times New Roman" pitchFamily="18" charset="0"/>
              </a:rPr>
              <a:t> </a:t>
            </a:r>
            <a:r>
              <a:rPr lang="ru-RU" altLang="ru-RU" sz="2400" b="1">
                <a:latin typeface="Times New Roman" pitchFamily="18" charset="0"/>
                <a:cs typeface="Times New Roman" pitchFamily="18" charset="0"/>
              </a:rPr>
              <a:t>Недостатки </a:t>
            </a:r>
            <a:r>
              <a:rPr lang="en-US" altLang="ru-RU" sz="2400" b="1">
                <a:latin typeface="Times New Roman" pitchFamily="18" charset="0"/>
                <a:cs typeface="Times New Roman" pitchFamily="18" charset="0"/>
              </a:rPr>
              <a:t>CASA</a:t>
            </a:r>
            <a:r>
              <a:rPr lang="ru-RU" altLang="ru-RU" sz="2400" b="1">
                <a:latin typeface="Times New Roman" pitchFamily="18" charset="0"/>
                <a:cs typeface="Times New Roman" pitchFamily="18" charset="0"/>
              </a:rPr>
              <a:t>:</a:t>
            </a:r>
          </a:p>
          <a:p>
            <a:r>
              <a:rPr lang="ru-RU" altLang="ru-RU" sz="2300">
                <a:latin typeface="Times New Roman" pitchFamily="18" charset="0"/>
                <a:cs typeface="Times New Roman" pitchFamily="18" charset="0"/>
              </a:rPr>
              <a:t>1. Системы </a:t>
            </a:r>
            <a:r>
              <a:rPr lang="en-US" altLang="ru-RU" sz="2300">
                <a:latin typeface="Times New Roman" pitchFamily="18" charset="0"/>
                <a:cs typeface="Times New Roman" pitchFamily="18" charset="0"/>
              </a:rPr>
              <a:t>CASA </a:t>
            </a:r>
            <a:r>
              <a:rPr lang="ru-RU" altLang="ru-RU" sz="2300">
                <a:latin typeface="Times New Roman" pitchFamily="18" charset="0"/>
                <a:cs typeface="Times New Roman" pitchFamily="18" charset="0"/>
              </a:rPr>
              <a:t>довольно дороги</a:t>
            </a:r>
          </a:p>
          <a:p>
            <a:r>
              <a:rPr lang="ru-RU" altLang="ru-RU" sz="2300">
                <a:latin typeface="Times New Roman" pitchFamily="18" charset="0"/>
                <a:cs typeface="Times New Roman" pitchFamily="18" charset="0"/>
              </a:rPr>
              <a:t>2. Не все системы подходят для анализа спермы рыб. </a:t>
            </a:r>
          </a:p>
          <a:p>
            <a:endParaRPr lang="ru-RU" altLang="ru-RU" sz="4000"/>
          </a:p>
        </p:txBody>
      </p:sp>
    </p:spTree>
    <p:extLst>
      <p:ext uri="{BB962C8B-B14F-4D97-AF65-F5344CB8AC3E}">
        <p14:creationId xmlns:p14="http://schemas.microsoft.com/office/powerpoint/2010/main" xmlns="" val="357462999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4106863" cy="3086100"/>
          </a:xfrm>
        </p:spPr>
      </p:pic>
      <p:pic>
        <p:nvPicPr>
          <p:cNvPr id="28675" name="Picture 2"/>
          <p:cNvPicPr>
            <a:picLocks noGrp="1"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1288" y="2998788"/>
            <a:ext cx="5192712" cy="385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Прямоугольник 5"/>
          <p:cNvSpPr>
            <a:spLocks noChangeArrowheads="1"/>
          </p:cNvSpPr>
          <p:nvPr/>
        </p:nvSpPr>
        <p:spPr bwMode="auto">
          <a:xfrm>
            <a:off x="323850" y="3049588"/>
            <a:ext cx="302418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a:latin typeface="Trebuchet MS" pitchFamily="34" charset="0"/>
              </a:rPr>
              <a:t>Захват сперматозоидов камерой микроскопа</a:t>
            </a:r>
          </a:p>
        </p:txBody>
      </p:sp>
      <p:sp>
        <p:nvSpPr>
          <p:cNvPr id="28677" name="Прямоугольник 6"/>
          <p:cNvSpPr>
            <a:spLocks noChangeArrowheads="1"/>
          </p:cNvSpPr>
          <p:nvPr/>
        </p:nvSpPr>
        <p:spPr bwMode="auto">
          <a:xfrm>
            <a:off x="5292725" y="2290763"/>
            <a:ext cx="31988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a:latin typeface="Trebuchet MS" pitchFamily="34" charset="0"/>
              </a:rPr>
              <a:t>Анализ подвижности в </a:t>
            </a:r>
            <a:r>
              <a:rPr lang="en-US" altLang="ru-RU" sz="2000">
                <a:latin typeface="Trebuchet MS" pitchFamily="34" charset="0"/>
              </a:rPr>
              <a:t>MMC  Sperm</a:t>
            </a:r>
            <a:endParaRPr lang="ru-RU" altLang="ru-RU" sz="2000">
              <a:latin typeface="Trebuchet MS" pitchFamily="34" charset="0"/>
            </a:endParaRPr>
          </a:p>
        </p:txBody>
      </p:sp>
    </p:spTree>
    <p:extLst>
      <p:ext uri="{BB962C8B-B14F-4D97-AF65-F5344CB8AC3E}">
        <p14:creationId xmlns:p14="http://schemas.microsoft.com/office/powerpoint/2010/main" xmlns="" val="2263038680"/>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B534991E-B844-4EF2-BC98-C840FCE0693E}" type="slidenum">
              <a:rPr lang="ru-RU" smtClean="0"/>
              <a:pPr>
                <a:defRPr/>
              </a:pPr>
              <a:t>265</a:t>
            </a:fld>
            <a:endParaRPr lang="ru-RU" dirty="0"/>
          </a:p>
        </p:txBody>
      </p:sp>
      <p:pic>
        <p:nvPicPr>
          <p:cNvPr id="29700" name="Picture 2" descr="https://i.ytimg.com/vi/2vHUbuGyoC0/maxresdefaul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587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7230005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76C14248-6923-4BC7-9DAE-D70D005D48C4}" type="slidenum">
              <a:rPr lang="ru-RU" smtClean="0"/>
              <a:pPr>
                <a:defRPr/>
              </a:pPr>
              <a:t>266</a:t>
            </a:fld>
            <a:endParaRPr lang="ru-RU" dirty="0"/>
          </a:p>
        </p:txBody>
      </p:sp>
      <p:pic>
        <p:nvPicPr>
          <p:cNvPr id="30724" name="Рисунок 5"/>
          <p:cNvPicPr>
            <a:picLocks noChangeAspect="1" noChangeArrowheads="1"/>
          </p:cNvPicPr>
          <p:nvPr/>
        </p:nvPicPr>
        <p:blipFill>
          <a:blip r:embed="rId4" cstate="print">
            <a:extLst>
              <a:ext uri="{28A0092B-C50C-407E-A947-70E740481C1C}">
                <a14:useLocalDpi xmlns:a14="http://schemas.microsoft.com/office/drawing/2010/main" xmlns="" val="0"/>
              </a:ext>
            </a:extLst>
          </a:blip>
          <a:srcRect b="12474"/>
          <a:stretch>
            <a:fillRect/>
          </a:stretch>
        </p:blipFill>
        <p:spPr bwMode="auto">
          <a:xfrm>
            <a:off x="323850" y="692150"/>
            <a:ext cx="8316913"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1281983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5" name="Номер слайда 4"/>
          <p:cNvSpPr>
            <a:spLocks noGrp="1"/>
          </p:cNvSpPr>
          <p:nvPr>
            <p:ph type="sldNum" sz="quarter" idx="12"/>
          </p:nvPr>
        </p:nvSpPr>
        <p:spPr/>
        <p:txBody>
          <a:bodyPr/>
          <a:lstStyle/>
          <a:p>
            <a:pPr>
              <a:defRPr/>
            </a:pPr>
            <a:fld id="{85260A6B-A00D-4D6E-AF13-11FEDE160CF9}" type="slidenum">
              <a:rPr lang="ru-RU" smtClean="0"/>
              <a:pPr>
                <a:defRPr/>
              </a:pPr>
              <a:t>267</a:t>
            </a:fld>
            <a:endParaRPr lang="ru-RU" dirty="0"/>
          </a:p>
        </p:txBody>
      </p:sp>
      <p:pic>
        <p:nvPicPr>
          <p:cNvPr id="31748" name="Рисунок 3"/>
          <p:cNvPicPr>
            <a:picLocks noChangeAspect="1" noChangeArrowheads="1"/>
          </p:cNvPicPr>
          <p:nvPr/>
        </p:nvPicPr>
        <p:blipFill>
          <a:blip r:embed="rId4" cstate="print">
            <a:extLst>
              <a:ext uri="{28A0092B-C50C-407E-A947-70E740481C1C}">
                <a14:useLocalDpi xmlns:a14="http://schemas.microsoft.com/office/drawing/2010/main" xmlns="" val="0"/>
              </a:ext>
            </a:extLst>
          </a:blip>
          <a:srcRect r="77391" b="49654"/>
          <a:stretch>
            <a:fillRect/>
          </a:stretch>
        </p:blipFill>
        <p:spPr bwMode="auto">
          <a:xfrm>
            <a:off x="2411413" y="620713"/>
            <a:ext cx="4464050"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1883378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6" name="Прямоугольник 5"/>
          <p:cNvSpPr/>
          <p:nvPr/>
        </p:nvSpPr>
        <p:spPr>
          <a:xfrm>
            <a:off x="357188" y="1928813"/>
            <a:ext cx="8358187" cy="1570037"/>
          </a:xfrm>
          <a:prstGeom prst="rect">
            <a:avLst/>
          </a:prstGeom>
        </p:spPr>
        <p:txBody>
          <a:bodyPr>
            <a:spAutoFit/>
          </a:bodyPr>
          <a:lstStyle/>
          <a:p>
            <a:pPr algn="ctr">
              <a:defRPr/>
            </a:pPr>
            <a:r>
              <a:rPr lang="ru-RU" sz="2400" b="1" u="sng" cap="all" dirty="0" err="1">
                <a:latin typeface="Times New Roman" pitchFamily="18" charset="0"/>
                <a:cs typeface="Times New Roman" pitchFamily="18" charset="0"/>
              </a:rPr>
              <a:t>ОпределЕНИЕ</a:t>
            </a:r>
            <a:r>
              <a:rPr lang="ru-RU" sz="2400" b="1" u="sng" cap="all" dirty="0">
                <a:latin typeface="Times New Roman" pitchFamily="18" charset="0"/>
                <a:cs typeface="Times New Roman" pitchFamily="18" charset="0"/>
              </a:rPr>
              <a:t>  </a:t>
            </a:r>
            <a:r>
              <a:rPr lang="ru-RU" sz="2400" b="1" u="sng" cap="all" dirty="0" err="1">
                <a:latin typeface="Times New Roman" pitchFamily="18" charset="0"/>
                <a:cs typeface="Times New Roman" pitchFamily="18" charset="0"/>
              </a:rPr>
              <a:t>оптимальныХ</a:t>
            </a:r>
            <a:r>
              <a:rPr lang="ru-RU" sz="2400" b="1" u="sng" cap="all" dirty="0">
                <a:latin typeface="Times New Roman" pitchFamily="18" charset="0"/>
                <a:cs typeface="Times New Roman" pitchFamily="18" charset="0"/>
              </a:rPr>
              <a:t> </a:t>
            </a:r>
            <a:r>
              <a:rPr lang="ru-RU" sz="2400" b="1" u="sng" cap="all" dirty="0" err="1">
                <a:latin typeface="Times New Roman" pitchFamily="18" charset="0"/>
                <a:cs typeface="Times New Roman" pitchFamily="18" charset="0"/>
              </a:rPr>
              <a:t>референтныХ</a:t>
            </a:r>
            <a:r>
              <a:rPr lang="ru-RU" sz="2400" b="1" u="sng" cap="all" dirty="0">
                <a:latin typeface="Times New Roman" pitchFamily="18" charset="0"/>
                <a:cs typeface="Times New Roman" pitchFamily="18" charset="0"/>
              </a:rPr>
              <a:t>  </a:t>
            </a:r>
            <a:r>
              <a:rPr lang="ru-RU" sz="2400" b="1" u="sng" cap="all" dirty="0" err="1">
                <a:latin typeface="Times New Roman" pitchFamily="18" charset="0"/>
                <a:cs typeface="Times New Roman" pitchFamily="18" charset="0"/>
              </a:rPr>
              <a:t>значениЙ</a:t>
            </a:r>
            <a:r>
              <a:rPr lang="ru-RU" sz="2400" b="1" u="sng" cap="all" dirty="0">
                <a:latin typeface="Times New Roman" pitchFamily="18" charset="0"/>
                <a:cs typeface="Times New Roman" pitchFamily="18" charset="0"/>
              </a:rPr>
              <a:t>  подвижности сперматозоидов осетровых РЫБ для метода компьютерного автоматического анализа спермы (CASA)</a:t>
            </a:r>
            <a:endParaRPr lang="ru-RU" sz="2400" b="1" i="1" u="sng" cap="all"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AC999DC8-5037-41E3-B5AE-A3DACFD66FC4}" type="slidenum">
              <a:rPr lang="ru-RU" smtClean="0"/>
              <a:pPr>
                <a:defRPr/>
              </a:pPr>
              <a:t>268</a:t>
            </a:fld>
            <a:endParaRPr lang="ru-RU"/>
          </a:p>
        </p:txBody>
      </p:sp>
    </p:spTree>
    <p:extLst>
      <p:ext uri="{BB962C8B-B14F-4D97-AF65-F5344CB8AC3E}">
        <p14:creationId xmlns:p14="http://schemas.microsoft.com/office/powerpoint/2010/main" xmlns="" val="2120032895"/>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5"/>
          <p:cNvSpPr>
            <a:spLocks noGrp="1"/>
          </p:cNvSpPr>
          <p:nvPr>
            <p:ph type="title"/>
          </p:nvPr>
        </p:nvSpPr>
        <p:spPr>
          <a:xfrm>
            <a:off x="395288" y="1052513"/>
            <a:ext cx="8229600" cy="1143000"/>
          </a:xfrm>
        </p:spPr>
        <p:txBody>
          <a:bodyPr/>
          <a:lstStyle/>
          <a:p>
            <a:r>
              <a:rPr lang="ru-RU" altLang="ru-RU" sz="2800" b="1" smtClean="0">
                <a:latin typeface="Times New Roman" pitchFamily="18" charset="0"/>
                <a:cs typeface="Times New Roman" pitchFamily="18" charset="0"/>
              </a:rPr>
              <a:t>VCL – скорость вдоль криволинейной (реальной) траектории</a:t>
            </a:r>
          </a:p>
        </p:txBody>
      </p:sp>
      <p:sp>
        <p:nvSpPr>
          <p:cNvPr id="4" name="Номер слайда 3"/>
          <p:cNvSpPr>
            <a:spLocks noGrp="1"/>
          </p:cNvSpPr>
          <p:nvPr>
            <p:ph type="sldNum" sz="quarter" idx="12"/>
          </p:nvPr>
        </p:nvSpPr>
        <p:spPr/>
        <p:txBody>
          <a:bodyPr/>
          <a:lstStyle/>
          <a:p>
            <a:pPr>
              <a:defRPr/>
            </a:pPr>
            <a:fld id="{1F83291C-CA37-431F-A26F-0D0330623426}" type="slidenum">
              <a:rPr lang="ru-RU" smtClean="0"/>
              <a:pPr>
                <a:defRPr/>
              </a:pPr>
              <a:t>269</a:t>
            </a:fld>
            <a:endParaRPr lang="ru-RU"/>
          </a:p>
        </p:txBody>
      </p:sp>
      <p:pic>
        <p:nvPicPr>
          <p:cNvPr id="33796" name="Picture 3" descr="\\Qwerty-pc\users\Public\Recorded TV\TempRec\TempSBE\Новая папка\ШУМСКИЙ\Диссертация\R\VCL.jpe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95300" y="2174875"/>
            <a:ext cx="3963988" cy="3951288"/>
          </a:xfrm>
          <a:noFill/>
        </p:spPr>
      </p:pic>
      <p:pic>
        <p:nvPicPr>
          <p:cNvPr id="33797" name="Picture 4" descr="\\Qwerty-pc\users\Public\Recorded TV\TempRec\TempSBE\Новая папка\ШУМСКИЙ\Диссертация\R\VCL  CB.jpeg"/>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a:xfrm>
            <a:off x="4687888" y="2174875"/>
            <a:ext cx="3956050" cy="3951288"/>
          </a:xfrm>
          <a:noFill/>
        </p:spPr>
      </p:pic>
      <p:cxnSp>
        <p:nvCxnSpPr>
          <p:cNvPr id="14" name="Прямая соединительная линия 13"/>
          <p:cNvCxnSpPr/>
          <p:nvPr/>
        </p:nvCxnSpPr>
        <p:spPr>
          <a:xfrm>
            <a:off x="755650" y="3429000"/>
            <a:ext cx="33115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Прямая соединительная линия 19"/>
          <p:cNvCxnSpPr/>
          <p:nvPr/>
        </p:nvCxnSpPr>
        <p:spPr>
          <a:xfrm>
            <a:off x="4932363" y="2565400"/>
            <a:ext cx="33115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Прямая соединительная линия 22"/>
          <p:cNvCxnSpPr/>
          <p:nvPr/>
        </p:nvCxnSpPr>
        <p:spPr>
          <a:xfrm>
            <a:off x="4932363" y="5732463"/>
            <a:ext cx="3311525" cy="0"/>
          </a:xfrm>
          <a:prstGeom prst="line">
            <a:avLst/>
          </a:prstGeom>
        </p:spPr>
        <p:style>
          <a:lnRef idx="3">
            <a:schemeClr val="accent2"/>
          </a:lnRef>
          <a:fillRef idx="0">
            <a:schemeClr val="accent2"/>
          </a:fillRef>
          <a:effectRef idx="2">
            <a:schemeClr val="accent2"/>
          </a:effectRef>
          <a:fontRef idx="minor">
            <a:schemeClr val="tx1"/>
          </a:fontRef>
        </p:style>
      </p:cxnSp>
      <p:sp>
        <p:nvSpPr>
          <p:cNvPr id="33801" name="TextBox 2"/>
          <p:cNvSpPr txBox="1">
            <a:spLocks noChangeArrowheads="1"/>
          </p:cNvSpPr>
          <p:nvPr/>
        </p:nvSpPr>
        <p:spPr bwMode="auto">
          <a:xfrm>
            <a:off x="530225" y="360363"/>
            <a:ext cx="81803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400" b="1">
                <a:latin typeface="Arial" pitchFamily="34" charset="0"/>
              </a:rPr>
              <a:t>Диаграммы одномерного рассеяния значений</a:t>
            </a:r>
            <a:endParaRPr lang="ru-RU" altLang="ru-RU" sz="2400">
              <a:latin typeface="Arial" pitchFamily="34" charset="0"/>
            </a:endParaRPr>
          </a:p>
        </p:txBody>
      </p:sp>
    </p:spTree>
    <p:extLst>
      <p:ext uri="{BB962C8B-B14F-4D97-AF65-F5344CB8AC3E}">
        <p14:creationId xmlns:p14="http://schemas.microsoft.com/office/powerpoint/2010/main" xmlns="" val="3427988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normAutofit fontScale="92500" lnSpcReduction="10000"/>
          </a:bodyPr>
          <a:lstStyle/>
          <a:p>
            <a:r>
              <a:rPr lang="ru-RU" dirty="0" smtClean="0"/>
              <a:t>У форелей во время нерестового сезона легко отличить самок от самцов. Вследствие этого можно с уверенностью провести отделение одного пола от другого: Самцы более </a:t>
            </a:r>
            <a:r>
              <a:rPr lang="ru-RU" dirty="0" err="1" smtClean="0"/>
              <a:t>прогонисты</a:t>
            </a:r>
            <a:r>
              <a:rPr lang="ru-RU" dirty="0" smtClean="0"/>
              <a:t>, их спина выше и с горбинкой. Окраска самцов ярче. Их нижняя челюсть заострена и имеет клиновидную форму. В более зрелом возрасте нижняя челюсть </a:t>
            </a:r>
            <a:r>
              <a:rPr lang="ru-RU" dirty="0" err="1" smtClean="0"/>
              <a:t>крючкообразно</a:t>
            </a:r>
            <a:r>
              <a:rPr lang="ru-RU" dirty="0" smtClean="0"/>
              <a:t> изгибается и покрывается выпуклыми наростами. Их заострённый мочеполовой бугорок выступает наружу, из него при нажатии на брюшко выпрыскивается </a:t>
            </a:r>
            <a:r>
              <a:rPr lang="ru-RU" dirty="0" err="1" smtClean="0"/>
              <a:t>молокоподобная</a:t>
            </a:r>
            <a:r>
              <a:rPr lang="ru-RU" dirty="0" smtClean="0"/>
              <a:t> сперма.</a:t>
            </a:r>
            <a:endParaRPr lang="ru-RU" dirty="0"/>
          </a:p>
        </p:txBody>
      </p:sp>
    </p:spTree>
    <p:extLst>
      <p:ext uri="{BB962C8B-B14F-4D97-AF65-F5344CB8AC3E}">
        <p14:creationId xmlns:p14="http://schemas.microsoft.com/office/powerpoint/2010/main" xmlns="" val="30777344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7"/>
          <p:cNvSpPr>
            <a:spLocks noGrp="1"/>
          </p:cNvSpPr>
          <p:nvPr>
            <p:ph type="title"/>
          </p:nvPr>
        </p:nvSpPr>
        <p:spPr/>
        <p:txBody>
          <a:bodyPr/>
          <a:lstStyle/>
          <a:p>
            <a:r>
              <a:rPr lang="ru-RU" altLang="ru-RU" sz="3200" b="1" smtClean="0">
                <a:latin typeface="Times New Roman" pitchFamily="18" charset="0"/>
                <a:cs typeface="Times New Roman" pitchFamily="18" charset="0"/>
              </a:rPr>
              <a:t>VCL – скорость вдоль криволинейной (реальной) траектории</a:t>
            </a:r>
            <a:endParaRPr lang="ru-RU" altLang="ru-RU" sz="3200" smtClean="0"/>
          </a:p>
        </p:txBody>
      </p:sp>
      <p:sp>
        <p:nvSpPr>
          <p:cNvPr id="7" name="Номер слайда 6"/>
          <p:cNvSpPr>
            <a:spLocks noGrp="1"/>
          </p:cNvSpPr>
          <p:nvPr>
            <p:ph type="sldNum" sz="quarter" idx="12"/>
          </p:nvPr>
        </p:nvSpPr>
        <p:spPr/>
        <p:txBody>
          <a:bodyPr/>
          <a:lstStyle/>
          <a:p>
            <a:pPr>
              <a:defRPr/>
            </a:pPr>
            <a:fld id="{D3B0EA68-00F0-48AF-8EF5-468A4DAAB1BC}" type="slidenum">
              <a:rPr lang="ru-RU" smtClean="0"/>
              <a:pPr>
                <a:defRPr/>
              </a:pPr>
              <a:t>270</a:t>
            </a:fld>
            <a:endParaRPr lang="ru-RU"/>
          </a:p>
        </p:txBody>
      </p:sp>
      <p:pic>
        <p:nvPicPr>
          <p:cNvPr id="34820" name="Picture 2" descr="\\Qwerty-pc\users\Public\Recorded TV\TempRec\TempSBE\Новая папка\ШУМСКИЙ\Диссертация\R\VCL g.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305050" y="1600200"/>
            <a:ext cx="4533900" cy="4525963"/>
          </a:xfrm>
          <a:noFill/>
        </p:spPr>
      </p:pic>
    </p:spTree>
    <p:extLst>
      <p:ext uri="{BB962C8B-B14F-4D97-AF65-F5344CB8AC3E}">
        <p14:creationId xmlns:p14="http://schemas.microsoft.com/office/powerpoint/2010/main" xmlns="" val="86249017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7"/>
          <p:cNvSpPr>
            <a:spLocks noGrp="1"/>
          </p:cNvSpPr>
          <p:nvPr>
            <p:ph type="title"/>
          </p:nvPr>
        </p:nvSpPr>
        <p:spPr/>
        <p:txBody>
          <a:bodyPr>
            <a:normAutofit fontScale="90000"/>
          </a:bodyPr>
          <a:lstStyle/>
          <a:p>
            <a:r>
              <a:rPr lang="ru-RU" altLang="ru-RU" b="1" smtClean="0">
                <a:latin typeface="Times New Roman" pitchFamily="18" charset="0"/>
                <a:cs typeface="Times New Roman" pitchFamily="18" charset="0"/>
              </a:rPr>
              <a:t>VSL – скорость вдоль прямолинейной траектории</a:t>
            </a:r>
            <a:endParaRPr lang="ru-RU" altLang="ru-RU" smtClean="0"/>
          </a:p>
        </p:txBody>
      </p:sp>
      <p:sp>
        <p:nvSpPr>
          <p:cNvPr id="7" name="Номер слайда 6"/>
          <p:cNvSpPr>
            <a:spLocks noGrp="1"/>
          </p:cNvSpPr>
          <p:nvPr>
            <p:ph type="sldNum" sz="quarter" idx="12"/>
          </p:nvPr>
        </p:nvSpPr>
        <p:spPr/>
        <p:txBody>
          <a:bodyPr/>
          <a:lstStyle/>
          <a:p>
            <a:pPr>
              <a:defRPr/>
            </a:pPr>
            <a:fld id="{5642DCD9-E7ED-4EBC-8ED4-0879BC148B15}" type="slidenum">
              <a:rPr lang="ru-RU" smtClean="0"/>
              <a:pPr>
                <a:defRPr/>
              </a:pPr>
              <a:t>271</a:t>
            </a:fld>
            <a:endParaRPr lang="ru-RU"/>
          </a:p>
        </p:txBody>
      </p:sp>
      <p:pic>
        <p:nvPicPr>
          <p:cNvPr id="35844" name="Picture 2" descr="\\Qwerty-pc\users\Public\Recorded TV\TempRec\TempSBE\Новая папка\ШУМСКИЙ\Диссертация\R\VSL g.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305050" y="1600200"/>
            <a:ext cx="4533900" cy="4525963"/>
          </a:xfrm>
          <a:noFill/>
        </p:spPr>
      </p:pic>
    </p:spTree>
    <p:extLst>
      <p:ext uri="{BB962C8B-B14F-4D97-AF65-F5344CB8AC3E}">
        <p14:creationId xmlns:p14="http://schemas.microsoft.com/office/powerpoint/2010/main" xmlns="" val="3103834664"/>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7"/>
          <p:cNvSpPr>
            <a:spLocks noGrp="1"/>
          </p:cNvSpPr>
          <p:nvPr>
            <p:ph type="title"/>
          </p:nvPr>
        </p:nvSpPr>
        <p:spPr/>
        <p:txBody>
          <a:bodyPr>
            <a:normAutofit fontScale="90000"/>
          </a:bodyPr>
          <a:lstStyle/>
          <a:p>
            <a:r>
              <a:rPr lang="ru-RU" altLang="ru-RU" b="1" smtClean="0">
                <a:latin typeface="Times New Roman" pitchFamily="18" charset="0"/>
                <a:cs typeface="Times New Roman" pitchFamily="18" charset="0"/>
              </a:rPr>
              <a:t>VAP – скорость вдоль усредненной траеткории</a:t>
            </a:r>
            <a:endParaRPr lang="ru-RU" altLang="ru-RU" smtClean="0"/>
          </a:p>
        </p:txBody>
      </p:sp>
      <p:sp>
        <p:nvSpPr>
          <p:cNvPr id="7" name="Номер слайда 6"/>
          <p:cNvSpPr>
            <a:spLocks noGrp="1"/>
          </p:cNvSpPr>
          <p:nvPr>
            <p:ph type="sldNum" sz="quarter" idx="12"/>
          </p:nvPr>
        </p:nvSpPr>
        <p:spPr/>
        <p:txBody>
          <a:bodyPr/>
          <a:lstStyle/>
          <a:p>
            <a:pPr>
              <a:defRPr/>
            </a:pPr>
            <a:fld id="{D411C069-C3DC-4B73-983B-C90C3BC15473}" type="slidenum">
              <a:rPr lang="ru-RU" smtClean="0"/>
              <a:pPr>
                <a:defRPr/>
              </a:pPr>
              <a:t>272</a:t>
            </a:fld>
            <a:endParaRPr lang="ru-RU"/>
          </a:p>
        </p:txBody>
      </p:sp>
      <p:pic>
        <p:nvPicPr>
          <p:cNvPr id="36868" name="Picture 2" descr="\\Qwerty-pc\users\Public\Recorded TV\TempRec\TempSBE\Новая папка\ШУМСКИЙ\Диссертация\R\VAP g.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305050" y="1600200"/>
            <a:ext cx="4533900" cy="4525963"/>
          </a:xfrm>
          <a:noFill/>
        </p:spPr>
      </p:pic>
    </p:spTree>
    <p:extLst>
      <p:ext uri="{BB962C8B-B14F-4D97-AF65-F5344CB8AC3E}">
        <p14:creationId xmlns:p14="http://schemas.microsoft.com/office/powerpoint/2010/main" xmlns="" val="148992520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7"/>
          <p:cNvSpPr>
            <a:spLocks noGrp="1"/>
          </p:cNvSpPr>
          <p:nvPr>
            <p:ph type="title"/>
          </p:nvPr>
        </p:nvSpPr>
        <p:spPr/>
        <p:txBody>
          <a:bodyPr/>
          <a:lstStyle/>
          <a:p>
            <a:r>
              <a:rPr lang="en-US" altLang="ru-RU" b="1" smtClean="0">
                <a:latin typeface="Times New Roman" pitchFamily="18" charset="0"/>
                <a:cs typeface="Times New Roman" pitchFamily="18" charset="0"/>
              </a:rPr>
              <a:t>MAD, </a:t>
            </a:r>
            <a:r>
              <a:rPr lang="ru-RU" altLang="ru-RU" b="1" smtClean="0">
                <a:latin typeface="Times New Roman" pitchFamily="18" charset="0"/>
                <a:cs typeface="Times New Roman" pitchFamily="18" charset="0"/>
              </a:rPr>
              <a:t>средний угол смещения</a:t>
            </a:r>
            <a:endParaRPr lang="ru-RU" altLang="ru-RU" smtClean="0"/>
          </a:p>
        </p:txBody>
      </p:sp>
      <p:sp>
        <p:nvSpPr>
          <p:cNvPr id="7" name="Номер слайда 6"/>
          <p:cNvSpPr>
            <a:spLocks noGrp="1"/>
          </p:cNvSpPr>
          <p:nvPr>
            <p:ph type="sldNum" sz="quarter" idx="12"/>
          </p:nvPr>
        </p:nvSpPr>
        <p:spPr/>
        <p:txBody>
          <a:bodyPr/>
          <a:lstStyle/>
          <a:p>
            <a:pPr>
              <a:defRPr/>
            </a:pPr>
            <a:fld id="{D32B4627-13D7-41C0-BE37-6A4945E4FE6D}" type="slidenum">
              <a:rPr lang="ru-RU" smtClean="0"/>
              <a:pPr>
                <a:defRPr/>
              </a:pPr>
              <a:t>273</a:t>
            </a:fld>
            <a:endParaRPr lang="ru-RU"/>
          </a:p>
        </p:txBody>
      </p:sp>
      <p:pic>
        <p:nvPicPr>
          <p:cNvPr id="37892" name="Picture 2" descr="\\Qwerty-pc\users\Public\Recorded TV\TempRec\TempSBE\Новая папка\ШУМСКИЙ\Диссертация\R\MAD g.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305050" y="1600200"/>
            <a:ext cx="4533900" cy="4525963"/>
          </a:xfrm>
          <a:noFill/>
        </p:spPr>
      </p:pic>
    </p:spTree>
    <p:extLst>
      <p:ext uri="{BB962C8B-B14F-4D97-AF65-F5344CB8AC3E}">
        <p14:creationId xmlns:p14="http://schemas.microsoft.com/office/powerpoint/2010/main" xmlns="" val="3391172496"/>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4"/>
          <p:cNvSpPr>
            <a:spLocks noGrp="1"/>
          </p:cNvSpPr>
          <p:nvPr>
            <p:ph type="title"/>
          </p:nvPr>
        </p:nvSpPr>
        <p:spPr>
          <a:xfrm>
            <a:off x="468313" y="260350"/>
            <a:ext cx="8229600" cy="1143000"/>
          </a:xfrm>
        </p:spPr>
        <p:txBody>
          <a:bodyPr>
            <a:normAutofit fontScale="90000"/>
          </a:bodyPr>
          <a:lstStyle/>
          <a:p>
            <a:r>
              <a:rPr lang="ru-RU" altLang="ru-RU" sz="3600" b="1" smtClean="0">
                <a:latin typeface="Times New Roman" pitchFamily="18" charset="0"/>
                <a:cs typeface="Times New Roman" pitchFamily="18" charset="0"/>
              </a:rPr>
              <a:t>Разделение на классы методом построения ординационных диаграмм</a:t>
            </a:r>
          </a:p>
        </p:txBody>
      </p:sp>
      <p:sp>
        <p:nvSpPr>
          <p:cNvPr id="38915" name="Текст 5"/>
          <p:cNvSpPr>
            <a:spLocks noGrp="1"/>
          </p:cNvSpPr>
          <p:nvPr>
            <p:ph type="body" idx="1"/>
          </p:nvPr>
        </p:nvSpPr>
        <p:spPr/>
        <p:txBody>
          <a:bodyPr/>
          <a:lstStyle/>
          <a:p>
            <a:endParaRPr lang="ru-RU" altLang="ru-RU" smtClean="0"/>
          </a:p>
        </p:txBody>
      </p:sp>
      <p:sp>
        <p:nvSpPr>
          <p:cNvPr id="38916" name="Текст 7"/>
          <p:cNvSpPr>
            <a:spLocks noGrp="1"/>
          </p:cNvSpPr>
          <p:nvPr>
            <p:ph type="body" sz="quarter" idx="3"/>
          </p:nvPr>
        </p:nvSpPr>
        <p:spPr/>
        <p:txBody>
          <a:bodyPr/>
          <a:lstStyle/>
          <a:p>
            <a:endParaRPr lang="ru-RU" altLang="ru-RU" smtClean="0"/>
          </a:p>
        </p:txBody>
      </p:sp>
      <p:sp>
        <p:nvSpPr>
          <p:cNvPr id="4" name="Номер слайда 3"/>
          <p:cNvSpPr>
            <a:spLocks noGrp="1"/>
          </p:cNvSpPr>
          <p:nvPr>
            <p:ph type="sldNum" sz="quarter" idx="12"/>
          </p:nvPr>
        </p:nvSpPr>
        <p:spPr/>
        <p:txBody>
          <a:bodyPr/>
          <a:lstStyle/>
          <a:p>
            <a:pPr>
              <a:defRPr/>
            </a:pPr>
            <a:fld id="{F4255B00-25FA-4379-8419-E6051ED1271B}" type="slidenum">
              <a:rPr lang="ru-RU" smtClean="0"/>
              <a:pPr>
                <a:defRPr/>
              </a:pPr>
              <a:t>274</a:t>
            </a:fld>
            <a:endParaRPr lang="ru-RU"/>
          </a:p>
        </p:txBody>
      </p:sp>
      <p:pic>
        <p:nvPicPr>
          <p:cNvPr id="38918" name="Picture 2" descr="\\Qwerty-pc\users\Public\Recorded TV\TempRec\TempSBE\Новая папка\ШУМСКИЙ\Диссертация\R\VCL_VSL.jpe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t="27679" b="27773"/>
          <a:stretch>
            <a:fillRect/>
          </a:stretch>
        </p:blipFill>
        <p:spPr>
          <a:xfrm>
            <a:off x="457200" y="2568575"/>
            <a:ext cx="4040188" cy="1797050"/>
          </a:xfrm>
          <a:noFill/>
        </p:spPr>
      </p:pic>
      <p:pic>
        <p:nvPicPr>
          <p:cNvPr id="38919" name="Picture 2" descr="\\Qwerty-pc\users\Public\Recorded TV\TempRec\TempSBE\Новая папка\ШУМСКИЙ\Диссертация\R\VCL_LIN.jpeg"/>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rcRect t="19724" b="19818"/>
          <a:stretch>
            <a:fillRect/>
          </a:stretch>
        </p:blipFill>
        <p:spPr>
          <a:xfrm>
            <a:off x="4645025" y="2205038"/>
            <a:ext cx="4041775" cy="2439987"/>
          </a:xfrm>
          <a:noFill/>
        </p:spPr>
      </p:pic>
    </p:spTree>
    <p:extLst>
      <p:ext uri="{BB962C8B-B14F-4D97-AF65-F5344CB8AC3E}">
        <p14:creationId xmlns:p14="http://schemas.microsoft.com/office/powerpoint/2010/main" xmlns="" val="63510203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p:txBody>
          <a:bodyPr/>
          <a:lstStyle/>
          <a:p>
            <a:r>
              <a:rPr lang="ru-RU" altLang="ru-RU" sz="3600" b="1" smtClean="0">
                <a:latin typeface="Times New Roman" pitchFamily="18" charset="0"/>
                <a:cs typeface="Times New Roman" pitchFamily="18" charset="0"/>
              </a:rPr>
              <a:t>Сибирский осетр</a:t>
            </a:r>
            <a:endParaRPr lang="ru-RU" altLang="ru-RU" sz="3600" smtClean="0">
              <a:latin typeface="Times New Roman" pitchFamily="18" charset="0"/>
              <a:cs typeface="Times New Roman" pitchFamily="18" charset="0"/>
            </a:endParaRPr>
          </a:p>
        </p:txBody>
      </p:sp>
      <p:sp>
        <p:nvSpPr>
          <p:cNvPr id="39939" name="Rectangle 1"/>
          <p:cNvSpPr>
            <a:spLocks noChangeArrowheads="1"/>
          </p:cNvSpPr>
          <p:nvPr/>
        </p:nvSpPr>
        <p:spPr bwMode="auto">
          <a:xfrm>
            <a:off x="395288" y="1173163"/>
            <a:ext cx="83883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9pPr>
          </a:lstStyle>
          <a:p>
            <a:pPr algn="ctr" eaLnBrk="1" hangingPunct="1">
              <a:spcBef>
                <a:spcPct val="0"/>
              </a:spcBef>
              <a:buFontTx/>
              <a:buNone/>
            </a:pPr>
            <a:r>
              <a:rPr lang="ru-RU" altLang="ru-RU" sz="2000" b="1">
                <a:latin typeface="Times New Roman" pitchFamily="18" charset="0"/>
                <a:cs typeface="Times New Roman" pitchFamily="18" charset="0"/>
              </a:rPr>
              <a:t>Классы подвижности</a:t>
            </a:r>
            <a:endParaRPr lang="ru-RU" altLang="ru-RU" sz="2000">
              <a:latin typeface="Times New Roman" pitchFamily="18" charset="0"/>
              <a:cs typeface="Times New Roman" pitchFamily="18" charset="0"/>
            </a:endParaRPr>
          </a:p>
        </p:txBody>
      </p:sp>
      <p:graphicFrame>
        <p:nvGraphicFramePr>
          <p:cNvPr id="7" name="Содержимое 6"/>
          <p:cNvGraphicFramePr>
            <a:graphicFrameLocks noGrp="1"/>
          </p:cNvGraphicFramePr>
          <p:nvPr>
            <p:ph idx="1"/>
          </p:nvPr>
        </p:nvGraphicFramePr>
        <p:xfrm>
          <a:off x="333375" y="2162175"/>
          <a:ext cx="8559800" cy="1051560"/>
        </p:xfrm>
        <a:graphic>
          <a:graphicData uri="http://schemas.openxmlformats.org/drawingml/2006/table">
            <a:tbl>
              <a:tblPr/>
              <a:tblGrid>
                <a:gridCol w="2798763"/>
                <a:gridCol w="1295400"/>
                <a:gridCol w="2160587"/>
                <a:gridCol w="2305050"/>
              </a:tblGrid>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Концентрация, млрд./мл</a:t>
                      </a:r>
                      <a:endParaRPr kumimoji="0" lang="ru-RU" sz="1200" b="0" i="0" u="none" strike="noStrike" cap="none" normalizeH="0" baseline="0" dirty="0" smtClean="0">
                        <a:ln>
                          <a:noFill/>
                        </a:ln>
                        <a:solidFill>
                          <a:schemeClr val="tx1"/>
                        </a:solidFill>
                        <a:effectLst/>
                        <a:latin typeface="Arial" charset="0"/>
                        <a:cs typeface="Times New Roman" pitchFamily="18" charset="0"/>
                      </a:endParaRP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2,86±0,2</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A+B,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48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,7</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±2,8</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A,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39</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02</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±2,3</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A,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12</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±0,3</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B,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9</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76</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±1,6</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Класс B,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±0,1</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C, %</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48</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78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±2,4</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C,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40</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±0,2</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D,%</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6,</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44</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D,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07</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±0,01</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9972" name="Rectangle 2"/>
          <p:cNvSpPr>
            <a:spLocks noChangeArrowheads="1"/>
          </p:cNvSpPr>
          <p:nvPr/>
        </p:nvSpPr>
        <p:spPr bwMode="auto">
          <a:xfrm>
            <a:off x="323850" y="3727450"/>
            <a:ext cx="85693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9pPr>
          </a:lstStyle>
          <a:p>
            <a:pPr algn="ctr" eaLnBrk="1" hangingPunct="1">
              <a:spcBef>
                <a:spcPct val="0"/>
              </a:spcBef>
              <a:buFontTx/>
              <a:buNone/>
            </a:pPr>
            <a:r>
              <a:rPr lang="ru-RU" altLang="ru-RU" sz="2000" b="1">
                <a:latin typeface="Times New Roman" pitchFamily="18" charset="0"/>
                <a:cs typeface="Times New Roman" pitchFamily="18" charset="0"/>
              </a:rPr>
              <a:t>Средние значения по классам</a:t>
            </a:r>
            <a:endParaRPr lang="ru-RU" altLang="ru-RU" sz="2000">
              <a:latin typeface="Times New Roman" pitchFamily="18" charset="0"/>
              <a:cs typeface="Times New Roman" pitchFamily="18" charset="0"/>
            </a:endParaRPr>
          </a:p>
        </p:txBody>
      </p:sp>
      <p:sp>
        <p:nvSpPr>
          <p:cNvPr id="8" name="Номер слайда 7"/>
          <p:cNvSpPr>
            <a:spLocks noGrp="1"/>
          </p:cNvSpPr>
          <p:nvPr>
            <p:ph type="sldNum" sz="quarter" idx="12"/>
          </p:nvPr>
        </p:nvSpPr>
        <p:spPr/>
        <p:txBody>
          <a:bodyPr/>
          <a:lstStyle/>
          <a:p>
            <a:pPr>
              <a:defRPr/>
            </a:pPr>
            <a:fld id="{9239EB55-DE2A-49A5-AFFB-459493F0A55F}" type="slidenum">
              <a:rPr lang="ru-RU" smtClean="0"/>
              <a:pPr>
                <a:defRPr/>
              </a:pPr>
              <a:t>275</a:t>
            </a:fld>
            <a:endParaRPr lang="ru-RU"/>
          </a:p>
        </p:txBody>
      </p:sp>
      <p:graphicFrame>
        <p:nvGraphicFramePr>
          <p:cNvPr id="10" name="Таблица 9"/>
          <p:cNvGraphicFramePr>
            <a:graphicFrameLocks noGrp="1"/>
          </p:cNvGraphicFramePr>
          <p:nvPr/>
        </p:nvGraphicFramePr>
        <p:xfrm>
          <a:off x="611188" y="4581525"/>
          <a:ext cx="8135938" cy="1051560"/>
        </p:xfrm>
        <a:graphic>
          <a:graphicData uri="http://schemas.openxmlformats.org/drawingml/2006/table">
            <a:tbl>
              <a:tblPr/>
              <a:tblGrid>
                <a:gridCol w="1074131"/>
                <a:gridCol w="883559"/>
                <a:gridCol w="882226"/>
                <a:gridCol w="882226"/>
                <a:gridCol w="883559"/>
                <a:gridCol w="882226"/>
                <a:gridCol w="883559"/>
                <a:gridCol w="882226"/>
                <a:gridCol w="882226"/>
              </a:tblGrid>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VCL</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VSL</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VAP</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LIN</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STR</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WOB</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MAD</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K(real)</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A</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63.10</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±1.65</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60.09</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±1.38</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60.22</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±1.48</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0.95</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±0.01</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±0.02</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0.96</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±0.02</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12.80</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±1.17</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1.60±0.04</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B</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33.16</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±0.17</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12.11</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±0.13</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17.87</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±0.66</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0.36</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0.68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±0.02</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0.53</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±0.02</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57.44</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±0.72</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3.01±0.01</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C</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13.74</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±1.13</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2.54</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±0.31</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5.30</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±0.42</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0.20</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±0.02</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0.49</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±0.04</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0.40</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94.37</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±3.42</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8.28±0.67</a:t>
                      </a: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D</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75" marR="6857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7373078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p:txBody>
          <a:bodyPr/>
          <a:lstStyle/>
          <a:p>
            <a:r>
              <a:rPr lang="ru-RU" altLang="ru-RU" sz="3600" b="1" smtClean="0">
                <a:latin typeface="Times New Roman" pitchFamily="18" charset="0"/>
                <a:cs typeface="Times New Roman" pitchFamily="18" charset="0"/>
              </a:rPr>
              <a:t>Русский осетр</a:t>
            </a:r>
            <a:endParaRPr lang="ru-RU" altLang="ru-RU" sz="3600" smtClean="0">
              <a:latin typeface="Times New Roman" pitchFamily="18" charset="0"/>
              <a:cs typeface="Times New Roman" pitchFamily="18" charset="0"/>
            </a:endParaRPr>
          </a:p>
        </p:txBody>
      </p:sp>
      <p:sp>
        <p:nvSpPr>
          <p:cNvPr id="40963" name="Rectangle 1"/>
          <p:cNvSpPr>
            <a:spLocks noChangeArrowheads="1"/>
          </p:cNvSpPr>
          <p:nvPr/>
        </p:nvSpPr>
        <p:spPr bwMode="auto">
          <a:xfrm>
            <a:off x="395288" y="1500188"/>
            <a:ext cx="84978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9pPr>
          </a:lstStyle>
          <a:p>
            <a:pPr algn="ctr" eaLnBrk="1" hangingPunct="1">
              <a:spcBef>
                <a:spcPct val="0"/>
              </a:spcBef>
              <a:buFontTx/>
              <a:buNone/>
            </a:pPr>
            <a:r>
              <a:rPr lang="ru-RU" altLang="ru-RU" sz="2000" b="1">
                <a:latin typeface="Times New Roman" pitchFamily="18" charset="0"/>
                <a:cs typeface="Times New Roman" pitchFamily="18" charset="0"/>
              </a:rPr>
              <a:t>Классы подвижности</a:t>
            </a:r>
            <a:endParaRPr lang="ru-RU" altLang="ru-RU" sz="2000">
              <a:latin typeface="Times New Roman" pitchFamily="18" charset="0"/>
              <a:cs typeface="Times New Roman" pitchFamily="18" charset="0"/>
            </a:endParaRPr>
          </a:p>
        </p:txBody>
      </p:sp>
      <p:sp>
        <p:nvSpPr>
          <p:cNvPr id="40964" name="Rectangle 2"/>
          <p:cNvSpPr>
            <a:spLocks noChangeArrowheads="1"/>
          </p:cNvSpPr>
          <p:nvPr/>
        </p:nvSpPr>
        <p:spPr bwMode="auto">
          <a:xfrm>
            <a:off x="250825" y="3716338"/>
            <a:ext cx="86423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9pPr>
          </a:lstStyle>
          <a:p>
            <a:pPr algn="ctr" eaLnBrk="1" hangingPunct="1">
              <a:spcBef>
                <a:spcPct val="0"/>
              </a:spcBef>
              <a:buFontTx/>
              <a:buNone/>
            </a:pPr>
            <a:r>
              <a:rPr lang="ru-RU" altLang="ru-RU" sz="2000" b="1">
                <a:latin typeface="Times New Roman" pitchFamily="18" charset="0"/>
                <a:cs typeface="Times New Roman" pitchFamily="18" charset="0"/>
              </a:rPr>
              <a:t>Средние значения по классам</a:t>
            </a:r>
            <a:endParaRPr lang="ru-RU" altLang="ru-RU" sz="2000">
              <a:latin typeface="Times New Roman" pitchFamily="18" charset="0"/>
              <a:cs typeface="Times New Roman" pitchFamily="18" charset="0"/>
            </a:endParaRPr>
          </a:p>
        </p:txBody>
      </p:sp>
      <p:graphicFrame>
        <p:nvGraphicFramePr>
          <p:cNvPr id="10" name="Содержимое 9"/>
          <p:cNvGraphicFramePr>
            <a:graphicFrameLocks noGrp="1"/>
          </p:cNvGraphicFramePr>
          <p:nvPr>
            <p:ph idx="1"/>
          </p:nvPr>
        </p:nvGraphicFramePr>
        <p:xfrm>
          <a:off x="395288" y="2276475"/>
          <a:ext cx="8497887" cy="1051560"/>
        </p:xfrm>
        <a:graphic>
          <a:graphicData uri="http://schemas.openxmlformats.org/drawingml/2006/table">
            <a:tbl>
              <a:tblPr/>
              <a:tblGrid>
                <a:gridCol w="2930525"/>
                <a:gridCol w="1677987"/>
                <a:gridCol w="2405063"/>
                <a:gridCol w="1484312"/>
              </a:tblGrid>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Концентрация, млрд./мл</a:t>
                      </a:r>
                      <a:endParaRPr kumimoji="0" lang="ru-RU" sz="1200" b="0" i="0" u="none" strike="noStrike" cap="none" normalizeH="0" baseline="0" dirty="0" smtClean="0">
                        <a:ln>
                          <a:noFill/>
                        </a:ln>
                        <a:solidFill>
                          <a:schemeClr val="tx1"/>
                        </a:solidFill>
                        <a:effectLst/>
                        <a:latin typeface="Arial" charset="0"/>
                        <a:cs typeface="Times New Roman" pitchFamily="18" charset="0"/>
                      </a:endParaRP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1,69±0,2</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A+B,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57</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14</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±3,4</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A,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40</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82</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±2,3</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A,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69</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±0,1</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B,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16</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33</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±3,4</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B,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±0,2</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C,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40</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82</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C,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69</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±0,1</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D,%</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2</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04</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±0,4</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D,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03</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±0,5</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 name="Номер слайда 6"/>
          <p:cNvSpPr>
            <a:spLocks noGrp="1"/>
          </p:cNvSpPr>
          <p:nvPr>
            <p:ph type="sldNum" sz="quarter" idx="12"/>
          </p:nvPr>
        </p:nvSpPr>
        <p:spPr/>
        <p:txBody>
          <a:bodyPr/>
          <a:lstStyle/>
          <a:p>
            <a:pPr>
              <a:defRPr/>
            </a:pPr>
            <a:fld id="{9AB2136B-BD0B-46D2-B415-03653A69761A}" type="slidenum">
              <a:rPr lang="ru-RU" smtClean="0"/>
              <a:pPr>
                <a:defRPr/>
              </a:pPr>
              <a:t>276</a:t>
            </a:fld>
            <a:endParaRPr lang="ru-RU"/>
          </a:p>
        </p:txBody>
      </p:sp>
      <p:graphicFrame>
        <p:nvGraphicFramePr>
          <p:cNvPr id="8" name="Таблица 7"/>
          <p:cNvGraphicFramePr>
            <a:graphicFrameLocks noGrp="1"/>
          </p:cNvGraphicFramePr>
          <p:nvPr/>
        </p:nvGraphicFramePr>
        <p:xfrm>
          <a:off x="323850" y="4221163"/>
          <a:ext cx="8640763" cy="1051560"/>
        </p:xfrm>
        <a:graphic>
          <a:graphicData uri="http://schemas.openxmlformats.org/drawingml/2006/table">
            <a:tbl>
              <a:tblPr/>
              <a:tblGrid>
                <a:gridCol w="1141413"/>
                <a:gridCol w="936625"/>
                <a:gridCol w="938212"/>
                <a:gridCol w="936625"/>
                <a:gridCol w="938213"/>
                <a:gridCol w="936625"/>
                <a:gridCol w="938212"/>
                <a:gridCol w="936625"/>
                <a:gridCol w="938213"/>
              </a:tblGrid>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VCL</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VSL</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VAP</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LIN</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STR</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WOB</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MAD</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K(real)</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A</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62,67</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59,63</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60,24</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0,95</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0,99</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0,96</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12,06</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B</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15,83</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4,93</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8,38</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0,27</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0,51</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±0,06</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0,52</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83,88</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56</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C</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13,58</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4,13</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0,12</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0,36</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0,35</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96,83</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54</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18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D</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77889653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p:txBody>
          <a:bodyPr/>
          <a:lstStyle/>
          <a:p>
            <a:r>
              <a:rPr lang="ru-RU" altLang="ru-RU" sz="3600" b="1" smtClean="0">
                <a:latin typeface="Times New Roman" pitchFamily="18" charset="0"/>
                <a:cs typeface="Times New Roman" pitchFamily="18" charset="0"/>
              </a:rPr>
              <a:t>РОхЛО</a:t>
            </a:r>
            <a:endParaRPr lang="ru-RU" altLang="ru-RU" sz="3600" smtClean="0">
              <a:latin typeface="Times New Roman" pitchFamily="18" charset="0"/>
              <a:cs typeface="Times New Roman" pitchFamily="18" charset="0"/>
            </a:endParaRPr>
          </a:p>
        </p:txBody>
      </p:sp>
      <p:sp>
        <p:nvSpPr>
          <p:cNvPr id="41987" name="Rectangle 1"/>
          <p:cNvSpPr>
            <a:spLocks noChangeArrowheads="1"/>
          </p:cNvSpPr>
          <p:nvPr/>
        </p:nvSpPr>
        <p:spPr bwMode="auto">
          <a:xfrm>
            <a:off x="431800" y="1350963"/>
            <a:ext cx="83883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9pPr>
          </a:lstStyle>
          <a:p>
            <a:pPr algn="ctr" eaLnBrk="1" hangingPunct="1">
              <a:spcBef>
                <a:spcPct val="0"/>
              </a:spcBef>
              <a:buFontTx/>
              <a:buNone/>
            </a:pPr>
            <a:r>
              <a:rPr lang="ru-RU" altLang="ru-RU" sz="1600" b="1">
                <a:latin typeface="Times New Roman" pitchFamily="18" charset="0"/>
                <a:cs typeface="Times New Roman" pitchFamily="18" charset="0"/>
              </a:rPr>
              <a:t>Классы подвижности</a:t>
            </a:r>
            <a:endParaRPr lang="ru-RU" altLang="ru-RU" sz="1600">
              <a:latin typeface="Times New Roman" pitchFamily="18" charset="0"/>
              <a:cs typeface="Times New Roman" pitchFamily="18" charset="0"/>
            </a:endParaRPr>
          </a:p>
        </p:txBody>
      </p:sp>
      <p:sp>
        <p:nvSpPr>
          <p:cNvPr id="41988" name="Rectangle 2"/>
          <p:cNvSpPr>
            <a:spLocks noChangeArrowheads="1"/>
          </p:cNvSpPr>
          <p:nvPr/>
        </p:nvSpPr>
        <p:spPr bwMode="auto">
          <a:xfrm>
            <a:off x="323850" y="3716338"/>
            <a:ext cx="86042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chemeClr val="tx1"/>
                </a:solidFill>
                <a:latin typeface="Calibri" pitchFamily="34" charset="0"/>
              </a:defRPr>
            </a:lvl9pPr>
          </a:lstStyle>
          <a:p>
            <a:pPr algn="ctr" eaLnBrk="1" hangingPunct="1">
              <a:spcBef>
                <a:spcPct val="0"/>
              </a:spcBef>
              <a:buFontTx/>
              <a:buNone/>
            </a:pPr>
            <a:r>
              <a:rPr lang="ru-RU" altLang="ru-RU" sz="1600" b="1">
                <a:latin typeface="Times New Roman" pitchFamily="18" charset="0"/>
                <a:cs typeface="Times New Roman" pitchFamily="18" charset="0"/>
              </a:rPr>
              <a:t>Средние значения по классам</a:t>
            </a:r>
            <a:endParaRPr lang="ru-RU" altLang="ru-RU" sz="1600">
              <a:latin typeface="Times New Roman" pitchFamily="18" charset="0"/>
              <a:cs typeface="Times New Roman" pitchFamily="18" charset="0"/>
            </a:endParaRPr>
          </a:p>
        </p:txBody>
      </p:sp>
      <p:graphicFrame>
        <p:nvGraphicFramePr>
          <p:cNvPr id="10" name="Содержимое 9"/>
          <p:cNvGraphicFramePr>
            <a:graphicFrameLocks noGrp="1"/>
          </p:cNvGraphicFramePr>
          <p:nvPr>
            <p:ph idx="1"/>
          </p:nvPr>
        </p:nvGraphicFramePr>
        <p:xfrm>
          <a:off x="347663" y="1844675"/>
          <a:ext cx="8545512" cy="1655762"/>
        </p:xfrm>
        <a:graphic>
          <a:graphicData uri="http://schemas.openxmlformats.org/drawingml/2006/table">
            <a:tbl>
              <a:tblPr/>
              <a:tblGrid>
                <a:gridCol w="2947987"/>
                <a:gridCol w="1687513"/>
                <a:gridCol w="2416175"/>
                <a:gridCol w="1493837"/>
              </a:tblGrid>
              <a:tr h="353891">
                <a:tc>
                  <a:txBody>
                    <a:bodyPr/>
                    <a:lstStyle/>
                    <a:p>
                      <a:pPr marL="0" marR="0" lvl="0" indent="0" algn="ctr" defTabSz="914400" rtl="0" eaLnBrk="1" fontAlgn="base" latinLnBrk="0" hangingPunct="1">
                        <a:lnSpc>
                          <a:spcPct val="115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Концентрация, млрд./мл</a:t>
                      </a:r>
                      <a:endParaRPr kumimoji="0" lang="ru-RU" sz="1200" b="0" i="0" u="none" strike="noStrike" cap="none" normalizeH="0" baseline="0" dirty="0" smtClean="0">
                        <a:ln>
                          <a:noFill/>
                        </a:ln>
                        <a:solidFill>
                          <a:schemeClr val="tx1"/>
                        </a:solidFill>
                        <a:effectLst/>
                        <a:latin typeface="Arial" charset="0"/>
                        <a:cs typeface="Times New Roman" pitchFamily="18" charset="0"/>
                      </a:endParaRP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2,10±0,9</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A+B,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60</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7±4,5</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389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A,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43</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48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±2,5</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A,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9</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±0,3</a:t>
                      </a:r>
                    </a:p>
                  </a:txBody>
                  <a:tcPr marL="32385" marR="3238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389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B,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17</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39</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±3,1</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B,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37</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±0,2</a:t>
                      </a:r>
                    </a:p>
                  </a:txBody>
                  <a:tcPr marL="32385" marR="3238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389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C, %</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36</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96</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±2,6</a:t>
                      </a:r>
                    </a:p>
                  </a:txBody>
                  <a:tcPr marL="32385" marR="3238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C,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78</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±0,1</a:t>
                      </a:r>
                    </a:p>
                  </a:txBody>
                  <a:tcPr marL="32385" marR="3238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019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D,%</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2</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17</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±1,8</a:t>
                      </a:r>
                    </a:p>
                  </a:txBody>
                  <a:tcPr marL="32385" marR="3238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Класс D, млрд./мл</a:t>
                      </a:r>
                    </a:p>
                  </a:txBody>
                  <a:tcPr marL="32385" marR="323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05</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±0,02</a:t>
                      </a:r>
                    </a:p>
                  </a:txBody>
                  <a:tcPr marL="32385" marR="3238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 name="Таблица 10"/>
          <p:cNvGraphicFramePr>
            <a:graphicFrameLocks noGrp="1"/>
          </p:cNvGraphicFramePr>
          <p:nvPr/>
        </p:nvGraphicFramePr>
        <p:xfrm>
          <a:off x="323850" y="4221163"/>
          <a:ext cx="8569328" cy="1873250"/>
        </p:xfrm>
        <a:graphic>
          <a:graphicData uri="http://schemas.openxmlformats.org/drawingml/2006/table">
            <a:tbl>
              <a:tblPr/>
              <a:tblGrid>
                <a:gridCol w="1110524"/>
                <a:gridCol w="1001315"/>
                <a:gridCol w="911962"/>
                <a:gridCol w="980041"/>
                <a:gridCol w="913381"/>
                <a:gridCol w="911962"/>
                <a:gridCol w="913381"/>
                <a:gridCol w="913381"/>
                <a:gridCol w="913381"/>
              </a:tblGrid>
              <a:tr h="3746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 Класс</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VCL</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VSL</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VAP</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LIN</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STR</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WOB</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MAD</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K(real)</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A</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65,66</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62,24</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62,14</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±2,6</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0,95</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0,95</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14,80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69</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B</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18,20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6,78</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10,43</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0,36</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0,67</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0,56</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89,18</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56</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C</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16,78</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±1,9</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2,63</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6,55</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±1,6</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0,18</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0,40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±0,9</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0,42</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±0,02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100,90</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±4,9</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7</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33</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78</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Класс D</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 name="Номер слайда 6"/>
          <p:cNvSpPr>
            <a:spLocks noGrp="1"/>
          </p:cNvSpPr>
          <p:nvPr>
            <p:ph type="sldNum" sz="quarter" idx="12"/>
          </p:nvPr>
        </p:nvSpPr>
        <p:spPr/>
        <p:txBody>
          <a:bodyPr/>
          <a:lstStyle/>
          <a:p>
            <a:pPr>
              <a:defRPr/>
            </a:pPr>
            <a:fld id="{1BDD81CD-87BD-4294-901A-2E9057ED4617}" type="slidenum">
              <a:rPr lang="ru-RU" smtClean="0"/>
              <a:pPr>
                <a:defRPr/>
              </a:pPr>
              <a:t>277</a:t>
            </a:fld>
            <a:endParaRPr lang="ru-RU"/>
          </a:p>
        </p:txBody>
      </p:sp>
    </p:spTree>
    <p:extLst>
      <p:ext uri="{BB962C8B-B14F-4D97-AF65-F5344CB8AC3E}">
        <p14:creationId xmlns:p14="http://schemas.microsoft.com/office/powerpoint/2010/main" xmlns="" val="1704519403"/>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a:xfrm>
            <a:off x="468313" y="0"/>
            <a:ext cx="8229600" cy="1143000"/>
          </a:xfrm>
        </p:spPr>
        <p:txBody>
          <a:bodyPr/>
          <a:lstStyle/>
          <a:p>
            <a:r>
              <a:rPr lang="ru-RU" altLang="ru-RU" sz="3600" b="1" smtClean="0">
                <a:latin typeface="Times New Roman" pitchFamily="18" charset="0"/>
                <a:cs typeface="Times New Roman" pitchFamily="18" charset="0"/>
              </a:rPr>
              <a:t>Референтные значения для </a:t>
            </a:r>
            <a:r>
              <a:rPr lang="en-US" altLang="ru-RU" sz="3600" b="1" smtClean="0">
                <a:latin typeface="Times New Roman" pitchFamily="18" charset="0"/>
                <a:cs typeface="Times New Roman" pitchFamily="18" charset="0"/>
              </a:rPr>
              <a:t>CASA</a:t>
            </a:r>
            <a:endParaRPr lang="ru-RU" altLang="ru-RU" sz="3600" b="1" smtClean="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45440D9B-9C97-494F-A8B7-1BCDC06FA5FE}" type="slidenum">
              <a:rPr lang="ru-RU" smtClean="0"/>
              <a:pPr>
                <a:defRPr/>
              </a:pPr>
              <a:t>278</a:t>
            </a:fld>
            <a:endParaRPr lang="ru-RU"/>
          </a:p>
        </p:txBody>
      </p:sp>
      <p:graphicFrame>
        <p:nvGraphicFramePr>
          <p:cNvPr id="7" name="Содержимое 6"/>
          <p:cNvGraphicFramePr>
            <a:graphicFrameLocks noGrp="1"/>
          </p:cNvGraphicFramePr>
          <p:nvPr>
            <p:ph idx="1"/>
          </p:nvPr>
        </p:nvGraphicFramePr>
        <p:xfrm>
          <a:off x="250825" y="1123950"/>
          <a:ext cx="8640763" cy="5599117"/>
        </p:xfrm>
        <a:graphic>
          <a:graphicData uri="http://schemas.openxmlformats.org/drawingml/2006/table">
            <a:tbl>
              <a:tblPr/>
              <a:tblGrid>
                <a:gridCol w="1863694"/>
                <a:gridCol w="1420577"/>
                <a:gridCol w="1394512"/>
                <a:gridCol w="1329349"/>
                <a:gridCol w="1433610"/>
                <a:gridCol w="1199021"/>
              </a:tblGrid>
              <a:tr h="193073">
                <a:tc>
                  <a:txBody>
                    <a:bodyPr/>
                    <a:lstStyle/>
                    <a:p>
                      <a:pPr algn="ctr">
                        <a:lnSpc>
                          <a:spcPct val="115000"/>
                        </a:lnSpc>
                        <a:spcAft>
                          <a:spcPts val="0"/>
                        </a:spcAft>
                      </a:pPr>
                      <a:r>
                        <a:rPr lang="ru-RU" sz="1000" dirty="0">
                          <a:latin typeface="Times New Roman"/>
                          <a:ea typeface="Calibri"/>
                          <a:cs typeface="Times New Roman"/>
                        </a:rPr>
                        <a:t>Показатель</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latin typeface="Times New Roman"/>
                          <a:ea typeface="Calibri"/>
                          <a:cs typeface="Times New Roman"/>
                        </a:rPr>
                        <a:t>Сибирский </a:t>
                      </a:r>
                      <a:r>
                        <a:rPr lang="ru-RU" sz="1000" dirty="0">
                          <a:latin typeface="Times New Roman"/>
                          <a:ea typeface="Calibri"/>
                          <a:cs typeface="Times New Roman"/>
                        </a:rPr>
                        <a:t>осетр</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rPr>
                        <a:t>Русский осетр</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rPr>
                        <a:t>РОхЛО</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rPr>
                        <a:t>Бестер</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rPr>
                        <a:t>Стерлядь</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dirty="0">
                          <a:latin typeface="Times New Roman"/>
                          <a:ea typeface="Calibri"/>
                          <a:cs typeface="Times New Roman"/>
                        </a:rPr>
                        <a:t>V</a:t>
                      </a:r>
                      <a:r>
                        <a:rPr lang="en-US" sz="1000" dirty="0">
                          <a:latin typeface="Times New Roman"/>
                          <a:ea typeface="Calibri"/>
                          <a:cs typeface="Times New Roman"/>
                        </a:rPr>
                        <a:t>C</a:t>
                      </a:r>
                      <a:r>
                        <a:rPr lang="ru-RU" sz="1000" dirty="0">
                          <a:latin typeface="Times New Roman"/>
                          <a:ea typeface="Calibri"/>
                          <a:cs typeface="Times New Roman"/>
                        </a:rPr>
                        <a:t>L (Класс А)</a:t>
                      </a:r>
                      <a:r>
                        <a:rPr lang="x-none" sz="1000">
                          <a:latin typeface="Times New Roman"/>
                          <a:ea typeface="Calibri"/>
                          <a:cs typeface="Times New Roman"/>
                        </a:rPr>
                        <a:t>, </a:t>
                      </a:r>
                      <a:r>
                        <a:rPr lang="ru-RU" sz="1000" dirty="0">
                          <a:latin typeface="Times New Roman"/>
                          <a:ea typeface="Calibri"/>
                          <a:cs typeface="Times New Roman"/>
                        </a:rPr>
                        <a:t>µ/</a:t>
                      </a:r>
                      <a:r>
                        <a:rPr lang="en-US" sz="1000" dirty="0">
                          <a:latin typeface="Times New Roman"/>
                          <a:ea typeface="Calibri"/>
                          <a:cs typeface="Times New Roman"/>
                        </a:rPr>
                        <a:t>c</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 50,00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dirty="0">
                          <a:latin typeface="Times New Roman"/>
                          <a:ea typeface="Calibri"/>
                          <a:cs typeface="Times New Roman"/>
                        </a:rPr>
                        <a:t>VSL (Класс А)</a:t>
                      </a:r>
                      <a:r>
                        <a:rPr lang="x-none" sz="1000">
                          <a:latin typeface="Times New Roman"/>
                          <a:ea typeface="Calibri"/>
                          <a:cs typeface="Times New Roman"/>
                        </a:rPr>
                        <a:t>, </a:t>
                      </a:r>
                      <a:r>
                        <a:rPr lang="ru-RU" sz="1000" dirty="0">
                          <a:latin typeface="Times New Roman"/>
                          <a:ea typeface="Calibri"/>
                          <a:cs typeface="Times New Roman"/>
                        </a:rPr>
                        <a:t>µ/</a:t>
                      </a:r>
                      <a:r>
                        <a:rPr lang="en-US" sz="1000" dirty="0">
                          <a:latin typeface="Times New Roman"/>
                          <a:ea typeface="Calibri"/>
                          <a:cs typeface="Times New Roman"/>
                        </a:rPr>
                        <a:t>c</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 50,00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dirty="0">
                          <a:latin typeface="Times New Roman"/>
                          <a:ea typeface="Calibri"/>
                          <a:cs typeface="Times New Roman"/>
                        </a:rPr>
                        <a:t>V</a:t>
                      </a:r>
                      <a:r>
                        <a:rPr lang="en-US" sz="1000" dirty="0">
                          <a:latin typeface="Times New Roman"/>
                          <a:ea typeface="Calibri"/>
                          <a:cs typeface="Times New Roman"/>
                        </a:rPr>
                        <a:t>AP</a:t>
                      </a:r>
                      <a:r>
                        <a:rPr lang="ru-RU" sz="1000" dirty="0">
                          <a:latin typeface="Times New Roman"/>
                          <a:ea typeface="Calibri"/>
                          <a:cs typeface="Times New Roman"/>
                        </a:rPr>
                        <a:t> (Класс А)</a:t>
                      </a:r>
                      <a:r>
                        <a:rPr lang="x-none" sz="1000">
                          <a:latin typeface="Times New Roman"/>
                          <a:ea typeface="Calibri"/>
                          <a:cs typeface="Times New Roman"/>
                        </a:rPr>
                        <a:t>, </a:t>
                      </a:r>
                      <a:r>
                        <a:rPr lang="ru-RU" sz="1000" dirty="0">
                          <a:latin typeface="Times New Roman"/>
                          <a:ea typeface="Calibri"/>
                          <a:cs typeface="Times New Roman"/>
                        </a:rPr>
                        <a:t>µ/</a:t>
                      </a:r>
                      <a:r>
                        <a:rPr lang="en-US" sz="1000" dirty="0">
                          <a:latin typeface="Times New Roman"/>
                          <a:ea typeface="Calibri"/>
                          <a:cs typeface="Times New Roman"/>
                        </a:rPr>
                        <a:t>c</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 50,00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50,00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dirty="0">
                          <a:latin typeface="Times New Roman"/>
                          <a:ea typeface="Calibri"/>
                          <a:cs typeface="Times New Roman"/>
                        </a:rPr>
                        <a:t>LIN (</a:t>
                      </a:r>
                      <a:r>
                        <a:rPr lang="ru-RU" sz="1000" dirty="0">
                          <a:latin typeface="Times New Roman"/>
                          <a:ea typeface="Calibri"/>
                          <a:cs typeface="Times New Roman"/>
                        </a:rPr>
                        <a:t>Класс </a:t>
                      </a:r>
                      <a:r>
                        <a:rPr lang="en-US" sz="1000" dirty="0">
                          <a:latin typeface="Times New Roman"/>
                          <a:ea typeface="Calibri"/>
                          <a:cs typeface="Times New Roman"/>
                        </a:rPr>
                        <a:t>A)</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0,80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 0,8</a:t>
                      </a:r>
                      <a:r>
                        <a:rPr lang="en-US" sz="1000" dirty="0">
                          <a:latin typeface="Times New Roman"/>
                          <a:ea typeface="Calibri"/>
                          <a:cs typeface="Times New Roman"/>
                        </a:rPr>
                        <a:t>5</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0,80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0,80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 0,80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dirty="0">
                          <a:latin typeface="Times New Roman"/>
                          <a:ea typeface="Calibri"/>
                          <a:cs typeface="Times New Roman"/>
                        </a:rPr>
                        <a:t>MAD  (</a:t>
                      </a:r>
                      <a:r>
                        <a:rPr lang="ru-RU" sz="1000" dirty="0">
                          <a:latin typeface="Times New Roman"/>
                          <a:ea typeface="Calibri"/>
                          <a:cs typeface="Times New Roman"/>
                        </a:rPr>
                        <a:t>Класс </a:t>
                      </a:r>
                      <a:r>
                        <a:rPr lang="en-US" sz="1000" dirty="0">
                          <a:latin typeface="Times New Roman"/>
                          <a:ea typeface="Calibri"/>
                          <a:cs typeface="Times New Roman"/>
                        </a:rPr>
                        <a:t>A)</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en-US" sz="1000" dirty="0">
                          <a:latin typeface="Times New Roman"/>
                          <a:ea typeface="Calibri"/>
                          <a:cs typeface="Times New Roman"/>
                        </a:rPr>
                        <a:t>20</a:t>
                      </a:r>
                      <a:r>
                        <a:rPr lang="ru-RU" sz="1000" dirty="0">
                          <a:latin typeface="Times New Roman"/>
                          <a:ea typeface="Calibri"/>
                          <a:cs typeface="Times New Roman"/>
                        </a:rPr>
                        <a:t>,00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20</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dirty="0">
                          <a:latin typeface="Times New Roman"/>
                          <a:ea typeface="Calibri"/>
                          <a:cs typeface="Times New Roman"/>
                        </a:rPr>
                        <a:t>K(real) (</a:t>
                      </a:r>
                      <a:r>
                        <a:rPr lang="ru-RU" sz="1000" dirty="0">
                          <a:latin typeface="Times New Roman"/>
                          <a:ea typeface="Calibri"/>
                          <a:cs typeface="Times New Roman"/>
                        </a:rPr>
                        <a:t>Класс </a:t>
                      </a:r>
                      <a:r>
                        <a:rPr lang="en-US" sz="1000" dirty="0">
                          <a:latin typeface="Times New Roman"/>
                          <a:ea typeface="Calibri"/>
                          <a:cs typeface="Times New Roman"/>
                        </a:rPr>
                        <a:t>A)</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2</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1</a:t>
                      </a:r>
                      <a:r>
                        <a:rPr lang="ru-RU" sz="1000">
                          <a:latin typeface="Times New Roman"/>
                          <a:ea typeface="Calibri"/>
                          <a:cs typeface="Times New Roman"/>
                        </a:rPr>
                        <a:t>,</a:t>
                      </a:r>
                      <a:r>
                        <a:rPr lang="en-US" sz="1000">
                          <a:latin typeface="Times New Roman"/>
                          <a:ea typeface="Calibri"/>
                          <a:cs typeface="Times New Roman"/>
                        </a:rPr>
                        <a:t>50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2</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2</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2</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a:latin typeface="Times New Roman"/>
                          <a:ea typeface="Calibri"/>
                          <a:cs typeface="Times New Roman"/>
                        </a:rPr>
                        <a:t>V</a:t>
                      </a:r>
                      <a:r>
                        <a:rPr lang="en-US" sz="1000">
                          <a:latin typeface="Times New Roman"/>
                          <a:ea typeface="Calibri"/>
                          <a:cs typeface="Times New Roman"/>
                        </a:rPr>
                        <a:t>C</a:t>
                      </a:r>
                      <a:r>
                        <a:rPr lang="ru-RU" sz="1000">
                          <a:latin typeface="Times New Roman"/>
                          <a:ea typeface="Calibri"/>
                          <a:cs typeface="Times New Roman"/>
                        </a:rPr>
                        <a:t>L (Класс </a:t>
                      </a:r>
                      <a:r>
                        <a:rPr lang="en-US" sz="1000">
                          <a:latin typeface="Times New Roman"/>
                          <a:ea typeface="Calibri"/>
                          <a:cs typeface="Times New Roman"/>
                        </a:rPr>
                        <a:t>B</a:t>
                      </a:r>
                      <a:r>
                        <a:rPr lang="ru-RU" sz="1000">
                          <a:latin typeface="Times New Roman"/>
                          <a:ea typeface="Calibri"/>
                          <a:cs typeface="Times New Roman"/>
                        </a:rPr>
                        <a:t>)</a:t>
                      </a:r>
                      <a:r>
                        <a:rPr lang="x-none" sz="1000">
                          <a:latin typeface="Times New Roman"/>
                          <a:ea typeface="Calibri"/>
                          <a:cs typeface="Times New Roman"/>
                        </a:rPr>
                        <a:t>, </a:t>
                      </a:r>
                      <a:r>
                        <a:rPr lang="ru-RU" sz="1000">
                          <a:latin typeface="Times New Roman"/>
                          <a:ea typeface="Calibri"/>
                          <a:cs typeface="Times New Roman"/>
                        </a:rPr>
                        <a:t>µ/</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a:latin typeface="Times New Roman"/>
                          <a:ea typeface="Calibri"/>
                          <a:cs typeface="Times New Roman"/>
                        </a:rPr>
                        <a:t>VSL (Класс </a:t>
                      </a:r>
                      <a:r>
                        <a:rPr lang="en-US" sz="1000">
                          <a:latin typeface="Times New Roman"/>
                          <a:ea typeface="Calibri"/>
                          <a:cs typeface="Times New Roman"/>
                        </a:rPr>
                        <a:t>B</a:t>
                      </a:r>
                      <a:r>
                        <a:rPr lang="ru-RU" sz="1000">
                          <a:latin typeface="Times New Roman"/>
                          <a:ea typeface="Calibri"/>
                          <a:cs typeface="Times New Roman"/>
                        </a:rPr>
                        <a:t>)</a:t>
                      </a:r>
                      <a:r>
                        <a:rPr lang="x-none" sz="1000">
                          <a:latin typeface="Times New Roman"/>
                          <a:ea typeface="Calibri"/>
                          <a:cs typeface="Times New Roman"/>
                        </a:rPr>
                        <a:t>, </a:t>
                      </a:r>
                      <a:r>
                        <a:rPr lang="ru-RU" sz="1000">
                          <a:latin typeface="Times New Roman"/>
                          <a:ea typeface="Calibri"/>
                          <a:cs typeface="Times New Roman"/>
                        </a:rPr>
                        <a:t>µ/</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dirty="0">
                          <a:latin typeface="Times New Roman"/>
                          <a:ea typeface="Calibri"/>
                          <a:cs typeface="Times New Roman"/>
                        </a:rPr>
                        <a:t>V</a:t>
                      </a:r>
                      <a:r>
                        <a:rPr lang="en-US" sz="1000" dirty="0">
                          <a:latin typeface="Times New Roman"/>
                          <a:ea typeface="Calibri"/>
                          <a:cs typeface="Times New Roman"/>
                        </a:rPr>
                        <a:t>AP</a:t>
                      </a:r>
                      <a:r>
                        <a:rPr lang="ru-RU" sz="1000" dirty="0">
                          <a:latin typeface="Times New Roman"/>
                          <a:ea typeface="Calibri"/>
                          <a:cs typeface="Times New Roman"/>
                        </a:rPr>
                        <a:t> (Класс </a:t>
                      </a:r>
                      <a:r>
                        <a:rPr lang="en-US" sz="1000" dirty="0">
                          <a:latin typeface="Times New Roman"/>
                          <a:ea typeface="Calibri"/>
                          <a:cs typeface="Times New Roman"/>
                        </a:rPr>
                        <a:t>B</a:t>
                      </a:r>
                      <a:r>
                        <a:rPr lang="ru-RU" sz="1000" dirty="0">
                          <a:latin typeface="Times New Roman"/>
                          <a:ea typeface="Calibri"/>
                          <a:cs typeface="Times New Roman"/>
                        </a:rPr>
                        <a:t>)</a:t>
                      </a:r>
                      <a:r>
                        <a:rPr lang="x-none" sz="1000">
                          <a:latin typeface="Times New Roman"/>
                          <a:ea typeface="Calibri"/>
                          <a:cs typeface="Times New Roman"/>
                        </a:rPr>
                        <a:t>, </a:t>
                      </a:r>
                      <a:r>
                        <a:rPr lang="ru-RU" sz="1000" dirty="0">
                          <a:latin typeface="Times New Roman"/>
                          <a:ea typeface="Calibri"/>
                          <a:cs typeface="Times New Roman"/>
                        </a:rPr>
                        <a:t>µ/</a:t>
                      </a:r>
                      <a:r>
                        <a:rPr lang="en-US" sz="1000" dirty="0">
                          <a:latin typeface="Times New Roman"/>
                          <a:ea typeface="Calibri"/>
                          <a:cs typeface="Times New Roman"/>
                        </a:rPr>
                        <a:t>c</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50,00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LIN (</a:t>
                      </a:r>
                      <a:r>
                        <a:rPr lang="ru-RU" sz="1000">
                          <a:latin typeface="Times New Roman"/>
                          <a:ea typeface="Calibri"/>
                          <a:cs typeface="Times New Roman"/>
                        </a:rPr>
                        <a:t>Класс </a:t>
                      </a:r>
                      <a:r>
                        <a:rPr lang="en-US" sz="1000">
                          <a:latin typeface="Times New Roman"/>
                          <a:ea typeface="Calibri"/>
                          <a:cs typeface="Times New Roman"/>
                        </a:rPr>
                        <a:t>B)</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0,80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0,8</a:t>
                      </a:r>
                      <a:r>
                        <a:rPr lang="en-US" sz="1000">
                          <a:latin typeface="Times New Roman"/>
                          <a:ea typeface="Calibri"/>
                          <a:cs typeface="Times New Roman"/>
                        </a:rPr>
                        <a:t>5</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latin typeface="Times New Roman"/>
                          <a:ea typeface="Calibri"/>
                          <a:cs typeface="Times New Roman"/>
                        </a:rPr>
                        <a:t>&lt;</a:t>
                      </a:r>
                      <a:r>
                        <a:rPr lang="ru-RU" sz="1000" dirty="0">
                          <a:latin typeface="Times New Roman"/>
                          <a:ea typeface="Calibri"/>
                          <a:cs typeface="Times New Roman"/>
                        </a:rPr>
                        <a:t> 0,80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0,80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0,80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MAD  (</a:t>
                      </a:r>
                      <a:r>
                        <a:rPr lang="ru-RU" sz="1000">
                          <a:latin typeface="Times New Roman"/>
                          <a:ea typeface="Calibri"/>
                          <a:cs typeface="Times New Roman"/>
                        </a:rPr>
                        <a:t>Класс </a:t>
                      </a:r>
                      <a:r>
                        <a:rPr lang="en-US" sz="1000">
                          <a:latin typeface="Times New Roman"/>
                          <a:ea typeface="Calibri"/>
                          <a:cs typeface="Times New Roman"/>
                        </a:rPr>
                        <a:t>B)</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latin typeface="Times New Roman"/>
                          <a:ea typeface="Calibri"/>
                          <a:cs typeface="Times New Roman"/>
                        </a:rPr>
                        <a:t>&gt;20</a:t>
                      </a:r>
                      <a:r>
                        <a:rPr lang="ru-RU" sz="1000" dirty="0">
                          <a:latin typeface="Times New Roman"/>
                          <a:ea typeface="Calibri"/>
                          <a:cs typeface="Times New Roman"/>
                        </a:rPr>
                        <a:t>,00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&gt;20</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K(real) (</a:t>
                      </a:r>
                      <a:r>
                        <a:rPr lang="ru-RU" sz="1000">
                          <a:latin typeface="Times New Roman"/>
                          <a:ea typeface="Calibri"/>
                          <a:cs typeface="Times New Roman"/>
                        </a:rPr>
                        <a:t>Класс </a:t>
                      </a:r>
                      <a:r>
                        <a:rPr lang="en-US" sz="1000">
                          <a:latin typeface="Times New Roman"/>
                          <a:ea typeface="Calibri"/>
                          <a:cs typeface="Times New Roman"/>
                        </a:rPr>
                        <a:t>B)</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&gt;2</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&gt;1</a:t>
                      </a:r>
                      <a:r>
                        <a:rPr lang="ru-RU" sz="1000">
                          <a:latin typeface="Times New Roman"/>
                          <a:ea typeface="Calibri"/>
                          <a:cs typeface="Times New Roman"/>
                        </a:rPr>
                        <a:t>,</a:t>
                      </a:r>
                      <a:r>
                        <a:rPr lang="en-US" sz="1000">
                          <a:latin typeface="Times New Roman"/>
                          <a:ea typeface="Calibri"/>
                          <a:cs typeface="Times New Roman"/>
                        </a:rPr>
                        <a:t>5</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latin typeface="Times New Roman"/>
                          <a:ea typeface="Calibri"/>
                          <a:cs typeface="Times New Roman"/>
                        </a:rPr>
                        <a:t>&gt;2</a:t>
                      </a:r>
                      <a:r>
                        <a:rPr lang="ru-RU" sz="1000" dirty="0">
                          <a:latin typeface="Times New Roman"/>
                          <a:ea typeface="Calibri"/>
                          <a:cs typeface="Times New Roman"/>
                        </a:rPr>
                        <a:t>,00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&gt;2</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&gt;2</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a:latin typeface="Times New Roman"/>
                          <a:ea typeface="Calibri"/>
                          <a:cs typeface="Times New Roman"/>
                        </a:rPr>
                        <a:t>V</a:t>
                      </a:r>
                      <a:r>
                        <a:rPr lang="en-US" sz="1000">
                          <a:latin typeface="Times New Roman"/>
                          <a:ea typeface="Calibri"/>
                          <a:cs typeface="Times New Roman"/>
                        </a:rPr>
                        <a:t>C</a:t>
                      </a:r>
                      <a:r>
                        <a:rPr lang="ru-RU" sz="1000">
                          <a:latin typeface="Times New Roman"/>
                          <a:ea typeface="Calibri"/>
                          <a:cs typeface="Times New Roman"/>
                        </a:rPr>
                        <a:t>L (Класс </a:t>
                      </a:r>
                      <a:r>
                        <a:rPr lang="en-US" sz="1000">
                          <a:latin typeface="Times New Roman"/>
                          <a:ea typeface="Calibri"/>
                          <a:cs typeface="Times New Roman"/>
                        </a:rPr>
                        <a:t>C</a:t>
                      </a:r>
                      <a:r>
                        <a:rPr lang="ru-RU" sz="1000">
                          <a:latin typeface="Times New Roman"/>
                          <a:ea typeface="Calibri"/>
                          <a:cs typeface="Times New Roman"/>
                        </a:rPr>
                        <a:t>)</a:t>
                      </a:r>
                      <a:r>
                        <a:rPr lang="x-none" sz="1000">
                          <a:latin typeface="Times New Roman"/>
                          <a:ea typeface="Calibri"/>
                          <a:cs typeface="Times New Roman"/>
                        </a:rPr>
                        <a:t>, </a:t>
                      </a:r>
                      <a:r>
                        <a:rPr lang="ru-RU" sz="1000">
                          <a:latin typeface="Times New Roman"/>
                          <a:ea typeface="Calibri"/>
                          <a:cs typeface="Times New Roman"/>
                        </a:rPr>
                        <a:t>µ/</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3</a:t>
                      </a:r>
                      <a:r>
                        <a:rPr lang="ru-RU" sz="1000">
                          <a:latin typeface="Times New Roman"/>
                          <a:ea typeface="Calibri"/>
                          <a:cs typeface="Times New Roman"/>
                        </a:rPr>
                        <a:t>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3</a:t>
                      </a:r>
                      <a:r>
                        <a:rPr lang="ru-RU" sz="1000">
                          <a:latin typeface="Times New Roman"/>
                          <a:ea typeface="Calibri"/>
                          <a:cs typeface="Times New Roman"/>
                        </a:rPr>
                        <a:t>0,00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latin typeface="Times New Roman"/>
                          <a:ea typeface="Calibri"/>
                          <a:cs typeface="Times New Roman"/>
                        </a:rPr>
                        <a:t>&lt; 3</a:t>
                      </a:r>
                      <a:r>
                        <a:rPr lang="ru-RU" sz="1000" dirty="0">
                          <a:latin typeface="Times New Roman"/>
                          <a:ea typeface="Calibri"/>
                          <a:cs typeface="Times New Roman"/>
                        </a:rPr>
                        <a:t>0,00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latin typeface="Times New Roman"/>
                          <a:ea typeface="Calibri"/>
                          <a:cs typeface="Times New Roman"/>
                        </a:rPr>
                        <a:t>&lt; 3</a:t>
                      </a:r>
                      <a:r>
                        <a:rPr lang="ru-RU" sz="1000" dirty="0">
                          <a:latin typeface="Times New Roman"/>
                          <a:ea typeface="Calibri"/>
                          <a:cs typeface="Times New Roman"/>
                        </a:rPr>
                        <a:t>0,00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3</a:t>
                      </a:r>
                      <a:r>
                        <a:rPr lang="ru-RU" sz="1000">
                          <a:latin typeface="Times New Roman"/>
                          <a:ea typeface="Calibri"/>
                          <a:cs typeface="Times New Roman"/>
                        </a:rPr>
                        <a:t>0,00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a:latin typeface="Times New Roman"/>
                          <a:ea typeface="Calibri"/>
                          <a:cs typeface="Times New Roman"/>
                        </a:rPr>
                        <a:t>VSL (Класс </a:t>
                      </a:r>
                      <a:r>
                        <a:rPr lang="en-US" sz="1000">
                          <a:latin typeface="Times New Roman"/>
                          <a:ea typeface="Calibri"/>
                          <a:cs typeface="Times New Roman"/>
                        </a:rPr>
                        <a:t>C</a:t>
                      </a:r>
                      <a:r>
                        <a:rPr lang="ru-RU" sz="1000">
                          <a:latin typeface="Times New Roman"/>
                          <a:ea typeface="Calibri"/>
                          <a:cs typeface="Times New Roman"/>
                        </a:rPr>
                        <a:t>)</a:t>
                      </a:r>
                      <a:r>
                        <a:rPr lang="x-none" sz="1000">
                          <a:latin typeface="Times New Roman"/>
                          <a:ea typeface="Calibri"/>
                          <a:cs typeface="Times New Roman"/>
                        </a:rPr>
                        <a:t>, </a:t>
                      </a:r>
                      <a:r>
                        <a:rPr lang="ru-RU" sz="1000">
                          <a:latin typeface="Times New Roman"/>
                          <a:ea typeface="Calibri"/>
                          <a:cs typeface="Times New Roman"/>
                        </a:rPr>
                        <a:t>µ/</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10</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a:latin typeface="Times New Roman"/>
                          <a:ea typeface="Calibri"/>
                          <a:cs typeface="Times New Roman"/>
                        </a:rPr>
                        <a:t>V</a:t>
                      </a:r>
                      <a:r>
                        <a:rPr lang="en-US" sz="1000">
                          <a:latin typeface="Times New Roman"/>
                          <a:ea typeface="Calibri"/>
                          <a:cs typeface="Times New Roman"/>
                        </a:rPr>
                        <a:t>AP</a:t>
                      </a:r>
                      <a:r>
                        <a:rPr lang="ru-RU" sz="1000">
                          <a:latin typeface="Times New Roman"/>
                          <a:ea typeface="Calibri"/>
                          <a:cs typeface="Times New Roman"/>
                        </a:rPr>
                        <a:t> (Класс </a:t>
                      </a:r>
                      <a:r>
                        <a:rPr lang="en-US" sz="1000">
                          <a:latin typeface="Times New Roman"/>
                          <a:ea typeface="Calibri"/>
                          <a:cs typeface="Times New Roman"/>
                        </a:rPr>
                        <a:t>C</a:t>
                      </a:r>
                      <a:r>
                        <a:rPr lang="ru-RU" sz="1000">
                          <a:latin typeface="Times New Roman"/>
                          <a:ea typeface="Calibri"/>
                          <a:cs typeface="Times New Roman"/>
                        </a:rPr>
                        <a:t>)</a:t>
                      </a:r>
                      <a:r>
                        <a:rPr lang="x-none" sz="1000">
                          <a:latin typeface="Times New Roman"/>
                          <a:ea typeface="Calibri"/>
                          <a:cs typeface="Times New Roman"/>
                        </a:rPr>
                        <a:t>, </a:t>
                      </a:r>
                      <a:r>
                        <a:rPr lang="ru-RU" sz="1000">
                          <a:latin typeface="Times New Roman"/>
                          <a:ea typeface="Calibri"/>
                          <a:cs typeface="Times New Roman"/>
                        </a:rPr>
                        <a:t>µ/</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15</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15</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15</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15</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15</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LIN (</a:t>
                      </a:r>
                      <a:r>
                        <a:rPr lang="ru-RU" sz="1000">
                          <a:latin typeface="Times New Roman"/>
                          <a:ea typeface="Calibri"/>
                          <a:cs typeface="Times New Roman"/>
                        </a:rPr>
                        <a:t>Класс </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3</a:t>
                      </a:r>
                      <a:r>
                        <a:rPr lang="ru-RU"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3</a:t>
                      </a:r>
                      <a:r>
                        <a:rPr lang="ru-RU"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3</a:t>
                      </a:r>
                      <a:r>
                        <a:rPr lang="ru-RU"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3</a:t>
                      </a:r>
                      <a:r>
                        <a:rPr lang="ru-RU"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3</a:t>
                      </a:r>
                      <a:r>
                        <a:rPr lang="ru-RU" sz="1000">
                          <a:latin typeface="Times New Roman"/>
                          <a:ea typeface="Calibri"/>
                          <a:cs typeface="Times New Roman"/>
                        </a:rPr>
                        <a:t>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MAD  (</a:t>
                      </a:r>
                      <a:r>
                        <a:rPr lang="ru-RU" sz="1000">
                          <a:latin typeface="Times New Roman"/>
                          <a:ea typeface="Calibri"/>
                          <a:cs typeface="Times New Roman"/>
                        </a:rPr>
                        <a:t>Класс </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&gt;60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&gt;60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&gt;60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&gt;60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&gt;60</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K(real) (</a:t>
                      </a:r>
                      <a:r>
                        <a:rPr lang="ru-RU" sz="1000">
                          <a:latin typeface="Times New Roman"/>
                          <a:ea typeface="Calibri"/>
                          <a:cs typeface="Times New Roman"/>
                        </a:rPr>
                        <a:t>Класс </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&gt;3</a:t>
                      </a:r>
                      <a:r>
                        <a:rPr lang="ru-RU" sz="1000">
                          <a:latin typeface="Times New Roman"/>
                          <a:ea typeface="Calibri"/>
                          <a:cs typeface="Times New Roman"/>
                        </a:rPr>
                        <a:t>,</a:t>
                      </a:r>
                      <a:r>
                        <a:rPr lang="en-US" sz="1000">
                          <a:latin typeface="Times New Roman"/>
                          <a:ea typeface="Calibri"/>
                          <a:cs typeface="Times New Roman"/>
                        </a:rPr>
                        <a:t>1</a:t>
                      </a:r>
                      <a:r>
                        <a:rPr lang="ru-RU"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&gt;3</a:t>
                      </a:r>
                      <a:r>
                        <a:rPr lang="ru-RU" sz="1000">
                          <a:latin typeface="Times New Roman"/>
                          <a:ea typeface="Calibri"/>
                          <a:cs typeface="Times New Roman"/>
                        </a:rPr>
                        <a:t>,</a:t>
                      </a:r>
                      <a:r>
                        <a:rPr lang="en-US" sz="1000">
                          <a:latin typeface="Times New Roman"/>
                          <a:ea typeface="Calibri"/>
                          <a:cs typeface="Times New Roman"/>
                        </a:rPr>
                        <a:t>1</a:t>
                      </a:r>
                      <a:r>
                        <a:rPr lang="ru-RU"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&gt;3</a:t>
                      </a:r>
                      <a:r>
                        <a:rPr lang="ru-RU" sz="1000">
                          <a:latin typeface="Times New Roman"/>
                          <a:ea typeface="Calibri"/>
                          <a:cs typeface="Times New Roman"/>
                        </a:rPr>
                        <a:t>,</a:t>
                      </a:r>
                      <a:r>
                        <a:rPr lang="en-US" sz="1000">
                          <a:latin typeface="Times New Roman"/>
                          <a:ea typeface="Calibri"/>
                          <a:cs typeface="Times New Roman"/>
                        </a:rPr>
                        <a:t>1</a:t>
                      </a:r>
                      <a:r>
                        <a:rPr lang="ru-RU"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&gt;3</a:t>
                      </a:r>
                      <a:r>
                        <a:rPr lang="ru-RU" sz="1000">
                          <a:latin typeface="Times New Roman"/>
                          <a:ea typeface="Calibri"/>
                          <a:cs typeface="Times New Roman"/>
                        </a:rPr>
                        <a:t>,</a:t>
                      </a:r>
                      <a:r>
                        <a:rPr lang="en-US" sz="1000">
                          <a:latin typeface="Times New Roman"/>
                          <a:ea typeface="Calibri"/>
                          <a:cs typeface="Times New Roman"/>
                        </a:rPr>
                        <a:t>1</a:t>
                      </a:r>
                      <a:r>
                        <a:rPr lang="ru-RU"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&gt;3</a:t>
                      </a:r>
                      <a:r>
                        <a:rPr lang="ru-RU" sz="1000">
                          <a:latin typeface="Times New Roman"/>
                          <a:ea typeface="Calibri"/>
                          <a:cs typeface="Times New Roman"/>
                        </a:rPr>
                        <a:t>,</a:t>
                      </a:r>
                      <a:r>
                        <a:rPr lang="en-US" sz="1000">
                          <a:latin typeface="Times New Roman"/>
                          <a:ea typeface="Calibri"/>
                          <a:cs typeface="Times New Roman"/>
                        </a:rPr>
                        <a:t>1</a:t>
                      </a:r>
                      <a:r>
                        <a:rPr lang="ru-RU" sz="1000">
                          <a:latin typeface="Times New Roman"/>
                          <a:ea typeface="Calibri"/>
                          <a:cs typeface="Times New Roman"/>
                        </a:rPr>
                        <a:t>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a:latin typeface="Times New Roman"/>
                          <a:ea typeface="Calibri"/>
                          <a:cs typeface="Times New Roman"/>
                        </a:rPr>
                        <a:t>V</a:t>
                      </a:r>
                      <a:r>
                        <a:rPr lang="en-US" sz="1000">
                          <a:latin typeface="Times New Roman"/>
                          <a:ea typeface="Calibri"/>
                          <a:cs typeface="Times New Roman"/>
                        </a:rPr>
                        <a:t>C</a:t>
                      </a:r>
                      <a:r>
                        <a:rPr lang="ru-RU" sz="1000">
                          <a:latin typeface="Times New Roman"/>
                          <a:ea typeface="Calibri"/>
                          <a:cs typeface="Times New Roman"/>
                        </a:rPr>
                        <a:t>L (Класс </a:t>
                      </a:r>
                      <a:r>
                        <a:rPr lang="en-US" sz="1000">
                          <a:latin typeface="Times New Roman"/>
                          <a:ea typeface="Calibri"/>
                          <a:cs typeface="Times New Roman"/>
                        </a:rPr>
                        <a:t>D</a:t>
                      </a:r>
                      <a:r>
                        <a:rPr lang="ru-RU" sz="1000">
                          <a:latin typeface="Times New Roman"/>
                          <a:ea typeface="Calibri"/>
                          <a:cs typeface="Times New Roman"/>
                        </a:rPr>
                        <a:t>)</a:t>
                      </a:r>
                      <a:r>
                        <a:rPr lang="x-none" sz="1000">
                          <a:latin typeface="Times New Roman"/>
                          <a:ea typeface="Calibri"/>
                          <a:cs typeface="Times New Roman"/>
                        </a:rPr>
                        <a:t>, </a:t>
                      </a:r>
                      <a:r>
                        <a:rPr lang="ru-RU" sz="1000">
                          <a:latin typeface="Times New Roman"/>
                          <a:ea typeface="Calibri"/>
                          <a:cs typeface="Times New Roman"/>
                        </a:rPr>
                        <a:t>µ/</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7</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7</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7</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7</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7</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a:latin typeface="Times New Roman"/>
                          <a:ea typeface="Calibri"/>
                          <a:cs typeface="Times New Roman"/>
                        </a:rPr>
                        <a:t>VSL (Класс </a:t>
                      </a:r>
                      <a:r>
                        <a:rPr lang="en-US" sz="1000">
                          <a:latin typeface="Times New Roman"/>
                          <a:ea typeface="Calibri"/>
                          <a:cs typeface="Times New Roman"/>
                        </a:rPr>
                        <a:t>D</a:t>
                      </a:r>
                      <a:r>
                        <a:rPr lang="ru-RU" sz="1000">
                          <a:latin typeface="Times New Roman"/>
                          <a:ea typeface="Calibri"/>
                          <a:cs typeface="Times New Roman"/>
                        </a:rPr>
                        <a:t>)</a:t>
                      </a:r>
                      <a:r>
                        <a:rPr lang="x-none" sz="1000">
                          <a:latin typeface="Times New Roman"/>
                          <a:ea typeface="Calibri"/>
                          <a:cs typeface="Times New Roman"/>
                        </a:rPr>
                        <a:t>, </a:t>
                      </a:r>
                      <a:r>
                        <a:rPr lang="ru-RU" sz="1000">
                          <a:latin typeface="Times New Roman"/>
                          <a:ea typeface="Calibri"/>
                          <a:cs typeface="Times New Roman"/>
                        </a:rPr>
                        <a:t>µ/</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latin typeface="Times New Roman"/>
                          <a:ea typeface="Calibri"/>
                          <a:cs typeface="Times New Roman"/>
                        </a:rPr>
                        <a:t>&lt; 1</a:t>
                      </a:r>
                      <a:r>
                        <a:rPr lang="ru-RU" sz="1000" dirty="0">
                          <a:latin typeface="Times New Roman"/>
                          <a:ea typeface="Calibri"/>
                          <a:cs typeface="Times New Roman"/>
                        </a:rPr>
                        <a:t>,00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1</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ru-RU" sz="1000">
                          <a:latin typeface="Times New Roman"/>
                          <a:ea typeface="Calibri"/>
                          <a:cs typeface="Times New Roman"/>
                        </a:rPr>
                        <a:t>V</a:t>
                      </a:r>
                      <a:r>
                        <a:rPr lang="en-US" sz="1000">
                          <a:latin typeface="Times New Roman"/>
                          <a:ea typeface="Calibri"/>
                          <a:cs typeface="Times New Roman"/>
                        </a:rPr>
                        <a:t>AP</a:t>
                      </a:r>
                      <a:r>
                        <a:rPr lang="ru-RU" sz="1000">
                          <a:latin typeface="Times New Roman"/>
                          <a:ea typeface="Calibri"/>
                          <a:cs typeface="Times New Roman"/>
                        </a:rPr>
                        <a:t> (Класс </a:t>
                      </a:r>
                      <a:r>
                        <a:rPr lang="en-US" sz="1000">
                          <a:latin typeface="Times New Roman"/>
                          <a:ea typeface="Calibri"/>
                          <a:cs typeface="Times New Roman"/>
                        </a:rPr>
                        <a:t>D</a:t>
                      </a:r>
                      <a:r>
                        <a:rPr lang="ru-RU" sz="1000">
                          <a:latin typeface="Times New Roman"/>
                          <a:ea typeface="Calibri"/>
                          <a:cs typeface="Times New Roman"/>
                        </a:rPr>
                        <a:t>)</a:t>
                      </a:r>
                      <a:r>
                        <a:rPr lang="x-none" sz="1000">
                          <a:latin typeface="Times New Roman"/>
                          <a:ea typeface="Calibri"/>
                          <a:cs typeface="Times New Roman"/>
                        </a:rPr>
                        <a:t>, </a:t>
                      </a:r>
                      <a:r>
                        <a:rPr lang="ru-RU" sz="1000">
                          <a:latin typeface="Times New Roman"/>
                          <a:ea typeface="Calibri"/>
                          <a:cs typeface="Times New Roman"/>
                        </a:rPr>
                        <a:t>µ/</a:t>
                      </a:r>
                      <a:r>
                        <a:rPr lang="en-US" sz="1000">
                          <a:latin typeface="Times New Roman"/>
                          <a:ea typeface="Calibri"/>
                          <a:cs typeface="Times New Roman"/>
                        </a:rPr>
                        <a:t>c</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3</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3</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3</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latin typeface="Times New Roman"/>
                          <a:ea typeface="Calibri"/>
                          <a:cs typeface="Times New Roman"/>
                        </a:rPr>
                        <a:t>&lt; 3</a:t>
                      </a:r>
                      <a:r>
                        <a:rPr lang="ru-RU" sz="1000" dirty="0">
                          <a:latin typeface="Times New Roman"/>
                          <a:ea typeface="Calibri"/>
                          <a:cs typeface="Times New Roman"/>
                        </a:rPr>
                        <a:t>,00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 3</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LIN (</a:t>
                      </a:r>
                      <a:r>
                        <a:rPr lang="ru-RU" sz="1000">
                          <a:latin typeface="Times New Roman"/>
                          <a:ea typeface="Calibri"/>
                          <a:cs typeface="Times New Roman"/>
                        </a:rPr>
                        <a:t>Класс </a:t>
                      </a:r>
                      <a:r>
                        <a:rPr lang="en-US" sz="1000">
                          <a:latin typeface="Times New Roman"/>
                          <a:ea typeface="Calibri"/>
                          <a:cs typeface="Times New Roman"/>
                        </a:rPr>
                        <a:t>D)</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05</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05</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05</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05</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&lt;</a:t>
                      </a:r>
                      <a:r>
                        <a:rPr lang="ru-RU" sz="1000">
                          <a:latin typeface="Times New Roman"/>
                          <a:ea typeface="Calibri"/>
                          <a:cs typeface="Times New Roman"/>
                        </a:rPr>
                        <a:t> 0,</a:t>
                      </a:r>
                      <a:r>
                        <a:rPr lang="en-US" sz="1000">
                          <a:latin typeface="Times New Roman"/>
                          <a:ea typeface="Calibri"/>
                          <a:cs typeface="Times New Roman"/>
                        </a:rPr>
                        <a:t>05</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MAD  (</a:t>
                      </a:r>
                      <a:r>
                        <a:rPr lang="ru-RU" sz="1000">
                          <a:latin typeface="Times New Roman"/>
                          <a:ea typeface="Calibri"/>
                          <a:cs typeface="Times New Roman"/>
                        </a:rPr>
                        <a:t>Класс </a:t>
                      </a:r>
                      <a:r>
                        <a:rPr lang="en-US" sz="1000">
                          <a:latin typeface="Times New Roman"/>
                          <a:ea typeface="Calibri"/>
                          <a:cs typeface="Times New Roman"/>
                        </a:rPr>
                        <a:t>D)</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&gt;120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&gt;120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&gt;120</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latin typeface="Times New Roman"/>
                          <a:ea typeface="Calibri"/>
                          <a:cs typeface="Times New Roman"/>
                        </a:rPr>
                        <a:t>&gt;120</a:t>
                      </a:r>
                      <a:r>
                        <a:rPr lang="ru-RU" sz="1000" dirty="0">
                          <a:latin typeface="Times New Roman"/>
                          <a:ea typeface="Calibri"/>
                          <a:cs typeface="Times New Roman"/>
                        </a:rPr>
                        <a:t>,00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rPr>
                        <a:t>&gt;120</a:t>
                      </a:r>
                      <a:r>
                        <a:rPr lang="ru-RU"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en-US" sz="1000">
                          <a:latin typeface="Times New Roman"/>
                          <a:ea typeface="Calibri"/>
                          <a:cs typeface="Times New Roman"/>
                        </a:rPr>
                        <a:t>K(real) (</a:t>
                      </a:r>
                      <a:r>
                        <a:rPr lang="ru-RU" sz="1000">
                          <a:latin typeface="Times New Roman"/>
                          <a:ea typeface="Calibri"/>
                          <a:cs typeface="Times New Roman"/>
                        </a:rPr>
                        <a:t>Класс </a:t>
                      </a:r>
                      <a:r>
                        <a:rPr lang="en-US" sz="1000">
                          <a:latin typeface="Times New Roman"/>
                          <a:ea typeface="Calibri"/>
                          <a:cs typeface="Times New Roman"/>
                        </a:rPr>
                        <a:t>D)</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13</a:t>
                      </a:r>
                      <a:r>
                        <a:rPr lang="ru-RU" sz="1000">
                          <a:latin typeface="Times New Roman"/>
                          <a:ea typeface="Calibri"/>
                          <a:cs typeface="Times New Roman"/>
                        </a:rPr>
                        <a:t>,</a:t>
                      </a:r>
                      <a:r>
                        <a:rPr lang="en-US"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13</a:t>
                      </a:r>
                      <a:r>
                        <a:rPr lang="ru-RU" sz="1000">
                          <a:latin typeface="Times New Roman"/>
                          <a:ea typeface="Calibri"/>
                          <a:cs typeface="Times New Roman"/>
                        </a:rPr>
                        <a:t>,</a:t>
                      </a:r>
                      <a:r>
                        <a:rPr lang="en-US"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13</a:t>
                      </a:r>
                      <a:r>
                        <a:rPr lang="ru-RU" sz="1000">
                          <a:latin typeface="Times New Roman"/>
                          <a:ea typeface="Calibri"/>
                          <a:cs typeface="Times New Roman"/>
                        </a:rPr>
                        <a:t>,</a:t>
                      </a:r>
                      <a:r>
                        <a:rPr lang="en-US"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en-US" sz="1000" dirty="0">
                          <a:latin typeface="Times New Roman"/>
                          <a:ea typeface="Calibri"/>
                          <a:cs typeface="Times New Roman"/>
                        </a:rPr>
                        <a:t>13</a:t>
                      </a:r>
                      <a:r>
                        <a:rPr lang="ru-RU" sz="1000" dirty="0">
                          <a:latin typeface="Times New Roman"/>
                          <a:ea typeface="Calibri"/>
                          <a:cs typeface="Times New Roman"/>
                        </a:rPr>
                        <a:t>,</a:t>
                      </a:r>
                      <a:r>
                        <a:rPr lang="en-US" sz="1000" dirty="0">
                          <a:latin typeface="Times New Roman"/>
                          <a:ea typeface="Calibri"/>
                          <a:cs typeface="Times New Roman"/>
                        </a:rPr>
                        <a:t>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13</a:t>
                      </a:r>
                      <a:r>
                        <a:rPr lang="ru-RU" sz="1000">
                          <a:latin typeface="Times New Roman"/>
                          <a:ea typeface="Calibri"/>
                          <a:cs typeface="Times New Roman"/>
                        </a:rPr>
                        <a:t>,</a:t>
                      </a:r>
                      <a:r>
                        <a:rPr lang="en-US" sz="1000">
                          <a:latin typeface="Times New Roman"/>
                          <a:ea typeface="Calibri"/>
                          <a:cs typeface="Times New Roman"/>
                        </a:rPr>
                        <a:t>00</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x-none" sz="1000">
                          <a:latin typeface="Times New Roman"/>
                          <a:ea typeface="Calibri"/>
                          <a:cs typeface="Times New Roman"/>
                        </a:rPr>
                        <a:t>Концентрация, мл</a:t>
                      </a:r>
                      <a:r>
                        <a:rPr lang="ru-RU" sz="1000">
                          <a:latin typeface="Times New Roman"/>
                          <a:ea typeface="Calibri"/>
                          <a:cs typeface="Times New Roman"/>
                        </a:rPr>
                        <a:t>рд.</a:t>
                      </a:r>
                      <a:r>
                        <a:rPr lang="x-none" sz="1000">
                          <a:latin typeface="Times New Roman"/>
                          <a:ea typeface="Calibri"/>
                          <a:cs typeface="Times New Roman"/>
                        </a:rPr>
                        <a:t>/мл</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2,5</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1,</a:t>
                      </a:r>
                      <a:r>
                        <a:rPr lang="en-US" sz="1000">
                          <a:latin typeface="Times New Roman"/>
                          <a:ea typeface="Calibri"/>
                          <a:cs typeface="Times New Roman"/>
                        </a:rPr>
                        <a:t>5</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2,</a:t>
                      </a:r>
                      <a:r>
                        <a:rPr lang="en-US" sz="1000">
                          <a:latin typeface="Times New Roman"/>
                          <a:ea typeface="Calibri"/>
                          <a:cs typeface="Times New Roman"/>
                        </a:rPr>
                        <a:t>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2,0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1,5</a:t>
                      </a:r>
                      <a:endParaRPr lang="ru-RU" sz="110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x-none" sz="1000">
                          <a:latin typeface="Times New Roman"/>
                          <a:ea typeface="Calibri"/>
                          <a:cs typeface="Times New Roman"/>
                        </a:rPr>
                        <a:t>Класс A, %</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39</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4</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4</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40,00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40,00</a:t>
                      </a:r>
                      <a:endParaRPr lang="ru-RU" sz="1100" dirty="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x-none" sz="1000">
                          <a:latin typeface="Times New Roman"/>
                          <a:ea typeface="Calibri"/>
                          <a:cs typeface="Times New Roman"/>
                        </a:rPr>
                        <a:t>Класс B, %</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sym typeface="Symbol"/>
                        </a:rPr>
                        <a:t></a:t>
                      </a:r>
                      <a:r>
                        <a:rPr lang="en-US" sz="1000">
                          <a:latin typeface="Times New Roman"/>
                          <a:ea typeface="Calibri"/>
                          <a:cs typeface="Times New Roman"/>
                        </a:rPr>
                        <a:t>10</a:t>
                      </a:r>
                      <a:r>
                        <a:rPr lang="ru-RU" sz="1000">
                          <a:latin typeface="Times New Roman"/>
                          <a:ea typeface="Calibri"/>
                          <a:cs typeface="Times New Roman"/>
                        </a:rPr>
                        <a:t>,</a:t>
                      </a:r>
                      <a:r>
                        <a:rPr lang="en-US"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sym typeface="Symbol"/>
                        </a:rPr>
                        <a:t></a:t>
                      </a:r>
                      <a:r>
                        <a:rPr lang="en-US" sz="1000">
                          <a:latin typeface="Times New Roman"/>
                          <a:ea typeface="Calibri"/>
                          <a:cs typeface="Times New Roman"/>
                        </a:rPr>
                        <a:t>15</a:t>
                      </a:r>
                      <a:r>
                        <a:rPr lang="ru-RU" sz="1000">
                          <a:latin typeface="Times New Roman"/>
                          <a:ea typeface="Calibri"/>
                          <a:cs typeface="Times New Roman"/>
                        </a:rPr>
                        <a:t>,</a:t>
                      </a:r>
                      <a:r>
                        <a:rPr lang="en-US"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Times New Roman"/>
                          <a:ea typeface="Calibri"/>
                          <a:cs typeface="Times New Roman"/>
                          <a:sym typeface="Symbol"/>
                        </a:rPr>
                        <a:t></a:t>
                      </a:r>
                      <a:r>
                        <a:rPr lang="en-US" sz="1000">
                          <a:latin typeface="Times New Roman"/>
                          <a:ea typeface="Calibri"/>
                          <a:cs typeface="Times New Roman"/>
                        </a:rPr>
                        <a:t>15</a:t>
                      </a:r>
                      <a:r>
                        <a:rPr lang="ru-RU" sz="1000">
                          <a:latin typeface="Times New Roman"/>
                          <a:ea typeface="Calibri"/>
                          <a:cs typeface="Times New Roman"/>
                        </a:rPr>
                        <a:t>,</a:t>
                      </a:r>
                      <a:r>
                        <a:rPr lang="en-US"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25,00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25,00</a:t>
                      </a:r>
                      <a:endParaRPr lang="ru-RU" sz="1100" dirty="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73">
                <a:tc>
                  <a:txBody>
                    <a:bodyPr/>
                    <a:lstStyle/>
                    <a:p>
                      <a:pPr algn="ctr">
                        <a:lnSpc>
                          <a:spcPct val="115000"/>
                        </a:lnSpc>
                        <a:spcAft>
                          <a:spcPts val="0"/>
                        </a:spcAft>
                      </a:pPr>
                      <a:r>
                        <a:rPr lang="x-none" sz="1000">
                          <a:latin typeface="Times New Roman"/>
                          <a:ea typeface="Calibri"/>
                          <a:cs typeface="Times New Roman"/>
                        </a:rPr>
                        <a:t>A+B, %</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45</a:t>
                      </a:r>
                      <a:r>
                        <a:rPr lang="x-none" sz="1000">
                          <a:latin typeface="Times New Roman"/>
                          <a:ea typeface="Calibri"/>
                          <a:cs typeface="Times New Roman"/>
                        </a:rPr>
                        <a:t>,</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en-US" sz="1000">
                          <a:latin typeface="Times New Roman"/>
                          <a:ea typeface="Calibri"/>
                          <a:cs typeface="Times New Roman"/>
                        </a:rPr>
                        <a:t>5</a:t>
                      </a:r>
                      <a:r>
                        <a:rPr lang="ru-RU" sz="1000">
                          <a:latin typeface="Times New Roman"/>
                          <a:ea typeface="Calibri"/>
                          <a:cs typeface="Times New Roman"/>
                        </a:rPr>
                        <a:t>5</a:t>
                      </a:r>
                      <a:r>
                        <a:rPr lang="x-none" sz="1000">
                          <a:latin typeface="Times New Roman"/>
                          <a:ea typeface="Calibri"/>
                          <a:cs typeface="Times New Roman"/>
                        </a:rPr>
                        <a:t>,</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en-US" sz="1000" dirty="0">
                          <a:latin typeface="Times New Roman"/>
                          <a:ea typeface="Calibri"/>
                          <a:cs typeface="Times New Roman"/>
                        </a:rPr>
                        <a:t>60</a:t>
                      </a:r>
                      <a:r>
                        <a:rPr lang="ru-RU" sz="1000" dirty="0">
                          <a:latin typeface="Times New Roman"/>
                          <a:ea typeface="Calibri"/>
                          <a:cs typeface="Times New Roman"/>
                        </a:rPr>
                        <a:t>,00</a:t>
                      </a:r>
                      <a:endParaRPr lang="ru-RU" sz="1100" dirty="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latin typeface="Times New Roman"/>
                          <a:ea typeface="Calibri"/>
                          <a:cs typeface="Times New Roman"/>
                          <a:sym typeface="Symbol"/>
                        </a:rPr>
                        <a:t></a:t>
                      </a:r>
                      <a:r>
                        <a:rPr lang="ru-RU" sz="1000">
                          <a:latin typeface="Times New Roman"/>
                          <a:ea typeface="Calibri"/>
                          <a:cs typeface="Times New Roman"/>
                        </a:rPr>
                        <a:t>65</a:t>
                      </a:r>
                      <a:r>
                        <a:rPr lang="x-none" sz="1000">
                          <a:latin typeface="Times New Roman"/>
                          <a:ea typeface="Calibri"/>
                          <a:cs typeface="Times New Roman"/>
                        </a:rPr>
                        <a:t>,</a:t>
                      </a:r>
                      <a:r>
                        <a:rPr lang="ru-RU" sz="1000">
                          <a:latin typeface="Times New Roman"/>
                          <a:ea typeface="Calibri"/>
                          <a:cs typeface="Times New Roman"/>
                        </a:rPr>
                        <a:t>00</a:t>
                      </a:r>
                      <a:endParaRPr lang="ru-RU" sz="1100">
                        <a:latin typeface="Calibri"/>
                        <a:ea typeface="Calibri"/>
                        <a:cs typeface="Times New Roman"/>
                      </a:endParaRPr>
                    </a:p>
                  </a:txBody>
                  <a:tcPr marL="52199" marR="52199" marT="69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latin typeface="Times New Roman"/>
                          <a:ea typeface="Calibri"/>
                          <a:cs typeface="Times New Roman"/>
                          <a:sym typeface="Symbol"/>
                        </a:rPr>
                        <a:t></a:t>
                      </a:r>
                      <a:r>
                        <a:rPr lang="ru-RU" sz="1000" dirty="0">
                          <a:latin typeface="Times New Roman"/>
                          <a:ea typeface="Calibri"/>
                          <a:cs typeface="Times New Roman"/>
                        </a:rPr>
                        <a:t>65</a:t>
                      </a:r>
                      <a:r>
                        <a:rPr lang="x-none" sz="1000">
                          <a:latin typeface="Times New Roman"/>
                          <a:ea typeface="Calibri"/>
                          <a:cs typeface="Times New Roman"/>
                        </a:rPr>
                        <a:t>,</a:t>
                      </a:r>
                      <a:r>
                        <a:rPr lang="ru-RU" sz="1000" dirty="0">
                          <a:latin typeface="Times New Roman"/>
                          <a:ea typeface="Calibri"/>
                          <a:cs typeface="Times New Roman"/>
                        </a:rPr>
                        <a:t>00</a:t>
                      </a:r>
                      <a:endParaRPr lang="ru-RU" sz="1100" dirty="0">
                        <a:latin typeface="Calibri"/>
                        <a:ea typeface="Calibri"/>
                        <a:cs typeface="Times New Roman"/>
                      </a:endParaRPr>
                    </a:p>
                  </a:txBody>
                  <a:tcPr marL="9055" marR="9055" marT="90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410949328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6" name="Прямоугольник 5"/>
          <p:cNvSpPr/>
          <p:nvPr/>
        </p:nvSpPr>
        <p:spPr>
          <a:xfrm>
            <a:off x="357188" y="2073275"/>
            <a:ext cx="8358187" cy="2124075"/>
          </a:xfrm>
          <a:prstGeom prst="rect">
            <a:avLst/>
          </a:prstGeom>
        </p:spPr>
        <p:txBody>
          <a:bodyPr>
            <a:spAutoFit/>
          </a:bodyPr>
          <a:lstStyle/>
          <a:p>
            <a:pPr algn="ctr">
              <a:defRPr/>
            </a:pPr>
            <a:r>
              <a:rPr lang="ru-RU" sz="4400" b="1" dirty="0">
                <a:latin typeface="Times New Roman" panose="02020603050405020304" pitchFamily="18" charset="0"/>
                <a:cs typeface="Times New Roman" panose="02020603050405020304" pitchFamily="18" charset="0"/>
              </a:rPr>
              <a:t>4. Хранение спермы осетровых </a:t>
            </a:r>
          </a:p>
          <a:p>
            <a:pPr algn="ctr">
              <a:defRPr/>
            </a:pPr>
            <a:endParaRPr lang="ru-RU" sz="4400" b="1" i="1" u="sng" cap="all" dirty="0">
              <a:latin typeface="Times New Roman" pitchFamily="18" charset="0"/>
              <a:cs typeface="Times New Roman" pitchFamily="18" charset="0"/>
            </a:endParaRPr>
          </a:p>
          <a:p>
            <a:pPr algn="ctr">
              <a:defRPr/>
            </a:pPr>
            <a:endParaRPr lang="ru-RU" sz="4400" b="1" i="1" u="sng" cap="all"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ADA67196-BDBC-43FB-A194-352EE9FF2A22}" type="slidenum">
              <a:rPr lang="ru-RU" smtClean="0"/>
              <a:pPr>
                <a:defRPr/>
              </a:pPr>
              <a:t>279</a:t>
            </a:fld>
            <a:endParaRPr lang="ru-RU"/>
          </a:p>
        </p:txBody>
      </p:sp>
    </p:spTree>
    <p:extLst>
      <p:ext uri="{BB962C8B-B14F-4D97-AF65-F5344CB8AC3E}">
        <p14:creationId xmlns:p14="http://schemas.microsoft.com/office/powerpoint/2010/main" xmlns="" val="3753836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dirty="0" smtClean="0"/>
              <a:t>Самец. Изменения в строении челюсти.</a:t>
            </a:r>
            <a:endParaRPr lang="ru-RU"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357290" y="1396530"/>
            <a:ext cx="6429420" cy="5032866"/>
          </a:xfrm>
          <a:prstGeom prst="rect">
            <a:avLst/>
          </a:prstGeom>
          <a:noFill/>
          <a:ln w="9525">
            <a:noFill/>
            <a:miter lim="800000"/>
            <a:headEnd/>
            <a:tailEnd/>
          </a:ln>
          <a:effectLst/>
        </p:spPr>
      </p:pic>
    </p:spTree>
    <p:extLst>
      <p:ext uri="{BB962C8B-B14F-4D97-AF65-F5344CB8AC3E}">
        <p14:creationId xmlns:p14="http://schemas.microsoft.com/office/powerpoint/2010/main" xmlns="" val="3459015650"/>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lstStyle/>
          <a:p>
            <a:r>
              <a:rPr lang="ru-RU" altLang="ru-RU" sz="3200" b="1" smtClean="0">
                <a:latin typeface="Times New Roman" pitchFamily="18" charset="0"/>
                <a:cs typeface="Times New Roman" pitchFamily="18" charset="0"/>
              </a:rPr>
              <a:t>Изменение подвижности сперматозоидов в зависимости от  температуры</a:t>
            </a:r>
          </a:p>
        </p:txBody>
      </p:sp>
      <p:sp>
        <p:nvSpPr>
          <p:cNvPr id="45059" name="Содержимое 2"/>
          <p:cNvSpPr>
            <a:spLocks noGrp="1"/>
          </p:cNvSpPr>
          <p:nvPr>
            <p:ph idx="1"/>
          </p:nvPr>
        </p:nvSpPr>
        <p:spPr/>
        <p:txBody>
          <a:bodyPr/>
          <a:lstStyle/>
          <a:p>
            <a:endParaRPr lang="ru-RU" altLang="ru-RU" smtClean="0"/>
          </a:p>
        </p:txBody>
      </p:sp>
      <p:pic>
        <p:nvPicPr>
          <p:cNvPr id="45060" name="Picture 2" descr="\\Qwerty-pc\users\Public\Recorded TV\TempRec\TempSBE\Новая папка\ШУМСКИЙ\Диссертация\VC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5813" y="1473200"/>
            <a:ext cx="7286625" cy="505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C70D90F8-DFC1-4ECA-8BB0-1D713EE6AF7F}" type="slidenum">
              <a:rPr lang="ru-RU" smtClean="0"/>
              <a:pPr>
                <a:defRPr/>
              </a:pPr>
              <a:t>280</a:t>
            </a:fld>
            <a:endParaRPr lang="ru-RU"/>
          </a:p>
        </p:txBody>
      </p:sp>
    </p:spTree>
    <p:extLst>
      <p:ext uri="{BB962C8B-B14F-4D97-AF65-F5344CB8AC3E}">
        <p14:creationId xmlns:p14="http://schemas.microsoft.com/office/powerpoint/2010/main" xmlns="" val="2632890781"/>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285750" y="1036638"/>
          <a:ext cx="8643937" cy="4627568"/>
        </p:xfrm>
        <a:graphic>
          <a:graphicData uri="http://schemas.openxmlformats.org/drawingml/2006/table">
            <a:tbl>
              <a:tblPr/>
              <a:tblGrid>
                <a:gridCol w="2115600"/>
                <a:gridCol w="1903342"/>
                <a:gridCol w="1541665"/>
                <a:gridCol w="1541665"/>
                <a:gridCol w="1541665"/>
              </a:tblGrid>
              <a:tr h="210344">
                <a:tc rowSpan="2">
                  <a:txBody>
                    <a:bodyPr/>
                    <a:lstStyle/>
                    <a:p>
                      <a:pPr algn="ctr">
                        <a:lnSpc>
                          <a:spcPct val="115000"/>
                        </a:lnSpc>
                        <a:spcAft>
                          <a:spcPts val="0"/>
                        </a:spcAft>
                      </a:pPr>
                      <a:r>
                        <a:rPr lang="ru-RU" sz="1200" dirty="0">
                          <a:latin typeface="Times New Roman"/>
                          <a:ea typeface="Calibri"/>
                          <a:cs typeface="Times New Roman"/>
                        </a:rPr>
                        <a:t>Показатель</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День 1</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День 2</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День 3</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День 4</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vMerge="1">
                  <a:txBody>
                    <a:bodyPr/>
                    <a:lstStyle/>
                    <a:p>
                      <a:endParaRPr lang="ru-RU"/>
                    </a:p>
                  </a:txBody>
                  <a:tcPr/>
                </a:tc>
                <a:tc>
                  <a:txBody>
                    <a:bodyPr/>
                    <a:lstStyle/>
                    <a:p>
                      <a:pPr algn="ctr">
                        <a:lnSpc>
                          <a:spcPct val="115000"/>
                        </a:lnSpc>
                        <a:spcAft>
                          <a:spcPts val="0"/>
                        </a:spcAft>
                      </a:pPr>
                      <a:r>
                        <a:rPr lang="en-US" sz="1200">
                          <a:latin typeface="Times New Roman"/>
                          <a:ea typeface="Calibri"/>
                          <a:cs typeface="Times New Roman"/>
                        </a:rPr>
                        <a:t>Mean±SE</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Times New Roman"/>
                          <a:ea typeface="Calibri"/>
                          <a:cs typeface="Times New Roman"/>
                        </a:rPr>
                        <a:t>Mean±SE</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Times New Roman"/>
                          <a:ea typeface="Calibri"/>
                          <a:cs typeface="Times New Roman"/>
                        </a:rPr>
                        <a:t>Mean±SE</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Times New Roman"/>
                          <a:ea typeface="Calibri"/>
                          <a:cs typeface="Times New Roman"/>
                        </a:rPr>
                        <a:t>Mean±SE</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gridSpan="5">
                  <a:txBody>
                    <a:bodyPr/>
                    <a:lstStyle/>
                    <a:p>
                      <a:pPr algn="ctr">
                        <a:lnSpc>
                          <a:spcPct val="115000"/>
                        </a:lnSpc>
                        <a:spcAft>
                          <a:spcPts val="0"/>
                        </a:spcAft>
                      </a:pPr>
                      <a:r>
                        <a:rPr lang="en-US" sz="1200">
                          <a:latin typeface="Times New Roman"/>
                          <a:ea typeface="Calibri"/>
                          <a:cs typeface="Times New Roman"/>
                        </a:rPr>
                        <a:t>Разбавление 0</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0344">
                <a:tc>
                  <a:txBody>
                    <a:bodyPr/>
                    <a:lstStyle/>
                    <a:p>
                      <a:pPr>
                        <a:lnSpc>
                          <a:spcPct val="115000"/>
                        </a:lnSpc>
                        <a:spcAft>
                          <a:spcPts val="0"/>
                        </a:spcAft>
                      </a:pPr>
                      <a:r>
                        <a:rPr lang="ru-RU" sz="1200">
                          <a:latin typeface="Times New Roman"/>
                          <a:ea typeface="Calibri"/>
                          <a:cs typeface="Times New Roman"/>
                        </a:rPr>
                        <a:t>VCL, </a:t>
                      </a:r>
                      <a:r>
                        <a:rPr lang="en-US" sz="1200">
                          <a:latin typeface="Times New Roman"/>
                          <a:ea typeface="Calibri"/>
                          <a:cs typeface="Times New Roman"/>
                        </a:rPr>
                        <a:t>µ/c</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41,50±1,33</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VCL (А), </a:t>
                      </a:r>
                      <a:r>
                        <a:rPr lang="en-US" sz="1200">
                          <a:latin typeface="Times New Roman"/>
                          <a:ea typeface="Calibri"/>
                          <a:cs typeface="Times New Roman"/>
                        </a:rPr>
                        <a:t>µ/c</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44,54±1,05</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Под-сть, %</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15,60± 3,59</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Под-сть (А), %</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86,02±4,66</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gridSpan="5">
                  <a:txBody>
                    <a:bodyPr/>
                    <a:lstStyle/>
                    <a:p>
                      <a:pPr algn="ctr">
                        <a:lnSpc>
                          <a:spcPct val="115000"/>
                        </a:lnSpc>
                        <a:spcAft>
                          <a:spcPts val="0"/>
                        </a:spcAft>
                      </a:pPr>
                      <a:r>
                        <a:rPr lang="ru-RU" sz="1200">
                          <a:latin typeface="Times New Roman"/>
                          <a:ea typeface="Calibri"/>
                          <a:cs typeface="Times New Roman"/>
                        </a:rPr>
                        <a:t>Разбавление 1:1</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0344">
                <a:tc>
                  <a:txBody>
                    <a:bodyPr/>
                    <a:lstStyle/>
                    <a:p>
                      <a:pPr>
                        <a:lnSpc>
                          <a:spcPct val="115000"/>
                        </a:lnSpc>
                        <a:spcAft>
                          <a:spcPts val="0"/>
                        </a:spcAft>
                      </a:pPr>
                      <a:r>
                        <a:rPr lang="ru-RU" sz="1200">
                          <a:latin typeface="Times New Roman"/>
                          <a:ea typeface="Calibri"/>
                          <a:cs typeface="Times New Roman"/>
                        </a:rPr>
                        <a:t>VCL, </a:t>
                      </a:r>
                      <a:r>
                        <a:rPr lang="en-US" sz="1200">
                          <a:latin typeface="Times New Roman"/>
                          <a:ea typeface="Calibri"/>
                          <a:cs typeface="Times New Roman"/>
                        </a:rPr>
                        <a:t>µ/c</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52,38±0,89</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VCL (А), </a:t>
                      </a:r>
                      <a:r>
                        <a:rPr lang="en-US" sz="1200">
                          <a:latin typeface="Times New Roman"/>
                          <a:ea typeface="Calibri"/>
                          <a:cs typeface="Times New Roman"/>
                        </a:rPr>
                        <a:t>µ/c</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55,54±0,61</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Calibri"/>
                          <a:cs typeface="Times New Roman"/>
                        </a:rPr>
                        <a:t>–</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Под-сть, %</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60,96±6,40</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Под-сть (А), %</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88,93±5,65</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gridSpan="5">
                  <a:txBody>
                    <a:bodyPr/>
                    <a:lstStyle/>
                    <a:p>
                      <a:pPr algn="ctr">
                        <a:lnSpc>
                          <a:spcPct val="115000"/>
                        </a:lnSpc>
                        <a:spcAft>
                          <a:spcPts val="0"/>
                        </a:spcAft>
                      </a:pPr>
                      <a:r>
                        <a:rPr lang="ru-RU" sz="1200">
                          <a:latin typeface="Times New Roman"/>
                          <a:ea typeface="Calibri"/>
                          <a:cs typeface="Times New Roman"/>
                        </a:rPr>
                        <a:t>Разбавление 1:3</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0344">
                <a:tc>
                  <a:txBody>
                    <a:bodyPr/>
                    <a:lstStyle/>
                    <a:p>
                      <a:pPr>
                        <a:lnSpc>
                          <a:spcPct val="115000"/>
                        </a:lnSpc>
                        <a:spcAft>
                          <a:spcPts val="0"/>
                        </a:spcAft>
                      </a:pPr>
                      <a:r>
                        <a:rPr lang="ru-RU" sz="1200">
                          <a:latin typeface="Times New Roman"/>
                          <a:ea typeface="Calibri"/>
                          <a:cs typeface="Times New Roman"/>
                        </a:rPr>
                        <a:t>VCL, </a:t>
                      </a:r>
                      <a:r>
                        <a:rPr lang="en-US" sz="1200">
                          <a:latin typeface="Times New Roman"/>
                          <a:ea typeface="Calibri"/>
                          <a:cs typeface="Times New Roman"/>
                        </a:rPr>
                        <a:t>µ/c</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latin typeface="Times New Roman"/>
                          <a:ea typeface="Calibri"/>
                          <a:cs typeface="Times New Roman"/>
                        </a:rPr>
                        <a:t>54,38±1,07</a:t>
                      </a:r>
                      <a:r>
                        <a:rPr lang="en-US" sz="1200" dirty="0" smtClean="0">
                          <a:latin typeface="Times New Roman"/>
                          <a:ea typeface="Calibri"/>
                          <a:cs typeface="Times New Roman"/>
                        </a:rPr>
                        <a:t>*</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Calibri"/>
                          <a:cs typeface="Times New Roman"/>
                        </a:rPr>
                        <a:t>48,11±1,83</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47,36±2,57</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latin typeface="Times New Roman"/>
                          <a:ea typeface="Calibri"/>
                          <a:cs typeface="Times New Roman"/>
                        </a:rPr>
                        <a:t>17,08±2,42</a:t>
                      </a:r>
                      <a:r>
                        <a:rPr lang="en-US" sz="1200" dirty="0" smtClean="0">
                          <a:latin typeface="Times New Roman"/>
                          <a:ea typeface="Calibri"/>
                          <a:cs typeface="Times New Roman"/>
                        </a:rPr>
                        <a:t> </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VCL (А), </a:t>
                      </a:r>
                      <a:r>
                        <a:rPr lang="en-US" sz="1200">
                          <a:latin typeface="Times New Roman"/>
                          <a:ea typeface="Calibri"/>
                          <a:cs typeface="Times New Roman"/>
                        </a:rPr>
                        <a:t>µ/c</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latin typeface="Times New Roman"/>
                          <a:ea typeface="Calibri"/>
                          <a:cs typeface="Times New Roman"/>
                        </a:rPr>
                        <a:t>59,60±0,74</a:t>
                      </a:r>
                      <a:r>
                        <a:rPr lang="en-US" sz="1200" dirty="0" smtClean="0">
                          <a:latin typeface="Times New Roman"/>
                          <a:ea typeface="Calibri"/>
                          <a:cs typeface="Times New Roman"/>
                        </a:rPr>
                        <a:t>*</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54,70±1,34</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51,41±1,87</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45,72±2,70</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Под-сть, %</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Calibri"/>
                          <a:cs typeface="Times New Roman"/>
                        </a:rPr>
                        <a:t>81,33± </a:t>
                      </a:r>
                      <a:r>
                        <a:rPr lang="ru-RU" sz="1200" dirty="0" smtClean="0">
                          <a:latin typeface="Times New Roman"/>
                          <a:ea typeface="Calibri"/>
                          <a:cs typeface="Times New Roman"/>
                        </a:rPr>
                        <a:t>6,33</a:t>
                      </a:r>
                      <a:r>
                        <a:rPr lang="en-US" sz="1200" dirty="0" smtClean="0">
                          <a:latin typeface="Times New Roman"/>
                          <a:ea typeface="Calibri"/>
                          <a:cs typeface="Times New Roman"/>
                        </a:rPr>
                        <a:t>*</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71,26±12,40</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12,96±6,67</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15,38±15,38</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Под-сть (А), %</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87,37±5,71</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Calibri"/>
                          <a:cs typeface="Times New Roman"/>
                        </a:rPr>
                        <a:t>83,83±6,32</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56,74±29,25</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20,11±19,11</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gridSpan="5">
                  <a:txBody>
                    <a:bodyPr/>
                    <a:lstStyle/>
                    <a:p>
                      <a:pPr algn="ctr">
                        <a:lnSpc>
                          <a:spcPct val="115000"/>
                        </a:lnSpc>
                        <a:spcAft>
                          <a:spcPts val="0"/>
                        </a:spcAft>
                      </a:pPr>
                      <a:r>
                        <a:rPr lang="ru-RU" sz="1200" dirty="0">
                          <a:latin typeface="Times New Roman"/>
                          <a:ea typeface="Calibri"/>
                          <a:cs typeface="Times New Roman"/>
                        </a:rPr>
                        <a:t>Разбавление 1:10</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0344">
                <a:tc>
                  <a:txBody>
                    <a:bodyPr/>
                    <a:lstStyle/>
                    <a:p>
                      <a:pPr>
                        <a:lnSpc>
                          <a:spcPct val="115000"/>
                        </a:lnSpc>
                        <a:spcAft>
                          <a:spcPts val="0"/>
                        </a:spcAft>
                      </a:pPr>
                      <a:r>
                        <a:rPr lang="ru-RU" sz="1200">
                          <a:latin typeface="Times New Roman"/>
                          <a:ea typeface="Calibri"/>
                          <a:cs typeface="Times New Roman"/>
                        </a:rPr>
                        <a:t>VCL, </a:t>
                      </a:r>
                      <a:r>
                        <a:rPr lang="en-US" sz="1200">
                          <a:latin typeface="Times New Roman"/>
                          <a:ea typeface="Calibri"/>
                          <a:cs typeface="Times New Roman"/>
                        </a:rPr>
                        <a:t>µ/c</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latin typeface="Times New Roman"/>
                          <a:ea typeface="Calibri"/>
                          <a:cs typeface="Times New Roman"/>
                        </a:rPr>
                        <a:t>57,30±1,39</a:t>
                      </a:r>
                      <a:r>
                        <a:rPr lang="en-US" sz="1200" dirty="0" smtClean="0">
                          <a:latin typeface="Times New Roman"/>
                          <a:ea typeface="Calibri"/>
                          <a:cs typeface="Times New Roman"/>
                        </a:rPr>
                        <a:t>*</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39,90±1,67</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46,85±1,50</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smtClean="0">
                          <a:latin typeface="Times New Roman"/>
                          <a:ea typeface="Calibri"/>
                          <a:cs typeface="Times New Roman"/>
                        </a:rPr>
                        <a:t>31,00±5,62</a:t>
                      </a:r>
                      <a:r>
                        <a:rPr lang="en-US" sz="1200" dirty="0" smtClean="0">
                          <a:latin typeface="Times New Roman"/>
                          <a:ea typeface="Calibri"/>
                          <a:cs typeface="Times New Roman"/>
                        </a:rPr>
                        <a:t>*</a:t>
                      </a:r>
                      <a:endParaRPr lang="ru-RU" sz="1200" dirty="0" smtClean="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VCL (А), </a:t>
                      </a:r>
                      <a:r>
                        <a:rPr lang="en-US" sz="1200">
                          <a:latin typeface="Times New Roman"/>
                          <a:ea typeface="Calibri"/>
                          <a:cs typeface="Times New Roman"/>
                        </a:rPr>
                        <a:t>µ/c</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latin typeface="Times New Roman"/>
                          <a:ea typeface="Calibri"/>
                          <a:cs typeface="Times New Roman"/>
                        </a:rPr>
                        <a:t>60,93±1,01</a:t>
                      </a:r>
                      <a:r>
                        <a:rPr lang="en-US" sz="1200" dirty="0" smtClean="0">
                          <a:latin typeface="Times New Roman"/>
                          <a:ea typeface="Calibri"/>
                          <a:cs typeface="Times New Roman"/>
                        </a:rPr>
                        <a:t>*</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50,68±0,96</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52,00±0,84</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52,29±5,03</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Под-сть, %</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latin typeface="Times New Roman"/>
                          <a:ea typeface="Calibri"/>
                          <a:cs typeface="Times New Roman"/>
                        </a:rPr>
                        <a:t>84,80±4,02</a:t>
                      </a:r>
                      <a:r>
                        <a:rPr lang="en-US" sz="1200" dirty="0" smtClean="0">
                          <a:latin typeface="Times New Roman"/>
                          <a:ea typeface="Calibri"/>
                          <a:cs typeface="Times New Roman"/>
                        </a:rPr>
                        <a:t>*</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92,62±3,43</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57,58±4,67</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26,02±11,09</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44">
                <a:tc>
                  <a:txBody>
                    <a:bodyPr/>
                    <a:lstStyle/>
                    <a:p>
                      <a:pPr>
                        <a:lnSpc>
                          <a:spcPct val="115000"/>
                        </a:lnSpc>
                        <a:spcAft>
                          <a:spcPts val="0"/>
                        </a:spcAft>
                      </a:pPr>
                      <a:r>
                        <a:rPr lang="ru-RU" sz="1200">
                          <a:latin typeface="Times New Roman"/>
                          <a:ea typeface="Calibri"/>
                          <a:cs typeface="Times New Roman"/>
                        </a:rPr>
                        <a:t>Под-сть (А), %</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90,80±5,93</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73,54±2,24</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Calibri"/>
                          <a:cs typeface="Times New Roman"/>
                        </a:rPr>
                        <a:t>73,88±14,47</a:t>
                      </a:r>
                      <a:endParaRPr lang="ru-RU"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Calibri"/>
                          <a:cs typeface="Times New Roman"/>
                        </a:rPr>
                        <a:t>26,31±14,55</a:t>
                      </a:r>
                      <a:endParaRPr lang="ru-RU"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6221" name="Rectangle 1"/>
          <p:cNvSpPr>
            <a:spLocks noChangeArrowheads="1"/>
          </p:cNvSpPr>
          <p:nvPr/>
        </p:nvSpPr>
        <p:spPr bwMode="auto">
          <a:xfrm>
            <a:off x="0" y="280988"/>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a:latin typeface="Times New Roman" pitchFamily="18" charset="0"/>
                <a:cs typeface="Times New Roman" pitchFamily="18" charset="0"/>
              </a:rPr>
              <a:t>Таблица.</a:t>
            </a:r>
            <a:r>
              <a:rPr lang="ru-RU" altLang="ru-RU" sz="2000" b="1">
                <a:latin typeface="Times New Roman" pitchFamily="18" charset="0"/>
                <a:cs typeface="Times New Roman" pitchFamily="18" charset="0"/>
              </a:rPr>
              <a:t> Изменение подвижности сперматозоидов сибирского осетра в зависимости от разбавления и срока хранения</a:t>
            </a:r>
            <a:endParaRPr lang="ru-RU" altLang="ru-RU" sz="200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pPr>
              <a:defRPr/>
            </a:pPr>
            <a:fld id="{E7416ADB-A969-45E4-85DA-BF72802F26FD}" type="slidenum">
              <a:rPr lang="ru-RU" smtClean="0"/>
              <a:pPr>
                <a:defRPr/>
              </a:pPr>
              <a:t>281</a:t>
            </a:fld>
            <a:endParaRPr lang="ru-RU"/>
          </a:p>
        </p:txBody>
      </p:sp>
    </p:spTree>
    <p:extLst>
      <p:ext uri="{BB962C8B-B14F-4D97-AF65-F5344CB8AC3E}">
        <p14:creationId xmlns:p14="http://schemas.microsoft.com/office/powerpoint/2010/main" xmlns="" val="3759751510"/>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a:xfrm>
            <a:off x="395288" y="476250"/>
            <a:ext cx="8229600" cy="1152525"/>
          </a:xfrm>
        </p:spPr>
        <p:txBody>
          <a:bodyPr>
            <a:normAutofit fontScale="90000"/>
          </a:bodyPr>
          <a:lstStyle/>
          <a:p>
            <a:r>
              <a:rPr lang="ru-RU" altLang="ru-RU" sz="2800" b="1" smtClean="0">
                <a:latin typeface="Times New Roman" pitchFamily="18" charset="0"/>
                <a:cs typeface="Times New Roman" pitchFamily="18" charset="0"/>
              </a:rPr>
              <a:t>Траектории движения сформированы программой CASA на базе платформы ImageJ</a:t>
            </a:r>
            <a:r>
              <a:rPr lang="ru-RU" altLang="ru-RU" sz="2400" smtClean="0">
                <a:latin typeface="Times New Roman" pitchFamily="18" charset="0"/>
                <a:cs typeface="Times New Roman" pitchFamily="18" charset="0"/>
              </a:rPr>
              <a:t/>
            </a:r>
            <a:br>
              <a:rPr lang="ru-RU" altLang="ru-RU" sz="2400" smtClean="0">
                <a:latin typeface="Times New Roman" pitchFamily="18" charset="0"/>
                <a:cs typeface="Times New Roman" pitchFamily="18" charset="0"/>
              </a:rPr>
            </a:br>
            <a:endParaRPr lang="ru-RU" altLang="ru-RU" sz="2400" smtClean="0">
              <a:latin typeface="Times New Roman" pitchFamily="18" charset="0"/>
              <a:cs typeface="Times New Roman" pitchFamily="18" charset="0"/>
            </a:endParaRPr>
          </a:p>
        </p:txBody>
      </p:sp>
      <p:pic>
        <p:nvPicPr>
          <p:cNvPr id="47107" name="Содержимое 3" descr="Видео 110"/>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539750" y="1844675"/>
            <a:ext cx="3816350" cy="3384550"/>
          </a:xfrm>
          <a:ln w="6350">
            <a:solidFill>
              <a:srgbClr val="000000"/>
            </a:solidFill>
            <a:miter lim="800000"/>
            <a:headEnd/>
            <a:tailEnd/>
          </a:ln>
        </p:spPr>
      </p:pic>
      <p:pic>
        <p:nvPicPr>
          <p:cNvPr id="47108" name="Рисунок 4" descr="Видео 15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7900" y="1844675"/>
            <a:ext cx="3887788" cy="3313113"/>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7109" name="TextBox 5"/>
          <p:cNvSpPr txBox="1">
            <a:spLocks noChangeArrowheads="1"/>
          </p:cNvSpPr>
          <p:nvPr/>
        </p:nvSpPr>
        <p:spPr bwMode="auto">
          <a:xfrm>
            <a:off x="755650" y="5373688"/>
            <a:ext cx="34147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800" b="1">
                <a:latin typeface="Times New Roman" pitchFamily="18" charset="0"/>
                <a:cs typeface="Times New Roman" pitchFamily="18" charset="0"/>
              </a:rPr>
              <a:t>через 1 день после сцеживания</a:t>
            </a:r>
          </a:p>
        </p:txBody>
      </p:sp>
      <p:sp>
        <p:nvSpPr>
          <p:cNvPr id="47110" name="TextBox 6"/>
          <p:cNvSpPr txBox="1">
            <a:spLocks noChangeArrowheads="1"/>
          </p:cNvSpPr>
          <p:nvPr/>
        </p:nvSpPr>
        <p:spPr bwMode="auto">
          <a:xfrm>
            <a:off x="5076825" y="5373688"/>
            <a:ext cx="33147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800" b="1">
                <a:latin typeface="Times New Roman" pitchFamily="18" charset="0"/>
                <a:cs typeface="Times New Roman" pitchFamily="18" charset="0"/>
              </a:rPr>
              <a:t>через 4 дня после сцеживания</a:t>
            </a:r>
          </a:p>
        </p:txBody>
      </p:sp>
      <p:sp>
        <p:nvSpPr>
          <p:cNvPr id="7" name="Номер слайда 6"/>
          <p:cNvSpPr>
            <a:spLocks noGrp="1"/>
          </p:cNvSpPr>
          <p:nvPr>
            <p:ph type="sldNum" sz="quarter" idx="12"/>
          </p:nvPr>
        </p:nvSpPr>
        <p:spPr/>
        <p:txBody>
          <a:bodyPr/>
          <a:lstStyle/>
          <a:p>
            <a:pPr>
              <a:defRPr/>
            </a:pPr>
            <a:fld id="{FA4D85F0-4FA4-41AD-89EF-3725FA80E8F2}" type="slidenum">
              <a:rPr lang="ru-RU" smtClean="0"/>
              <a:pPr>
                <a:defRPr/>
              </a:pPr>
              <a:t>282</a:t>
            </a:fld>
            <a:endParaRPr lang="ru-RU"/>
          </a:p>
        </p:txBody>
      </p:sp>
    </p:spTree>
    <p:extLst>
      <p:ext uri="{BB962C8B-B14F-4D97-AF65-F5344CB8AC3E}">
        <p14:creationId xmlns:p14="http://schemas.microsoft.com/office/powerpoint/2010/main" xmlns="" val="2369438352"/>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lstStyle/>
          <a:p>
            <a:r>
              <a:rPr lang="ru-RU" altLang="ru-RU" sz="3200" b="1" smtClean="0">
                <a:latin typeface="Times New Roman" pitchFamily="18" charset="0"/>
                <a:cs typeface="Times New Roman" pitchFamily="18" charset="0"/>
              </a:rPr>
              <a:t>Изменение подвижности сперматозоидов в зависимости от  кислородного режима</a:t>
            </a:r>
            <a:endParaRPr lang="ru-RU" altLang="ru-RU" sz="3200" smtClean="0"/>
          </a:p>
        </p:txBody>
      </p:sp>
      <p:sp>
        <p:nvSpPr>
          <p:cNvPr id="48131" name="Содержимое 2"/>
          <p:cNvSpPr>
            <a:spLocks noGrp="1"/>
          </p:cNvSpPr>
          <p:nvPr>
            <p:ph idx="1"/>
          </p:nvPr>
        </p:nvSpPr>
        <p:spPr/>
        <p:txBody>
          <a:bodyPr/>
          <a:lstStyle/>
          <a:p>
            <a:endParaRPr lang="ru-RU" altLang="ru-RU" smtClean="0"/>
          </a:p>
        </p:txBody>
      </p:sp>
      <p:pic>
        <p:nvPicPr>
          <p:cNvPr id="48132" name="Picture 2" descr="\\Qwerty-pc\users\Public\Recorded TV\TempRec\TempSBE\Новая папка\ШУМСКИЙ\Диссертация\емкости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088" y="1500188"/>
            <a:ext cx="7316787" cy="507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617D248C-35BA-4828-8F3A-D10FCE1E25ED}" type="slidenum">
              <a:rPr lang="ru-RU" smtClean="0"/>
              <a:pPr>
                <a:defRPr/>
              </a:pPr>
              <a:t>283</a:t>
            </a:fld>
            <a:endParaRPr lang="ru-RU"/>
          </a:p>
        </p:txBody>
      </p:sp>
    </p:spTree>
    <p:extLst>
      <p:ext uri="{BB962C8B-B14F-4D97-AF65-F5344CB8AC3E}">
        <p14:creationId xmlns:p14="http://schemas.microsoft.com/office/powerpoint/2010/main" xmlns="" val="960215179"/>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4F3896DE-F3DC-4BFA-80BD-265D0809C150}" type="slidenum">
              <a:rPr lang="ru-RU" smtClean="0"/>
              <a:pPr>
                <a:defRPr/>
              </a:pPr>
              <a:t>284</a:t>
            </a:fld>
            <a:endParaRPr lang="ru-RU"/>
          </a:p>
        </p:txBody>
      </p:sp>
      <p:sp>
        <p:nvSpPr>
          <p:cNvPr id="49155" name="Прямоугольник 4"/>
          <p:cNvSpPr>
            <a:spLocks noChangeArrowheads="1"/>
          </p:cNvSpPr>
          <p:nvPr/>
        </p:nvSpPr>
        <p:spPr bwMode="auto">
          <a:xfrm>
            <a:off x="468313" y="1289050"/>
            <a:ext cx="8351837"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ru-RU" altLang="ru-RU">
                <a:latin typeface="Times New Roman" pitchFamily="18" charset="0"/>
                <a:cs typeface="Times New Roman" pitchFamily="18" charset="0"/>
              </a:rPr>
              <a:t>1. Индекс тератозооспермии, который представляет собой отношение суммарного числа дефектов к числу сперматозоидов с дефектами.</a:t>
            </a:r>
          </a:p>
          <a:p>
            <a:pPr algn="just" eaLnBrk="1" hangingPunct="1">
              <a:spcBef>
                <a:spcPct val="0"/>
              </a:spcBef>
              <a:buFontTx/>
              <a:buNone/>
            </a:pPr>
            <a:endParaRPr lang="ru-RU" altLang="ru-RU">
              <a:latin typeface="Times New Roman" pitchFamily="18" charset="0"/>
              <a:cs typeface="Times New Roman" pitchFamily="18" charset="0"/>
            </a:endParaRPr>
          </a:p>
          <a:p>
            <a:pPr algn="just" eaLnBrk="1" hangingPunct="1">
              <a:spcBef>
                <a:spcPct val="0"/>
              </a:spcBef>
              <a:buFontTx/>
              <a:buNone/>
            </a:pPr>
            <a:r>
              <a:rPr lang="ru-RU" altLang="ru-RU">
                <a:latin typeface="Times New Roman" pitchFamily="18" charset="0"/>
                <a:cs typeface="Times New Roman" pitchFamily="18" charset="0"/>
              </a:rPr>
              <a:t>2. Индекс дефектности сперматозоидов, который представляет собой отношение суммарного числа дефектов к числу подсчитанных сперматозоидов. </a:t>
            </a:r>
          </a:p>
        </p:txBody>
      </p:sp>
    </p:spTree>
    <p:extLst>
      <p:ext uri="{BB962C8B-B14F-4D97-AF65-F5344CB8AC3E}">
        <p14:creationId xmlns:p14="http://schemas.microsoft.com/office/powerpoint/2010/main" xmlns="" val="1302921485"/>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lstStyle/>
          <a:p>
            <a:r>
              <a:rPr lang="ru-RU" altLang="ru-RU" sz="3200" b="1" smtClean="0">
                <a:latin typeface="Times New Roman" pitchFamily="18" charset="0"/>
                <a:cs typeface="Times New Roman" pitchFamily="18" charset="0"/>
              </a:rPr>
              <a:t>Изменение морфологических индексов сперматозоидов </a:t>
            </a:r>
          </a:p>
        </p:txBody>
      </p:sp>
      <p:sp>
        <p:nvSpPr>
          <p:cNvPr id="50179" name="Содержимое 2"/>
          <p:cNvSpPr>
            <a:spLocks noGrp="1"/>
          </p:cNvSpPr>
          <p:nvPr>
            <p:ph idx="1"/>
          </p:nvPr>
        </p:nvSpPr>
        <p:spPr/>
        <p:txBody>
          <a:bodyPr/>
          <a:lstStyle/>
          <a:p>
            <a:endParaRPr lang="ru-RU" altLang="ru-RU" smtClean="0"/>
          </a:p>
        </p:txBody>
      </p:sp>
      <p:pic>
        <p:nvPicPr>
          <p:cNvPr id="50180" name="Picture 2" descr="\\Qwerty-pc\users\Public\Recorded TV\TempRec\TempSBE\Новая папка\ШУМСКИЙ\Диссертация\индексы в контроле.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9013" y="1428750"/>
            <a:ext cx="6940550" cy="490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E5C9CB12-FBF7-47FC-A21C-CF441F466904}" type="slidenum">
              <a:rPr lang="ru-RU" smtClean="0"/>
              <a:pPr>
                <a:defRPr/>
              </a:pPr>
              <a:t>285</a:t>
            </a:fld>
            <a:endParaRPr lang="ru-RU"/>
          </a:p>
        </p:txBody>
      </p:sp>
    </p:spTree>
    <p:extLst>
      <p:ext uri="{BB962C8B-B14F-4D97-AF65-F5344CB8AC3E}">
        <p14:creationId xmlns:p14="http://schemas.microsoft.com/office/powerpoint/2010/main" xmlns="" val="351595408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p:txBody>
          <a:bodyPr/>
          <a:lstStyle/>
          <a:p>
            <a:r>
              <a:rPr lang="ru-RU" altLang="ru-RU" b="1" smtClean="0">
                <a:latin typeface="Times New Roman" pitchFamily="18" charset="0"/>
                <a:cs typeface="Times New Roman" pitchFamily="18" charset="0"/>
              </a:rPr>
              <a:t>Агглютинация</a:t>
            </a:r>
            <a:r>
              <a:rPr lang="en-US" altLang="ru-RU" b="1" smtClean="0">
                <a:latin typeface="Times New Roman" pitchFamily="18" charset="0"/>
                <a:cs typeface="Times New Roman" pitchFamily="18" charset="0"/>
              </a:rPr>
              <a:t> </a:t>
            </a:r>
            <a:r>
              <a:rPr lang="ru-RU" altLang="ru-RU" b="1" smtClean="0">
                <a:latin typeface="Times New Roman" pitchFamily="18" charset="0"/>
                <a:cs typeface="Times New Roman" pitchFamily="18" charset="0"/>
              </a:rPr>
              <a:t>типа </a:t>
            </a:r>
            <a:r>
              <a:rPr lang="en-US" altLang="ru-RU" b="1" smtClean="0">
                <a:latin typeface="Times New Roman" pitchFamily="18" charset="0"/>
                <a:cs typeface="Times New Roman" pitchFamily="18" charset="0"/>
              </a:rPr>
              <a:t>A</a:t>
            </a:r>
            <a:r>
              <a:rPr lang="ru-RU" altLang="ru-RU" b="1" smtClean="0">
                <a:latin typeface="Times New Roman" pitchFamily="18" charset="0"/>
                <a:cs typeface="Times New Roman" pitchFamily="18" charset="0"/>
              </a:rPr>
              <a:t> </a:t>
            </a:r>
          </a:p>
        </p:txBody>
      </p:sp>
      <p:sp>
        <p:nvSpPr>
          <p:cNvPr id="51203" name="Текст 4"/>
          <p:cNvSpPr>
            <a:spLocks noGrp="1"/>
          </p:cNvSpPr>
          <p:nvPr>
            <p:ph type="body" idx="1"/>
          </p:nvPr>
        </p:nvSpPr>
        <p:spPr/>
        <p:txBody>
          <a:bodyPr/>
          <a:lstStyle/>
          <a:p>
            <a:pPr algn="ctr"/>
            <a:r>
              <a:rPr lang="ru-RU" altLang="ru-RU" smtClean="0">
                <a:latin typeface="Times New Roman" pitchFamily="18" charset="0"/>
                <a:cs typeface="Times New Roman" pitchFamily="18" charset="0"/>
              </a:rPr>
              <a:t>Стадия А2</a:t>
            </a:r>
          </a:p>
        </p:txBody>
      </p:sp>
      <p:sp>
        <p:nvSpPr>
          <p:cNvPr id="51204" name="Содержимое 5"/>
          <p:cNvSpPr>
            <a:spLocks noGrp="1"/>
          </p:cNvSpPr>
          <p:nvPr>
            <p:ph sz="half" idx="2"/>
          </p:nvPr>
        </p:nvSpPr>
        <p:spPr/>
        <p:txBody>
          <a:bodyPr/>
          <a:lstStyle/>
          <a:p>
            <a:endParaRPr lang="ru-RU" altLang="ru-RU" smtClean="0"/>
          </a:p>
        </p:txBody>
      </p:sp>
      <p:sp>
        <p:nvSpPr>
          <p:cNvPr id="51205" name="Текст 6"/>
          <p:cNvSpPr>
            <a:spLocks noGrp="1"/>
          </p:cNvSpPr>
          <p:nvPr>
            <p:ph type="body" sz="quarter" idx="3"/>
          </p:nvPr>
        </p:nvSpPr>
        <p:spPr/>
        <p:txBody>
          <a:bodyPr/>
          <a:lstStyle/>
          <a:p>
            <a:pPr algn="ctr"/>
            <a:r>
              <a:rPr lang="ru-RU" altLang="ru-RU" smtClean="0">
                <a:latin typeface="Times New Roman" pitchFamily="18" charset="0"/>
                <a:cs typeface="Times New Roman" pitchFamily="18" charset="0"/>
              </a:rPr>
              <a:t>Стадия А3</a:t>
            </a:r>
          </a:p>
        </p:txBody>
      </p:sp>
      <p:pic>
        <p:nvPicPr>
          <p:cNvPr id="51206" name="Picture 2" descr="\\Qwerty-pc\users\Public\Recorded TV\TempRec\TempSBE\Новая папка\ШУМСКИЙ\Диссертация\Аглюцинация А2.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714375" y="2286000"/>
            <a:ext cx="363855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7" name="Picture 2" descr="\\Qwerty-pc\users\Public\Recorded TV\TempRec\TempSBE\Новая папка\ШУМСКИЙ\Диссертация\Аглюцинация А3.jpg"/>
          <p:cNvPicPr>
            <a:picLocks noGrp="1" noChangeAspect="1" noChangeArrowheads="1"/>
          </p:cNvPicPr>
          <p:nvPr>
            <p:ph sz="quarter" idx="4"/>
          </p:nvPr>
        </p:nvPicPr>
        <p:blipFill>
          <a:blip r:embed="rId3" cstate="print">
            <a:grayscl/>
            <a:extLst>
              <a:ext uri="{28A0092B-C50C-407E-A947-70E740481C1C}">
                <a14:useLocalDpi xmlns:a14="http://schemas.microsoft.com/office/drawing/2010/main" xmlns="" val="0"/>
              </a:ext>
            </a:extLst>
          </a:blip>
          <a:srcRect/>
          <a:stretch>
            <a:fillRect/>
          </a:stretch>
        </p:blipFill>
        <p:spPr>
          <a:xfrm>
            <a:off x="4741863" y="2674938"/>
            <a:ext cx="3848100" cy="2952750"/>
          </a:xfrm>
        </p:spPr>
      </p:pic>
      <p:sp>
        <p:nvSpPr>
          <p:cNvPr id="8" name="Номер слайда 7"/>
          <p:cNvSpPr>
            <a:spLocks noGrp="1"/>
          </p:cNvSpPr>
          <p:nvPr>
            <p:ph type="sldNum" sz="quarter" idx="12"/>
          </p:nvPr>
        </p:nvSpPr>
        <p:spPr/>
        <p:txBody>
          <a:bodyPr/>
          <a:lstStyle/>
          <a:p>
            <a:pPr>
              <a:defRPr/>
            </a:pPr>
            <a:fld id="{9E8E4A08-8EB3-4B4F-BA63-FD203FD6C19A}" type="slidenum">
              <a:rPr lang="ru-RU" smtClean="0"/>
              <a:pPr>
                <a:defRPr/>
              </a:pPr>
              <a:t>286</a:t>
            </a:fld>
            <a:endParaRPr lang="ru-RU"/>
          </a:p>
        </p:txBody>
      </p:sp>
    </p:spTree>
    <p:extLst>
      <p:ext uri="{BB962C8B-B14F-4D97-AF65-F5344CB8AC3E}">
        <p14:creationId xmlns:p14="http://schemas.microsoft.com/office/powerpoint/2010/main" xmlns="" val="1770290851"/>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p:txBody>
          <a:bodyPr/>
          <a:lstStyle/>
          <a:p>
            <a:r>
              <a:rPr lang="ru-RU" altLang="ru-RU" b="1" smtClean="0">
                <a:latin typeface="Times New Roman" pitchFamily="18" charset="0"/>
                <a:cs typeface="Times New Roman" pitchFamily="18" charset="0"/>
              </a:rPr>
              <a:t>Агглютинация типа </a:t>
            </a:r>
            <a:r>
              <a:rPr lang="en-US" altLang="ru-RU" b="1" smtClean="0">
                <a:latin typeface="Times New Roman" pitchFamily="18" charset="0"/>
                <a:cs typeface="Times New Roman" pitchFamily="18" charset="0"/>
              </a:rPr>
              <a:t>B</a:t>
            </a:r>
            <a:endParaRPr lang="ru-RU" altLang="ru-RU" b="1" smtClean="0">
              <a:latin typeface="Times New Roman" pitchFamily="18" charset="0"/>
              <a:cs typeface="Times New Roman" pitchFamily="18" charset="0"/>
            </a:endParaRPr>
          </a:p>
        </p:txBody>
      </p:sp>
      <p:sp>
        <p:nvSpPr>
          <p:cNvPr id="52227" name="Текст 5"/>
          <p:cNvSpPr>
            <a:spLocks noGrp="1"/>
          </p:cNvSpPr>
          <p:nvPr>
            <p:ph type="body" idx="1"/>
          </p:nvPr>
        </p:nvSpPr>
        <p:spPr/>
        <p:txBody>
          <a:bodyPr/>
          <a:lstStyle/>
          <a:p>
            <a:pPr algn="ctr"/>
            <a:r>
              <a:rPr lang="ru-RU" altLang="ru-RU" smtClean="0">
                <a:latin typeface="Times New Roman" pitchFamily="18" charset="0"/>
                <a:cs typeface="Times New Roman" pitchFamily="18" charset="0"/>
              </a:rPr>
              <a:t>Стадия </a:t>
            </a:r>
            <a:r>
              <a:rPr lang="en-US" altLang="ru-RU" smtClean="0">
                <a:latin typeface="Times New Roman" pitchFamily="18" charset="0"/>
                <a:cs typeface="Times New Roman" pitchFamily="18" charset="0"/>
              </a:rPr>
              <a:t>B1</a:t>
            </a:r>
            <a:endParaRPr lang="ru-RU" altLang="ru-RU" smtClean="0">
              <a:latin typeface="Times New Roman" pitchFamily="18" charset="0"/>
              <a:cs typeface="Times New Roman" pitchFamily="18" charset="0"/>
            </a:endParaRPr>
          </a:p>
        </p:txBody>
      </p:sp>
      <p:sp>
        <p:nvSpPr>
          <p:cNvPr id="52228" name="Содержимое 6"/>
          <p:cNvSpPr>
            <a:spLocks noGrp="1"/>
          </p:cNvSpPr>
          <p:nvPr>
            <p:ph sz="half" idx="2"/>
          </p:nvPr>
        </p:nvSpPr>
        <p:spPr/>
        <p:txBody>
          <a:bodyPr/>
          <a:lstStyle/>
          <a:p>
            <a:endParaRPr lang="ru-RU" altLang="ru-RU" smtClean="0"/>
          </a:p>
        </p:txBody>
      </p:sp>
      <p:sp>
        <p:nvSpPr>
          <p:cNvPr id="52229" name="Текст 7"/>
          <p:cNvSpPr>
            <a:spLocks noGrp="1"/>
          </p:cNvSpPr>
          <p:nvPr>
            <p:ph type="body" sz="quarter" idx="3"/>
          </p:nvPr>
        </p:nvSpPr>
        <p:spPr/>
        <p:txBody>
          <a:bodyPr/>
          <a:lstStyle/>
          <a:p>
            <a:pPr algn="ctr"/>
            <a:r>
              <a:rPr lang="ru-RU" altLang="ru-RU" smtClean="0">
                <a:latin typeface="Times New Roman" pitchFamily="18" charset="0"/>
                <a:cs typeface="Times New Roman" pitchFamily="18" charset="0"/>
              </a:rPr>
              <a:t>Стадия </a:t>
            </a:r>
            <a:r>
              <a:rPr lang="en-US" altLang="ru-RU" smtClean="0">
                <a:latin typeface="Times New Roman" pitchFamily="18" charset="0"/>
                <a:cs typeface="Times New Roman" pitchFamily="18" charset="0"/>
              </a:rPr>
              <a:t>B1</a:t>
            </a:r>
            <a:endParaRPr lang="ru-RU" altLang="ru-RU" smtClean="0">
              <a:latin typeface="Times New Roman" pitchFamily="18" charset="0"/>
              <a:cs typeface="Times New Roman" pitchFamily="18" charset="0"/>
            </a:endParaRPr>
          </a:p>
        </p:txBody>
      </p:sp>
      <p:sp>
        <p:nvSpPr>
          <p:cNvPr id="52230" name="Содержимое 8"/>
          <p:cNvSpPr>
            <a:spLocks noGrp="1"/>
          </p:cNvSpPr>
          <p:nvPr>
            <p:ph sz="quarter" idx="4"/>
          </p:nvPr>
        </p:nvSpPr>
        <p:spPr/>
        <p:txBody>
          <a:bodyPr/>
          <a:lstStyle/>
          <a:p>
            <a:endParaRPr lang="ru-RU" altLang="ru-RU" smtClean="0"/>
          </a:p>
        </p:txBody>
      </p:sp>
      <p:pic>
        <p:nvPicPr>
          <p:cNvPr id="52231" name="Picture 2" descr="\\Qwerty-pc\users\Public\Recorded TV\TempRec\TempSBE\Новая папка\ШУМСКИЙ\Диссертация\Аглюцинация B1.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714375" y="2325688"/>
            <a:ext cx="3643313" cy="353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2" name="Picture 3" descr="\\Qwerty-pc\users\Public\Recorded TV\TempRec\TempSBE\Новая папка\ШУМСКИЙ\Диссертация\Аглюцинация B1_2.jpg"/>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a:stretch>
            <a:fillRect/>
          </a:stretch>
        </p:blipFill>
        <p:spPr bwMode="auto">
          <a:xfrm>
            <a:off x="4837113" y="2357438"/>
            <a:ext cx="3735387"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Номер слайда 9"/>
          <p:cNvSpPr>
            <a:spLocks noGrp="1"/>
          </p:cNvSpPr>
          <p:nvPr>
            <p:ph type="sldNum" sz="quarter" idx="12"/>
          </p:nvPr>
        </p:nvSpPr>
        <p:spPr/>
        <p:txBody>
          <a:bodyPr/>
          <a:lstStyle/>
          <a:p>
            <a:pPr>
              <a:defRPr/>
            </a:pPr>
            <a:fld id="{C9E3AE4E-8A08-44FC-BC02-D435145FCDC3}" type="slidenum">
              <a:rPr lang="ru-RU" smtClean="0"/>
              <a:pPr>
                <a:defRPr/>
              </a:pPr>
              <a:t>287</a:t>
            </a:fld>
            <a:endParaRPr lang="ru-RU"/>
          </a:p>
        </p:txBody>
      </p:sp>
    </p:spTree>
    <p:extLst>
      <p:ext uri="{BB962C8B-B14F-4D97-AF65-F5344CB8AC3E}">
        <p14:creationId xmlns:p14="http://schemas.microsoft.com/office/powerpoint/2010/main" xmlns="" val="260473709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p:txBody>
          <a:bodyPr/>
          <a:lstStyle/>
          <a:p>
            <a:r>
              <a:rPr lang="ru-RU" altLang="ru-RU" b="1" smtClean="0">
                <a:latin typeface="Times New Roman" pitchFamily="18" charset="0"/>
                <a:cs typeface="Times New Roman" pitchFamily="18" charset="0"/>
              </a:rPr>
              <a:t>Агглютинация типа С</a:t>
            </a:r>
          </a:p>
        </p:txBody>
      </p:sp>
      <p:sp>
        <p:nvSpPr>
          <p:cNvPr id="53251" name="Текст 4"/>
          <p:cNvSpPr>
            <a:spLocks noGrp="1"/>
          </p:cNvSpPr>
          <p:nvPr>
            <p:ph type="body" idx="1"/>
          </p:nvPr>
        </p:nvSpPr>
        <p:spPr/>
        <p:txBody>
          <a:bodyPr/>
          <a:lstStyle/>
          <a:p>
            <a:pPr algn="ctr"/>
            <a:r>
              <a:rPr lang="ru-RU" altLang="ru-RU" smtClean="0">
                <a:latin typeface="Times New Roman" pitchFamily="18" charset="0"/>
                <a:cs typeface="Times New Roman" pitchFamily="18" charset="0"/>
              </a:rPr>
              <a:t>Стадия С</a:t>
            </a:r>
            <a:r>
              <a:rPr lang="en-US" altLang="ru-RU" smtClean="0">
                <a:latin typeface="Times New Roman" pitchFamily="18" charset="0"/>
                <a:cs typeface="Times New Roman" pitchFamily="18" charset="0"/>
              </a:rPr>
              <a:t>1</a:t>
            </a:r>
            <a:endParaRPr lang="ru-RU" altLang="ru-RU" smtClean="0">
              <a:latin typeface="Times New Roman" pitchFamily="18" charset="0"/>
              <a:cs typeface="Times New Roman" pitchFamily="18" charset="0"/>
            </a:endParaRPr>
          </a:p>
        </p:txBody>
      </p:sp>
      <p:sp>
        <p:nvSpPr>
          <p:cNvPr id="53252" name="Содержимое 5"/>
          <p:cNvSpPr>
            <a:spLocks noGrp="1"/>
          </p:cNvSpPr>
          <p:nvPr>
            <p:ph sz="half" idx="2"/>
          </p:nvPr>
        </p:nvSpPr>
        <p:spPr/>
        <p:txBody>
          <a:bodyPr/>
          <a:lstStyle/>
          <a:p>
            <a:endParaRPr lang="ru-RU" altLang="ru-RU" smtClean="0"/>
          </a:p>
        </p:txBody>
      </p:sp>
      <p:sp>
        <p:nvSpPr>
          <p:cNvPr id="53253" name="Текст 6"/>
          <p:cNvSpPr>
            <a:spLocks noGrp="1"/>
          </p:cNvSpPr>
          <p:nvPr>
            <p:ph type="body" sz="quarter" idx="3"/>
          </p:nvPr>
        </p:nvSpPr>
        <p:spPr/>
        <p:txBody>
          <a:bodyPr/>
          <a:lstStyle/>
          <a:p>
            <a:pPr algn="ctr"/>
            <a:r>
              <a:rPr lang="ru-RU" altLang="ru-RU" smtClean="0">
                <a:latin typeface="Times New Roman" pitchFamily="18" charset="0"/>
                <a:cs typeface="Times New Roman" pitchFamily="18" charset="0"/>
              </a:rPr>
              <a:t>Стадия С</a:t>
            </a:r>
            <a:r>
              <a:rPr lang="en-US" altLang="ru-RU" smtClean="0">
                <a:latin typeface="Times New Roman" pitchFamily="18" charset="0"/>
                <a:cs typeface="Times New Roman" pitchFamily="18" charset="0"/>
              </a:rPr>
              <a:t>2</a:t>
            </a:r>
            <a:endParaRPr lang="ru-RU" altLang="ru-RU" smtClean="0">
              <a:latin typeface="Times New Roman" pitchFamily="18" charset="0"/>
              <a:cs typeface="Times New Roman" pitchFamily="18" charset="0"/>
            </a:endParaRPr>
          </a:p>
        </p:txBody>
      </p:sp>
      <p:sp>
        <p:nvSpPr>
          <p:cNvPr id="53254" name="Содержимое 7"/>
          <p:cNvSpPr>
            <a:spLocks noGrp="1"/>
          </p:cNvSpPr>
          <p:nvPr>
            <p:ph sz="quarter" idx="4"/>
          </p:nvPr>
        </p:nvSpPr>
        <p:spPr/>
        <p:txBody>
          <a:bodyPr/>
          <a:lstStyle/>
          <a:p>
            <a:endParaRPr lang="ru-RU" altLang="ru-RU" smtClean="0"/>
          </a:p>
        </p:txBody>
      </p:sp>
      <p:pic>
        <p:nvPicPr>
          <p:cNvPr id="53255" name="Picture 2" descr="\\Qwerty-pc\users\Public\Recorded TV\TempRec\TempSBE\Новая папка\ШУМСКИЙ\Диссертация\Агглютинация С1.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857250" y="2357438"/>
            <a:ext cx="3554413"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6" name="Picture 2" descr="\\Qwerty-pc\users\Public\Recorded TV\TempRec\TempSBE\Новая папка\ШУМСКИЙ\Диссертация\Агглютинация С2.jpg"/>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a:stretch>
            <a:fillRect/>
          </a:stretch>
        </p:blipFill>
        <p:spPr bwMode="auto">
          <a:xfrm>
            <a:off x="4929188" y="2428875"/>
            <a:ext cx="3786187" cy="314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Номер слайда 9"/>
          <p:cNvSpPr>
            <a:spLocks noGrp="1"/>
          </p:cNvSpPr>
          <p:nvPr>
            <p:ph type="sldNum" sz="quarter" idx="12"/>
          </p:nvPr>
        </p:nvSpPr>
        <p:spPr/>
        <p:txBody>
          <a:bodyPr/>
          <a:lstStyle/>
          <a:p>
            <a:pPr>
              <a:defRPr/>
            </a:pPr>
            <a:fld id="{032D2CDF-FEF3-47B2-A613-39FDB265FACE}" type="slidenum">
              <a:rPr lang="ru-RU" smtClean="0"/>
              <a:pPr>
                <a:defRPr/>
              </a:pPr>
              <a:t>288</a:t>
            </a:fld>
            <a:endParaRPr lang="ru-RU"/>
          </a:p>
        </p:txBody>
      </p:sp>
    </p:spTree>
    <p:extLst>
      <p:ext uri="{BB962C8B-B14F-4D97-AF65-F5344CB8AC3E}">
        <p14:creationId xmlns:p14="http://schemas.microsoft.com/office/powerpoint/2010/main" xmlns="" val="131064680"/>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p:txBody>
          <a:bodyPr/>
          <a:lstStyle/>
          <a:p>
            <a:r>
              <a:rPr lang="ru-RU" altLang="ru-RU" b="1" smtClean="0">
                <a:latin typeface="Times New Roman" pitchFamily="18" charset="0"/>
                <a:cs typeface="Times New Roman" pitchFamily="18" charset="0"/>
              </a:rPr>
              <a:t>Агглютинация типа </a:t>
            </a:r>
            <a:r>
              <a:rPr lang="en-US" altLang="ru-RU" b="1" smtClean="0">
                <a:latin typeface="Times New Roman" pitchFamily="18" charset="0"/>
                <a:cs typeface="Times New Roman" pitchFamily="18" charset="0"/>
              </a:rPr>
              <a:t>D</a:t>
            </a:r>
            <a:endParaRPr lang="ru-RU" altLang="ru-RU" b="1" smtClean="0"/>
          </a:p>
        </p:txBody>
      </p:sp>
      <p:sp>
        <p:nvSpPr>
          <p:cNvPr id="54275" name="Содержимое 2"/>
          <p:cNvSpPr>
            <a:spLocks noGrp="1"/>
          </p:cNvSpPr>
          <p:nvPr>
            <p:ph idx="1"/>
          </p:nvPr>
        </p:nvSpPr>
        <p:spPr/>
        <p:txBody>
          <a:bodyPr/>
          <a:lstStyle/>
          <a:p>
            <a:pPr algn="ctr">
              <a:buFont typeface="Arial" pitchFamily="34" charset="0"/>
              <a:buNone/>
            </a:pPr>
            <a:r>
              <a:rPr lang="ru-RU" altLang="ru-RU" smtClean="0">
                <a:latin typeface="Times New Roman" pitchFamily="18" charset="0"/>
                <a:cs typeface="Times New Roman" pitchFamily="18" charset="0"/>
              </a:rPr>
              <a:t>Стадия </a:t>
            </a:r>
            <a:r>
              <a:rPr lang="en-US" altLang="ru-RU" smtClean="0">
                <a:latin typeface="Times New Roman" pitchFamily="18" charset="0"/>
                <a:cs typeface="Times New Roman" pitchFamily="18" charset="0"/>
              </a:rPr>
              <a:t>D1</a:t>
            </a:r>
            <a:endParaRPr lang="ru-RU" altLang="ru-RU" smtClean="0">
              <a:latin typeface="Times New Roman" pitchFamily="18" charset="0"/>
              <a:cs typeface="Times New Roman" pitchFamily="18" charset="0"/>
            </a:endParaRPr>
          </a:p>
        </p:txBody>
      </p:sp>
      <p:pic>
        <p:nvPicPr>
          <p:cNvPr id="54276" name="Picture 2" descr="\\Qwerty-pc\users\Public\Recorded TV\TempRec\TempSBE\Новая папка\ШУМСКИЙ\Диссертация\Аглюцинация D1.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3786188" y="2214563"/>
            <a:ext cx="1654175"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03347844-1E17-4D75-B632-DE540585A8B2}" type="slidenum">
              <a:rPr lang="ru-RU" smtClean="0"/>
              <a:pPr>
                <a:defRPr/>
              </a:pPr>
              <a:t>289</a:t>
            </a:fld>
            <a:endParaRPr lang="ru-RU"/>
          </a:p>
        </p:txBody>
      </p:sp>
    </p:spTree>
    <p:extLst>
      <p:ext uri="{BB962C8B-B14F-4D97-AF65-F5344CB8AC3E}">
        <p14:creationId xmlns:p14="http://schemas.microsoft.com/office/powerpoint/2010/main" xmlns="" val="3444618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dirty="0" smtClean="0"/>
              <a:t>Самец. Мочеполовой бугорок. </a:t>
            </a:r>
            <a:endParaRPr lang="ru-RU"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857224" y="1428736"/>
            <a:ext cx="7715304" cy="4678123"/>
          </a:xfrm>
          <a:prstGeom prst="rect">
            <a:avLst/>
          </a:prstGeom>
          <a:noFill/>
          <a:ln w="9525">
            <a:noFill/>
            <a:miter lim="800000"/>
            <a:headEnd/>
            <a:tailEnd/>
          </a:ln>
          <a:effectLst/>
        </p:spPr>
      </p:pic>
    </p:spTree>
    <p:extLst>
      <p:ext uri="{BB962C8B-B14F-4D97-AF65-F5344CB8AC3E}">
        <p14:creationId xmlns:p14="http://schemas.microsoft.com/office/powerpoint/2010/main" xmlns="" val="4256206584"/>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p:txBody>
          <a:bodyPr/>
          <a:lstStyle/>
          <a:p>
            <a:r>
              <a:rPr lang="ru-RU" altLang="ru-RU" b="1" smtClean="0">
                <a:latin typeface="Times New Roman" pitchFamily="18" charset="0"/>
                <a:cs typeface="Times New Roman" pitchFamily="18" charset="0"/>
              </a:rPr>
              <a:t>Агглютинация типа </a:t>
            </a:r>
            <a:r>
              <a:rPr lang="en-US" altLang="ru-RU" b="1" smtClean="0">
                <a:latin typeface="Times New Roman" pitchFamily="18" charset="0"/>
                <a:cs typeface="Times New Roman" pitchFamily="18" charset="0"/>
              </a:rPr>
              <a:t>E</a:t>
            </a:r>
            <a:endParaRPr lang="ru-RU" altLang="ru-RU" b="1" smtClean="0"/>
          </a:p>
        </p:txBody>
      </p:sp>
      <p:sp>
        <p:nvSpPr>
          <p:cNvPr id="55299" name="Содержимое 2"/>
          <p:cNvSpPr>
            <a:spLocks noGrp="1"/>
          </p:cNvSpPr>
          <p:nvPr>
            <p:ph idx="1"/>
          </p:nvPr>
        </p:nvSpPr>
        <p:spPr>
          <a:xfrm>
            <a:off x="457200" y="1428750"/>
            <a:ext cx="8229600" cy="4525963"/>
          </a:xfrm>
        </p:spPr>
        <p:txBody>
          <a:bodyPr/>
          <a:lstStyle/>
          <a:p>
            <a:pPr algn="ctr">
              <a:buFont typeface="Arial" pitchFamily="34" charset="0"/>
              <a:buNone/>
            </a:pPr>
            <a:r>
              <a:rPr lang="ru-RU" altLang="ru-RU" smtClean="0">
                <a:latin typeface="Times New Roman" pitchFamily="18" charset="0"/>
                <a:cs typeface="Times New Roman" pitchFamily="18" charset="0"/>
              </a:rPr>
              <a:t>Стадия </a:t>
            </a:r>
            <a:r>
              <a:rPr lang="en-US" altLang="ru-RU" smtClean="0">
                <a:latin typeface="Times New Roman" pitchFamily="18" charset="0"/>
                <a:cs typeface="Times New Roman" pitchFamily="18" charset="0"/>
              </a:rPr>
              <a:t>E2</a:t>
            </a:r>
            <a:endParaRPr lang="ru-RU" altLang="ru-RU" smtClean="0">
              <a:latin typeface="Times New Roman" pitchFamily="18" charset="0"/>
              <a:cs typeface="Times New Roman" pitchFamily="18" charset="0"/>
            </a:endParaRPr>
          </a:p>
          <a:p>
            <a:endParaRPr lang="ru-RU" altLang="ru-RU" smtClean="0"/>
          </a:p>
        </p:txBody>
      </p:sp>
      <p:pic>
        <p:nvPicPr>
          <p:cNvPr id="55300" name="Picture 2" descr="\\Qwerty-pc\users\Public\Recorded TV\TempRec\TempSBE\Новая папка\ШУМСКИЙ\Диссертация\Агглютинация E2.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1857375" y="2143125"/>
            <a:ext cx="5572125" cy="447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BFD65BEB-97DF-4D36-8E22-4A326E4B6BD1}" type="slidenum">
              <a:rPr lang="ru-RU" smtClean="0"/>
              <a:pPr>
                <a:defRPr/>
              </a:pPr>
              <a:t>290</a:t>
            </a:fld>
            <a:endParaRPr lang="ru-RU"/>
          </a:p>
        </p:txBody>
      </p:sp>
    </p:spTree>
    <p:extLst>
      <p:ext uri="{BB962C8B-B14F-4D97-AF65-F5344CB8AC3E}">
        <p14:creationId xmlns:p14="http://schemas.microsoft.com/office/powerpoint/2010/main" xmlns="" val="2702241482"/>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p:txBody>
          <a:bodyPr/>
          <a:lstStyle/>
          <a:p>
            <a:endParaRPr lang="ru-RU" altLang="ru-RU" smtClean="0"/>
          </a:p>
        </p:txBody>
      </p:sp>
      <p:sp>
        <p:nvSpPr>
          <p:cNvPr id="4" name="Номер слайда 3"/>
          <p:cNvSpPr>
            <a:spLocks noGrp="1"/>
          </p:cNvSpPr>
          <p:nvPr>
            <p:ph type="sldNum" sz="quarter" idx="12"/>
          </p:nvPr>
        </p:nvSpPr>
        <p:spPr/>
        <p:txBody>
          <a:bodyPr/>
          <a:lstStyle/>
          <a:p>
            <a:pPr>
              <a:defRPr/>
            </a:pPr>
            <a:fld id="{9D705651-9B8B-47B6-A636-635F75A68E40}" type="slidenum">
              <a:rPr lang="ru-RU" smtClean="0"/>
              <a:pPr>
                <a:defRPr/>
              </a:pPr>
              <a:t>291</a:t>
            </a:fld>
            <a:endParaRPr lang="ru-RU"/>
          </a:p>
        </p:txBody>
      </p:sp>
      <p:pic>
        <p:nvPicPr>
          <p:cNvPr id="56324" name="Picture 2" descr="\\QWERTY-PC\Users\Public\Recorded TV\TempRec\TempSBE\Новая папка\ШУМСКИЙ\Диссертация\Агглютинация.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558800" y="642938"/>
            <a:ext cx="8013700" cy="5561012"/>
          </a:xfrm>
          <a:noFill/>
        </p:spPr>
      </p:pic>
    </p:spTree>
    <p:extLst>
      <p:ext uri="{BB962C8B-B14F-4D97-AF65-F5344CB8AC3E}">
        <p14:creationId xmlns:p14="http://schemas.microsoft.com/office/powerpoint/2010/main" xmlns="" val="93378921"/>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9"/>
          <p:cNvSpPr>
            <a:spLocks noGrp="1"/>
          </p:cNvSpPr>
          <p:nvPr>
            <p:ph type="title"/>
          </p:nvPr>
        </p:nvSpPr>
        <p:spPr/>
        <p:txBody>
          <a:bodyPr/>
          <a:lstStyle/>
          <a:p>
            <a:r>
              <a:rPr lang="ru-RU" altLang="ru-RU" sz="3200" b="1" smtClean="0">
                <a:latin typeface="Times New Roman" pitchFamily="18" charset="0"/>
                <a:cs typeface="Times New Roman" pitchFamily="18" charset="0"/>
              </a:rPr>
              <a:t>Динамика изменения типов и стадий агглютинаций в процессе хранения</a:t>
            </a:r>
          </a:p>
        </p:txBody>
      </p:sp>
      <p:sp>
        <p:nvSpPr>
          <p:cNvPr id="4" name="Номер слайда 3"/>
          <p:cNvSpPr>
            <a:spLocks noGrp="1"/>
          </p:cNvSpPr>
          <p:nvPr>
            <p:ph type="sldNum" sz="quarter" idx="12"/>
          </p:nvPr>
        </p:nvSpPr>
        <p:spPr/>
        <p:txBody>
          <a:bodyPr/>
          <a:lstStyle/>
          <a:p>
            <a:pPr>
              <a:defRPr/>
            </a:pPr>
            <a:fld id="{1FCEBAD1-12F6-4D36-9738-508C79E97B1C}" type="slidenum">
              <a:rPr lang="ru-RU" smtClean="0"/>
              <a:pPr>
                <a:defRPr/>
              </a:pPr>
              <a:t>292</a:t>
            </a:fld>
            <a:endParaRPr lang="ru-RU"/>
          </a:p>
        </p:txBody>
      </p:sp>
      <p:pic>
        <p:nvPicPr>
          <p:cNvPr id="57348" name="Picture 2" descr="\\QWERTY-PC\Users\Public\Recorded TV\TempRec\TempSBE\Новая папка\ШУМСКИЙ\Диссертация\2 день хранения.jp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l="18748" t="16664" r="6958" b="27255"/>
          <a:stretch>
            <a:fillRect/>
          </a:stretch>
        </p:blipFill>
        <p:spPr>
          <a:xfrm>
            <a:off x="357188" y="2432050"/>
            <a:ext cx="4357687" cy="2282825"/>
          </a:xfrm>
          <a:noFill/>
        </p:spPr>
      </p:pic>
      <p:pic>
        <p:nvPicPr>
          <p:cNvPr id="57349" name="Picture 4" descr="\\QWERTY-PC\Users\Public\Recorded TV\TempRec\TempSBE\Новая папка\ШУМСКИЙ\Диссертация\8 день хранения.jp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l="19341" t="14114" r="8136" b="24707"/>
          <a:stretch>
            <a:fillRect/>
          </a:stretch>
        </p:blipFill>
        <p:spPr>
          <a:xfrm>
            <a:off x="4786313" y="2357438"/>
            <a:ext cx="3905250" cy="2286000"/>
          </a:xfrm>
          <a:noFill/>
        </p:spPr>
      </p:pic>
    </p:spTree>
    <p:extLst>
      <p:ext uri="{BB962C8B-B14F-4D97-AF65-F5344CB8AC3E}">
        <p14:creationId xmlns:p14="http://schemas.microsoft.com/office/powerpoint/2010/main" xmlns="" val="206407807"/>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1"/>
          <p:cNvSpPr>
            <a:spLocks noGrp="1"/>
          </p:cNvSpPr>
          <p:nvPr>
            <p:ph type="title"/>
          </p:nvPr>
        </p:nvSpPr>
        <p:spPr/>
        <p:txBody>
          <a:bodyPr/>
          <a:lstStyle/>
          <a:p>
            <a:r>
              <a:rPr lang="ru-RU" altLang="ru-RU" sz="3200" b="1" smtClean="0">
                <a:latin typeface="Times New Roman" pitchFamily="18" charset="0"/>
                <a:cs typeface="Times New Roman" pitchFamily="18" charset="0"/>
              </a:rPr>
              <a:t>Динамика концентрации гетеротрофных протистов в спермоплазме </a:t>
            </a:r>
          </a:p>
        </p:txBody>
      </p:sp>
      <p:sp>
        <p:nvSpPr>
          <p:cNvPr id="58371" name="Содержимое 2"/>
          <p:cNvSpPr>
            <a:spLocks noGrp="1"/>
          </p:cNvSpPr>
          <p:nvPr>
            <p:ph idx="1"/>
          </p:nvPr>
        </p:nvSpPr>
        <p:spPr/>
        <p:txBody>
          <a:bodyPr/>
          <a:lstStyle/>
          <a:p>
            <a:endParaRPr lang="ru-RU" altLang="ru-RU" smtClean="0"/>
          </a:p>
        </p:txBody>
      </p:sp>
      <p:pic>
        <p:nvPicPr>
          <p:cNvPr id="58372" name="Picture 2" descr="\\Qwerty-pc\users\Public\Recorded TV\TempRec\TempSBE\Новая папка\ШУМСКИЙ\Диссертация\Развитие паразитов контроль.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1500188"/>
            <a:ext cx="7478713" cy="528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87660B71-3DB4-4027-A922-105F70EA32E0}" type="slidenum">
              <a:rPr lang="ru-RU" smtClean="0"/>
              <a:pPr>
                <a:defRPr/>
              </a:pPr>
              <a:t>293</a:t>
            </a:fld>
            <a:endParaRPr lang="ru-RU"/>
          </a:p>
        </p:txBody>
      </p:sp>
    </p:spTree>
    <p:extLst>
      <p:ext uri="{BB962C8B-B14F-4D97-AF65-F5344CB8AC3E}">
        <p14:creationId xmlns:p14="http://schemas.microsoft.com/office/powerpoint/2010/main" xmlns="" val="569580356"/>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6" name="Прямоугольник 5"/>
          <p:cNvSpPr/>
          <p:nvPr/>
        </p:nvSpPr>
        <p:spPr>
          <a:xfrm>
            <a:off x="323850" y="2060575"/>
            <a:ext cx="8358188" cy="1570038"/>
          </a:xfrm>
          <a:prstGeom prst="rect">
            <a:avLst/>
          </a:prstGeom>
        </p:spPr>
        <p:txBody>
          <a:bodyPr>
            <a:spAutoFit/>
          </a:bodyPr>
          <a:lstStyle/>
          <a:p>
            <a:pPr algn="ctr">
              <a:defRPr/>
            </a:pPr>
            <a:r>
              <a:rPr lang="ru-RU" sz="2400" b="1" u="sng" cap="all" dirty="0">
                <a:latin typeface="Times New Roman" pitchFamily="18" charset="0"/>
                <a:cs typeface="Times New Roman" pitchFamily="18" charset="0"/>
              </a:rPr>
              <a:t>Установление оптимальных технологических параметров краткосрочного хранения спермы осетровых рыб</a:t>
            </a:r>
            <a:endParaRPr lang="ru-RU" sz="2400" b="1" i="1" u="sng" cap="all"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30A65CCF-E50C-40A6-A4F0-5B20AE504B37}" type="slidenum">
              <a:rPr lang="ru-RU" smtClean="0"/>
              <a:pPr>
                <a:defRPr/>
              </a:pPr>
              <a:t>294</a:t>
            </a:fld>
            <a:endParaRPr lang="ru-RU"/>
          </a:p>
        </p:txBody>
      </p:sp>
    </p:spTree>
    <p:extLst>
      <p:ext uri="{BB962C8B-B14F-4D97-AF65-F5344CB8AC3E}">
        <p14:creationId xmlns:p14="http://schemas.microsoft.com/office/powerpoint/2010/main" xmlns="" val="3093916411"/>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одержимое 7"/>
          <p:cNvGraphicFramePr>
            <a:graphicFrameLocks noGrp="1"/>
          </p:cNvGraphicFramePr>
          <p:nvPr>
            <p:ph idx="1"/>
          </p:nvPr>
        </p:nvGraphicFramePr>
        <p:xfrm>
          <a:off x="285750" y="214313"/>
          <a:ext cx="8640764" cy="6551613"/>
        </p:xfrm>
        <a:graphic>
          <a:graphicData uri="http://schemas.openxmlformats.org/drawingml/2006/table">
            <a:tbl>
              <a:tblPr/>
              <a:tblGrid>
                <a:gridCol w="1367564"/>
                <a:gridCol w="2153525"/>
                <a:gridCol w="1096253"/>
                <a:gridCol w="2387378"/>
                <a:gridCol w="1636044"/>
              </a:tblGrid>
              <a:tr h="566768">
                <a:tc>
                  <a:txBody>
                    <a:bodyPr/>
                    <a:lstStyle/>
                    <a:p>
                      <a:pPr algn="ctr">
                        <a:lnSpc>
                          <a:spcPct val="115000"/>
                        </a:lnSpc>
                        <a:spcAft>
                          <a:spcPts val="0"/>
                        </a:spcAft>
                      </a:pPr>
                      <a:r>
                        <a:rPr lang="ru-RU" sz="1600" dirty="0">
                          <a:latin typeface="Times New Roman" pitchFamily="18" charset="0"/>
                          <a:ea typeface="Calibri"/>
                          <a:cs typeface="Times New Roman" pitchFamily="18" charset="0"/>
                        </a:rPr>
                        <a:t>Фактор</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Вспомогательный </a:t>
                      </a:r>
                    </a:p>
                    <a:p>
                      <a:pPr algn="ctr">
                        <a:lnSpc>
                          <a:spcPct val="115000"/>
                        </a:lnSpc>
                        <a:spcAft>
                          <a:spcPts val="0"/>
                        </a:spcAft>
                      </a:pPr>
                      <a:r>
                        <a:rPr lang="ru-RU" sz="1600" dirty="0">
                          <a:latin typeface="Times New Roman" pitchFamily="18" charset="0"/>
                          <a:ea typeface="Calibri"/>
                          <a:cs typeface="Times New Roman" pitchFamily="18" charset="0"/>
                        </a:rPr>
                        <a:t>фактор</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Значение</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Эффект</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Решение</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4439">
                <a:tc rowSpan="8">
                  <a:txBody>
                    <a:bodyPr/>
                    <a:lstStyle/>
                    <a:p>
                      <a:pPr algn="ctr">
                        <a:lnSpc>
                          <a:spcPct val="115000"/>
                        </a:lnSpc>
                        <a:spcAft>
                          <a:spcPts val="0"/>
                        </a:spcAft>
                      </a:pPr>
                      <a:r>
                        <a:rPr lang="ru-RU" sz="1600" dirty="0">
                          <a:latin typeface="Times New Roman" pitchFamily="18" charset="0"/>
                          <a:ea typeface="Calibri"/>
                          <a:cs typeface="Times New Roman" pitchFamily="18" charset="0"/>
                        </a:rPr>
                        <a:t>Потребность </a:t>
                      </a:r>
                    </a:p>
                    <a:p>
                      <a:pPr algn="ctr">
                        <a:lnSpc>
                          <a:spcPct val="115000"/>
                        </a:lnSpc>
                        <a:spcAft>
                          <a:spcPts val="0"/>
                        </a:spcAft>
                      </a:pPr>
                      <a:r>
                        <a:rPr lang="ru-RU" sz="1600" dirty="0">
                          <a:latin typeface="Times New Roman" pitchFamily="18" charset="0"/>
                          <a:ea typeface="Calibri"/>
                          <a:cs typeface="Times New Roman" pitchFamily="18" charset="0"/>
                        </a:rPr>
                        <a:t>в кислороде</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600" dirty="0">
                          <a:latin typeface="Times New Roman" pitchFamily="18" charset="0"/>
                          <a:ea typeface="Calibri"/>
                          <a:cs typeface="Times New Roman" pitchFamily="18" charset="0"/>
                        </a:rPr>
                        <a:t>Температура</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увеличение </a:t>
                      </a:r>
                      <a:r>
                        <a:rPr lang="ru-RU" sz="1600" dirty="0" smtClean="0">
                          <a:latin typeface="Times New Roman" pitchFamily="18" charset="0"/>
                          <a:ea typeface="Calibri"/>
                          <a:cs typeface="Times New Roman" pitchFamily="18" charset="0"/>
                        </a:rPr>
                        <a:t>метаболизма</a:t>
                      </a:r>
                      <a:r>
                        <a:rPr lang="ru-RU" sz="1600" dirty="0">
                          <a:latin typeface="Times New Roman" pitchFamily="18" charset="0"/>
                          <a:ea typeface="Calibri"/>
                          <a:cs typeface="Times New Roman" pitchFamily="18" charset="0"/>
                        </a:rPr>
                        <a:t>,</a:t>
                      </a:r>
                    </a:p>
                    <a:p>
                      <a:pPr algn="ctr">
                        <a:lnSpc>
                          <a:spcPct val="115000"/>
                        </a:lnSpc>
                        <a:spcAft>
                          <a:spcPts val="0"/>
                        </a:spcAft>
                      </a:pPr>
                      <a:r>
                        <a:rPr lang="ru-RU" sz="1600" dirty="0">
                          <a:latin typeface="Times New Roman" pitchFamily="18" charset="0"/>
                          <a:ea typeface="Calibri"/>
                          <a:cs typeface="Times New Roman" pitchFamily="18" charset="0"/>
                        </a:rPr>
                        <a:t> увеличение </a:t>
                      </a:r>
                      <a:r>
                        <a:rPr lang="ru-RU" sz="1600" dirty="0" smtClean="0">
                          <a:latin typeface="Times New Roman" pitchFamily="18" charset="0"/>
                          <a:ea typeface="Calibri"/>
                          <a:cs typeface="Times New Roman" pitchFamily="18" charset="0"/>
                        </a:rPr>
                        <a:t>расхода</a:t>
                      </a:r>
                      <a:r>
                        <a:rPr lang="ru-RU" sz="1600" baseline="0" dirty="0" smtClean="0">
                          <a:latin typeface="Times New Roman" pitchFamily="18" charset="0"/>
                          <a:ea typeface="Calibri"/>
                          <a:cs typeface="Times New Roman" pitchFamily="18" charset="0"/>
                        </a:rPr>
                        <a:t> </a:t>
                      </a:r>
                      <a:r>
                        <a:rPr lang="ru-RU" sz="1600" dirty="0" smtClean="0">
                          <a:latin typeface="Times New Roman" pitchFamily="18" charset="0"/>
                          <a:ea typeface="Calibri"/>
                          <a:cs typeface="Times New Roman" pitchFamily="18" charset="0"/>
                        </a:rPr>
                        <a:t>кислорода</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600">
                          <a:latin typeface="Times New Roman" pitchFamily="18" charset="0"/>
                          <a:ea typeface="Calibri"/>
                          <a:cs typeface="Times New Roman" pitchFamily="18" charset="0"/>
                        </a:rPr>
                        <a:t>хранение в</a:t>
                      </a:r>
                    </a:p>
                    <a:p>
                      <a:pPr algn="ctr">
                        <a:lnSpc>
                          <a:spcPct val="115000"/>
                        </a:lnSpc>
                        <a:spcAft>
                          <a:spcPts val="0"/>
                        </a:spcAft>
                      </a:pPr>
                      <a:r>
                        <a:rPr lang="ru-RU" sz="1600">
                          <a:latin typeface="Times New Roman" pitchFamily="18" charset="0"/>
                          <a:ea typeface="Calibri"/>
                          <a:cs typeface="Times New Roman" pitchFamily="18" charset="0"/>
                        </a:rPr>
                        <a:t> холодильнике</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4439">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600" dirty="0" err="1">
                          <a:latin typeface="Times New Roman" pitchFamily="18" charset="0"/>
                          <a:ea typeface="Calibri"/>
                          <a:cs typeface="Times New Roman" pitchFamily="18" charset="0"/>
                        </a:rPr>
                        <a:t>↓</a:t>
                      </a:r>
                      <a:r>
                        <a:rPr lang="ru-RU" sz="1600" dirty="0">
                          <a:latin typeface="Times New Roman" pitchFamily="18" charset="0"/>
                          <a:ea typeface="Calibri"/>
                          <a:cs typeface="Times New Roman" pitchFamily="18" charset="0"/>
                        </a:rPr>
                        <a:t> </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снижение </a:t>
                      </a:r>
                      <a:r>
                        <a:rPr lang="ru-RU" sz="1600" dirty="0" smtClean="0">
                          <a:latin typeface="Times New Roman" pitchFamily="18" charset="0"/>
                          <a:ea typeface="Calibri"/>
                          <a:cs typeface="Times New Roman" pitchFamily="18" charset="0"/>
                        </a:rPr>
                        <a:t>метаболизма</a:t>
                      </a:r>
                      <a:r>
                        <a:rPr lang="ru-RU" sz="1600" dirty="0">
                          <a:latin typeface="Times New Roman" pitchFamily="18" charset="0"/>
                          <a:ea typeface="Calibri"/>
                          <a:cs typeface="Times New Roman" pitchFamily="18" charset="0"/>
                        </a:rPr>
                        <a:t>, </a:t>
                      </a:r>
                    </a:p>
                    <a:p>
                      <a:pPr algn="ctr">
                        <a:lnSpc>
                          <a:spcPct val="115000"/>
                        </a:lnSpc>
                        <a:spcAft>
                          <a:spcPts val="0"/>
                        </a:spcAft>
                      </a:pPr>
                      <a:r>
                        <a:rPr lang="ru-RU" sz="1600" dirty="0">
                          <a:latin typeface="Times New Roman" pitchFamily="18" charset="0"/>
                          <a:ea typeface="Calibri"/>
                          <a:cs typeface="Times New Roman" pitchFamily="18" charset="0"/>
                        </a:rPr>
                        <a:t>снижение </a:t>
                      </a:r>
                      <a:r>
                        <a:rPr lang="ru-RU" sz="1600" dirty="0" smtClean="0">
                          <a:latin typeface="Times New Roman" pitchFamily="18" charset="0"/>
                          <a:ea typeface="Calibri"/>
                          <a:cs typeface="Times New Roman" pitchFamily="18" charset="0"/>
                        </a:rPr>
                        <a:t>расхода </a:t>
                      </a:r>
                      <a:r>
                        <a:rPr lang="ru-RU" sz="1600" dirty="0">
                          <a:latin typeface="Times New Roman" pitchFamily="18" charset="0"/>
                          <a:ea typeface="Calibri"/>
                          <a:cs typeface="Times New Roman" pitchFamily="18" charset="0"/>
                        </a:rPr>
                        <a:t>кислорода</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447472">
                <a:tc vMerge="1">
                  <a:txBody>
                    <a:bodyPr/>
                    <a:lstStyle/>
                    <a:p>
                      <a:endParaRPr lang="ru-RU"/>
                    </a:p>
                  </a:txBody>
                  <a:tcPr/>
                </a:tc>
                <a:tc rowSpan="2">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Концентрация </a:t>
                      </a:r>
                    </a:p>
                    <a:p>
                      <a:pPr algn="ctr">
                        <a:lnSpc>
                          <a:spcPct val="115000"/>
                        </a:lnSpc>
                        <a:spcAft>
                          <a:spcPts val="0"/>
                        </a:spcAft>
                      </a:pPr>
                      <a:r>
                        <a:rPr lang="ru-RU" sz="1600" dirty="0" smtClean="0">
                          <a:latin typeface="Times New Roman" pitchFamily="18" charset="0"/>
                          <a:ea typeface="Calibri"/>
                          <a:cs typeface="Times New Roman" pitchFamily="18" charset="0"/>
                        </a:rPr>
                        <a:t>кислорода</a:t>
                      </a:r>
                    </a:p>
                    <a:p>
                      <a:pPr algn="ctr">
                        <a:lnSpc>
                          <a:spcPct val="115000"/>
                        </a:lnSpc>
                        <a:spcAft>
                          <a:spcPts val="0"/>
                        </a:spcAft>
                      </a:pP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положительный</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принудительная</a:t>
                      </a:r>
                    </a:p>
                    <a:p>
                      <a:pPr algn="ctr">
                        <a:lnSpc>
                          <a:spcPct val="115000"/>
                        </a:lnSpc>
                        <a:spcAft>
                          <a:spcPts val="0"/>
                        </a:spcAft>
                      </a:pPr>
                      <a:r>
                        <a:rPr lang="ru-RU" sz="1600" dirty="0" smtClean="0">
                          <a:latin typeface="Times New Roman" pitchFamily="18" charset="0"/>
                          <a:ea typeface="Calibri"/>
                          <a:cs typeface="Times New Roman" pitchFamily="18" charset="0"/>
                        </a:rPr>
                        <a:t> </a:t>
                      </a:r>
                      <a:r>
                        <a:rPr lang="ru-RU" sz="1600" dirty="0" err="1" smtClean="0">
                          <a:latin typeface="Times New Roman" pitchFamily="18" charset="0"/>
                          <a:ea typeface="Calibri"/>
                          <a:cs typeface="Times New Roman" pitchFamily="18" charset="0"/>
                        </a:rPr>
                        <a:t>оксигенация</a:t>
                      </a:r>
                      <a:endParaRPr lang="ru-RU" sz="1600" dirty="0" smtClean="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721">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600" dirty="0" err="1" smtClean="0">
                          <a:latin typeface="Times New Roman" pitchFamily="18" charset="0"/>
                          <a:ea typeface="Calibri"/>
                          <a:cs typeface="Times New Roman" pitchFamily="18" charset="0"/>
                        </a:rPr>
                        <a:t>↓</a:t>
                      </a:r>
                      <a:r>
                        <a:rPr lang="ru-RU" sz="1600" dirty="0" smtClean="0">
                          <a:latin typeface="Times New Roman" pitchFamily="18" charset="0"/>
                          <a:ea typeface="Calibri"/>
                          <a:cs typeface="Times New Roman" pitchFamily="18" charset="0"/>
                        </a:rPr>
                        <a:t> </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негативный</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566768">
                <a:tc vMerge="1">
                  <a:txBody>
                    <a:bodyPr/>
                    <a:lstStyle/>
                    <a:p>
                      <a:endParaRPr lang="ru-RU"/>
                    </a:p>
                  </a:txBody>
                  <a:tcPr/>
                </a:tc>
                <a:tc rowSpan="2">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Концентрация сперматозоидов</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a:t>
                      </a: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высокий </a:t>
                      </a:r>
                      <a:r>
                        <a:rPr lang="ru-RU" sz="1600" baseline="0" dirty="0" smtClean="0">
                          <a:latin typeface="Times New Roman" pitchFamily="18" charset="0"/>
                          <a:ea typeface="Calibri"/>
                          <a:cs typeface="Times New Roman" pitchFamily="18" charset="0"/>
                        </a:rPr>
                        <a:t> </a:t>
                      </a:r>
                      <a:r>
                        <a:rPr lang="ru-RU" sz="1600" dirty="0" smtClean="0">
                          <a:latin typeface="Times New Roman" pitchFamily="18" charset="0"/>
                          <a:ea typeface="Calibri"/>
                          <a:cs typeface="Times New Roman" pitchFamily="18" charset="0"/>
                        </a:rPr>
                        <a:t>расход кислорода</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Разбавление</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6768">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600" dirty="0" err="1">
                          <a:latin typeface="Times New Roman" pitchFamily="18" charset="0"/>
                          <a:ea typeface="Calibri"/>
                          <a:cs typeface="Times New Roman" pitchFamily="18" charset="0"/>
                        </a:rPr>
                        <a:t>↓</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низкий </a:t>
                      </a:r>
                      <a:r>
                        <a:rPr lang="ru-RU" sz="1600" baseline="0" dirty="0" smtClean="0">
                          <a:latin typeface="Times New Roman" pitchFamily="18" charset="0"/>
                          <a:ea typeface="Calibri"/>
                          <a:cs typeface="Times New Roman" pitchFamily="18" charset="0"/>
                        </a:rPr>
                        <a:t> </a:t>
                      </a:r>
                      <a:r>
                        <a:rPr lang="ru-RU" sz="1600" dirty="0" smtClean="0">
                          <a:latin typeface="Times New Roman" pitchFamily="18" charset="0"/>
                          <a:ea typeface="Calibri"/>
                          <a:cs typeface="Times New Roman" pitchFamily="18" charset="0"/>
                        </a:rPr>
                        <a:t>расход </a:t>
                      </a:r>
                      <a:endParaRPr lang="ru-RU" sz="1600" dirty="0">
                        <a:latin typeface="Times New Roman" pitchFamily="18" charset="0"/>
                        <a:ea typeface="Calibri"/>
                        <a:cs typeface="Times New Roman" pitchFamily="18" charset="0"/>
                      </a:endParaRPr>
                    </a:p>
                    <a:p>
                      <a:pPr algn="ctr">
                        <a:lnSpc>
                          <a:spcPct val="115000"/>
                        </a:lnSpc>
                        <a:spcAft>
                          <a:spcPts val="0"/>
                        </a:spcAft>
                      </a:pPr>
                      <a:r>
                        <a:rPr lang="ru-RU" sz="1600" dirty="0" smtClean="0">
                          <a:latin typeface="Times New Roman" pitchFamily="18" charset="0"/>
                          <a:ea typeface="Calibri"/>
                          <a:cs typeface="Times New Roman" pitchFamily="18" charset="0"/>
                        </a:rPr>
                        <a:t>кислорода</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1127619">
                <a:tc vMerge="1">
                  <a:txBody>
                    <a:bodyPr/>
                    <a:lstStyle/>
                    <a:p>
                      <a:endParaRPr lang="ru-RU"/>
                    </a:p>
                  </a:txBody>
                  <a:tcPr/>
                </a:tc>
                <a:tc rowSpan="2">
                  <a:txBody>
                    <a:bodyPr/>
                    <a:lstStyle/>
                    <a:p>
                      <a:pPr algn="ctr">
                        <a:lnSpc>
                          <a:spcPct val="115000"/>
                        </a:lnSpc>
                        <a:spcAft>
                          <a:spcPts val="0"/>
                        </a:spcAft>
                      </a:pPr>
                      <a:r>
                        <a:rPr lang="en-US" sz="1600" dirty="0" smtClean="0">
                          <a:latin typeface="Times New Roman" pitchFamily="18" charset="0"/>
                          <a:ea typeface="Calibri"/>
                          <a:cs typeface="Times New Roman" pitchFamily="18" charset="0"/>
                        </a:rPr>
                        <a:t>pH</a:t>
                      </a:r>
                      <a:r>
                        <a:rPr lang="ru-RU" sz="1600" dirty="0" smtClean="0">
                          <a:latin typeface="Times New Roman" pitchFamily="18" charset="0"/>
                          <a:ea typeface="Calibri"/>
                          <a:cs typeface="Times New Roman" pitchFamily="18" charset="0"/>
                        </a:rPr>
                        <a:t> </a:t>
                      </a:r>
                    </a:p>
                    <a:p>
                      <a:pPr algn="ctr">
                        <a:lnSpc>
                          <a:spcPct val="115000"/>
                        </a:lnSpc>
                        <a:spcAft>
                          <a:spcPts val="0"/>
                        </a:spcAft>
                      </a:pPr>
                      <a:r>
                        <a:rPr lang="ru-RU" sz="1600" dirty="0" smtClean="0">
                          <a:latin typeface="Times New Roman" pitchFamily="18" charset="0"/>
                          <a:ea typeface="Calibri"/>
                          <a:cs typeface="Times New Roman" pitchFamily="18" charset="0"/>
                        </a:rPr>
                        <a:t>(литературные </a:t>
                      </a:r>
                    </a:p>
                    <a:p>
                      <a:pPr algn="ctr">
                        <a:lnSpc>
                          <a:spcPct val="115000"/>
                        </a:lnSpc>
                        <a:spcAft>
                          <a:spcPts val="0"/>
                        </a:spcAft>
                      </a:pPr>
                      <a:r>
                        <a:rPr lang="ru-RU" sz="1600" dirty="0" smtClean="0">
                          <a:latin typeface="Times New Roman" pitchFamily="18" charset="0"/>
                          <a:ea typeface="Calibri"/>
                          <a:cs typeface="Times New Roman" pitchFamily="18" charset="0"/>
                        </a:rPr>
                        <a:t>данные)</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Times New Roman" pitchFamily="18" charset="0"/>
                          <a:ea typeface="Calibri"/>
                          <a:cs typeface="Times New Roman" pitchFamily="18" charset="0"/>
                        </a:rPr>
                        <a:t>&gt;9, &lt;6 </a:t>
                      </a:r>
                      <a:endParaRPr lang="ru-RU" sz="1600" dirty="0" smtClean="0">
                        <a:latin typeface="Times New Roman" pitchFamily="18" charset="0"/>
                        <a:ea typeface="Calibri"/>
                        <a:cs typeface="Times New Roman" pitchFamily="18" charset="0"/>
                      </a:endParaRPr>
                    </a:p>
                    <a:p>
                      <a:pPr algn="ctr">
                        <a:lnSpc>
                          <a:spcPct val="115000"/>
                        </a:lnSpc>
                        <a:spcAft>
                          <a:spcPts val="0"/>
                        </a:spcAft>
                      </a:pP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снижение метаболизма,</a:t>
                      </a:r>
                    </a:p>
                    <a:p>
                      <a:pPr algn="ctr">
                        <a:lnSpc>
                          <a:spcPct val="115000"/>
                        </a:lnSpc>
                        <a:spcAft>
                          <a:spcPts val="0"/>
                        </a:spcAft>
                      </a:pPr>
                      <a:r>
                        <a:rPr lang="ru-RU" sz="1600" dirty="0" smtClean="0">
                          <a:latin typeface="Times New Roman" pitchFamily="18" charset="0"/>
                          <a:ea typeface="Calibri"/>
                          <a:cs typeface="Times New Roman" pitchFamily="18" charset="0"/>
                        </a:rPr>
                        <a:t> снижение расхода кислорода</a:t>
                      </a:r>
                    </a:p>
                    <a:p>
                      <a:pPr algn="ctr">
                        <a:lnSpc>
                          <a:spcPct val="115000"/>
                        </a:lnSpc>
                        <a:spcAft>
                          <a:spcPts val="0"/>
                        </a:spcAft>
                      </a:pP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endParaRPr lang="ru-RU" sz="1600" dirty="0" smtClean="0">
                        <a:latin typeface="Times New Roman" pitchFamily="18" charset="0"/>
                        <a:ea typeface="Calibri"/>
                        <a:cs typeface="Times New Roman" pitchFamily="18" charset="0"/>
                      </a:endParaRPr>
                    </a:p>
                    <a:p>
                      <a:pPr algn="ctr">
                        <a:lnSpc>
                          <a:spcPct val="115000"/>
                        </a:lnSpc>
                        <a:spcAft>
                          <a:spcPts val="0"/>
                        </a:spcAft>
                      </a:pPr>
                      <a:r>
                        <a:rPr lang="ru-RU" sz="1600" dirty="0" smtClean="0">
                          <a:latin typeface="Times New Roman" pitchFamily="18" charset="0"/>
                          <a:ea typeface="Calibri"/>
                          <a:cs typeface="Times New Roman" pitchFamily="18" charset="0"/>
                        </a:rPr>
                        <a:t>регулирование </a:t>
                      </a:r>
                    </a:p>
                    <a:p>
                      <a:pPr algn="ctr">
                        <a:lnSpc>
                          <a:spcPct val="115000"/>
                        </a:lnSpc>
                        <a:spcAft>
                          <a:spcPts val="0"/>
                        </a:spcAft>
                      </a:pPr>
                      <a:r>
                        <a:rPr lang="en-US" sz="1600" dirty="0" smtClean="0">
                          <a:latin typeface="Times New Roman" pitchFamily="18" charset="0"/>
                          <a:ea typeface="Calibri"/>
                          <a:cs typeface="Times New Roman" pitchFamily="18" charset="0"/>
                        </a:rPr>
                        <a:t>pH </a:t>
                      </a: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7619">
                <a:tc vMerge="1">
                  <a:txBody>
                    <a:bodyPr/>
                    <a:lstStyle/>
                    <a:p>
                      <a:endParaRPr lang="ru-RU"/>
                    </a:p>
                  </a:txBody>
                  <a:tcPr/>
                </a:tc>
                <a:tc vMerge="1">
                  <a:txBody>
                    <a:bodyPr/>
                    <a:lstStyle/>
                    <a:p>
                      <a:endParaRPr lang="ru-RU"/>
                    </a:p>
                  </a:txBody>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600" dirty="0" smtClean="0">
                          <a:latin typeface="Times New Roman" pitchFamily="18" charset="0"/>
                          <a:ea typeface="Calibri"/>
                          <a:cs typeface="Times New Roman" pitchFamily="18" charset="0"/>
                        </a:rPr>
                        <a:t>6 – 9</a:t>
                      </a:r>
                    </a:p>
                    <a:p>
                      <a:pPr algn="ctr">
                        <a:lnSpc>
                          <a:spcPct val="115000"/>
                        </a:lnSpc>
                        <a:spcAft>
                          <a:spcPts val="0"/>
                        </a:spcAft>
                      </a:pP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smtClean="0">
                          <a:latin typeface="Times New Roman" pitchFamily="18" charset="0"/>
                          <a:ea typeface="Calibri"/>
                          <a:cs typeface="Times New Roman" pitchFamily="18" charset="0"/>
                        </a:rPr>
                        <a:t>обычный </a:t>
                      </a:r>
                      <a:r>
                        <a:rPr lang="ru-RU" sz="1600" baseline="0" dirty="0" smtClean="0">
                          <a:latin typeface="Times New Roman" pitchFamily="18" charset="0"/>
                          <a:ea typeface="Calibri"/>
                          <a:cs typeface="Times New Roman" pitchFamily="18" charset="0"/>
                        </a:rPr>
                        <a:t> </a:t>
                      </a:r>
                      <a:r>
                        <a:rPr lang="ru-RU" sz="1600" dirty="0" smtClean="0">
                          <a:latin typeface="Times New Roman" pitchFamily="18" charset="0"/>
                          <a:ea typeface="Calibri"/>
                          <a:cs typeface="Times New Roman" pitchFamily="18" charset="0"/>
                        </a:rPr>
                        <a:t>метаболизм, </a:t>
                      </a:r>
                    </a:p>
                    <a:p>
                      <a:pPr algn="ctr">
                        <a:lnSpc>
                          <a:spcPct val="115000"/>
                        </a:lnSpc>
                        <a:spcAft>
                          <a:spcPts val="0"/>
                        </a:spcAft>
                      </a:pPr>
                      <a:r>
                        <a:rPr lang="ru-RU" sz="1600" dirty="0" smtClean="0">
                          <a:latin typeface="Times New Roman" pitchFamily="18" charset="0"/>
                          <a:ea typeface="Calibri"/>
                          <a:cs typeface="Times New Roman" pitchFamily="18" charset="0"/>
                        </a:rPr>
                        <a:t>обычный </a:t>
                      </a:r>
                      <a:r>
                        <a:rPr lang="ru-RU" sz="1600" baseline="0" dirty="0" smtClean="0">
                          <a:latin typeface="Times New Roman" pitchFamily="18" charset="0"/>
                          <a:ea typeface="Calibri"/>
                          <a:cs typeface="Times New Roman" pitchFamily="18" charset="0"/>
                        </a:rPr>
                        <a:t> </a:t>
                      </a:r>
                      <a:r>
                        <a:rPr lang="ru-RU" sz="1600" dirty="0" smtClean="0">
                          <a:latin typeface="Times New Roman" pitchFamily="18" charset="0"/>
                          <a:ea typeface="Calibri"/>
                          <a:cs typeface="Times New Roman" pitchFamily="18" charset="0"/>
                        </a:rPr>
                        <a:t>расход кислорода</a:t>
                      </a:r>
                    </a:p>
                    <a:p>
                      <a:pPr algn="ctr">
                        <a:lnSpc>
                          <a:spcPct val="115000"/>
                        </a:lnSpc>
                        <a:spcAft>
                          <a:spcPts val="0"/>
                        </a:spcAft>
                      </a:pPr>
                      <a:endParaRPr lang="ru-RU" sz="1600" dirty="0">
                        <a:latin typeface="Times New Roman" pitchFamily="18" charset="0"/>
                        <a:ea typeface="Calibri"/>
                        <a:cs typeface="Times New Roman" pitchFamily="18" charset="0"/>
                      </a:endParaRPr>
                    </a:p>
                  </a:txBody>
                  <a:tcPr marL="21551" marR="21551" marT="59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bl>
          </a:graphicData>
        </a:graphic>
      </p:graphicFrame>
      <p:sp>
        <p:nvSpPr>
          <p:cNvPr id="3" name="Номер слайда 2"/>
          <p:cNvSpPr>
            <a:spLocks noGrp="1"/>
          </p:cNvSpPr>
          <p:nvPr>
            <p:ph type="sldNum" sz="quarter" idx="12"/>
          </p:nvPr>
        </p:nvSpPr>
        <p:spPr/>
        <p:txBody>
          <a:bodyPr/>
          <a:lstStyle/>
          <a:p>
            <a:pPr>
              <a:defRPr/>
            </a:pPr>
            <a:fld id="{6CDB3220-28F9-4182-935C-ED6D2ECB93FB}" type="slidenum">
              <a:rPr lang="ru-RU" smtClean="0"/>
              <a:pPr>
                <a:defRPr/>
              </a:pPr>
              <a:t>295</a:t>
            </a:fld>
            <a:endParaRPr lang="ru-RU"/>
          </a:p>
        </p:txBody>
      </p:sp>
    </p:spTree>
    <p:extLst>
      <p:ext uri="{BB962C8B-B14F-4D97-AF65-F5344CB8AC3E}">
        <p14:creationId xmlns:p14="http://schemas.microsoft.com/office/powerpoint/2010/main" xmlns="" val="252907708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p:cNvSpPr>
            <a:spLocks noGrp="1"/>
          </p:cNvSpPr>
          <p:nvPr>
            <p:ph type="title"/>
          </p:nvPr>
        </p:nvSpPr>
        <p:spPr>
          <a:xfrm>
            <a:off x="250825" y="3789363"/>
            <a:ext cx="8229600" cy="1800225"/>
          </a:xfrm>
        </p:spPr>
        <p:txBody>
          <a:bodyPr>
            <a:normAutofit fontScale="90000"/>
          </a:bodyPr>
          <a:lstStyle/>
          <a:p>
            <a:pPr algn="l"/>
            <a:r>
              <a:rPr lang="ru-RU" altLang="ru-RU" sz="1800" smtClean="0">
                <a:latin typeface="Times New Roman" pitchFamily="18" charset="0"/>
                <a:cs typeface="Times New Roman" pitchFamily="18" charset="0"/>
              </a:rPr>
              <a:t>Лимонная кислота - консервант, антиоксидант, снижение рН</a:t>
            </a:r>
            <a:br>
              <a:rPr lang="ru-RU" altLang="ru-RU" sz="1800" smtClean="0">
                <a:latin typeface="Times New Roman" pitchFamily="18" charset="0"/>
                <a:cs typeface="Times New Roman" pitchFamily="18" charset="0"/>
              </a:rPr>
            </a:br>
            <a:r>
              <a:rPr lang="ru-RU" altLang="ru-RU" sz="1800" smtClean="0">
                <a:latin typeface="Times New Roman" pitchFamily="18" charset="0"/>
                <a:cs typeface="Times New Roman" pitchFamily="18" charset="0"/>
              </a:rPr>
              <a:t>Винная кислота – консервант, антиоксидант, снижение рН</a:t>
            </a:r>
            <a:br>
              <a:rPr lang="ru-RU" altLang="ru-RU" sz="1800" smtClean="0">
                <a:latin typeface="Times New Roman" pitchFamily="18" charset="0"/>
                <a:cs typeface="Times New Roman" pitchFamily="18" charset="0"/>
              </a:rPr>
            </a:br>
            <a:r>
              <a:rPr lang="ru-RU" altLang="ru-RU" sz="1800" smtClean="0">
                <a:latin typeface="Times New Roman" pitchFamily="18" charset="0"/>
                <a:cs typeface="Times New Roman" pitchFamily="18" charset="0"/>
              </a:rPr>
              <a:t>Борная кислота - консервант, антиоксидант, антибактериальные свойства, снижение рН</a:t>
            </a:r>
            <a:r>
              <a:rPr lang="ru-RU" altLang="ru-RU" smtClean="0"/>
              <a:t/>
            </a:r>
            <a:br>
              <a:rPr lang="ru-RU" altLang="ru-RU" smtClean="0"/>
            </a:br>
            <a:endParaRPr lang="ru-RU" altLang="ru-RU" smtClean="0"/>
          </a:p>
        </p:txBody>
      </p:sp>
      <p:graphicFrame>
        <p:nvGraphicFramePr>
          <p:cNvPr id="6" name="Содержимое 5"/>
          <p:cNvGraphicFramePr>
            <a:graphicFrameLocks noGrp="1"/>
          </p:cNvGraphicFramePr>
          <p:nvPr>
            <p:ph idx="1"/>
          </p:nvPr>
        </p:nvGraphicFramePr>
        <p:xfrm>
          <a:off x="250825" y="476250"/>
          <a:ext cx="8569325" cy="2401917"/>
        </p:xfrm>
        <a:graphic>
          <a:graphicData uri="http://schemas.openxmlformats.org/drawingml/2006/table">
            <a:tbl>
              <a:tblPr/>
              <a:tblGrid>
                <a:gridCol w="1762805"/>
                <a:gridCol w="1986948"/>
                <a:gridCol w="1043392"/>
                <a:gridCol w="1903890"/>
                <a:gridCol w="1872290"/>
              </a:tblGrid>
              <a:tr h="569704">
                <a:tc>
                  <a:txBody>
                    <a:bodyPr/>
                    <a:lstStyle/>
                    <a:p>
                      <a:pPr algn="ctr">
                        <a:lnSpc>
                          <a:spcPct val="115000"/>
                        </a:lnSpc>
                        <a:spcAft>
                          <a:spcPts val="0"/>
                        </a:spcAft>
                      </a:pPr>
                      <a:r>
                        <a:rPr lang="ru-RU" sz="1600" dirty="0">
                          <a:latin typeface="Times New Roman" pitchFamily="18" charset="0"/>
                          <a:ea typeface="Calibri"/>
                          <a:cs typeface="Times New Roman" pitchFamily="18" charset="0"/>
                        </a:rPr>
                        <a:t>Фактор</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Вспомогательный</a:t>
                      </a:r>
                    </a:p>
                    <a:p>
                      <a:pPr algn="ctr">
                        <a:lnSpc>
                          <a:spcPct val="115000"/>
                        </a:lnSpc>
                        <a:spcAft>
                          <a:spcPts val="0"/>
                        </a:spcAft>
                      </a:pPr>
                      <a:r>
                        <a:rPr lang="ru-RU" sz="1600" dirty="0">
                          <a:latin typeface="Times New Roman" pitchFamily="18" charset="0"/>
                          <a:ea typeface="Calibri"/>
                          <a:cs typeface="Times New Roman" pitchFamily="18" charset="0"/>
                        </a:rPr>
                        <a:t>фактор</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pitchFamily="18" charset="0"/>
                          <a:ea typeface="Calibri"/>
                          <a:cs typeface="Times New Roman" pitchFamily="18" charset="0"/>
                        </a:rPr>
                        <a:t>Значение</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pitchFamily="18" charset="0"/>
                          <a:ea typeface="Calibri"/>
                          <a:cs typeface="Times New Roman" pitchFamily="18" charset="0"/>
                        </a:rPr>
                        <a:t>Эффект</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pitchFamily="18" charset="0"/>
                          <a:ea typeface="Calibri"/>
                          <a:cs typeface="Times New Roman" pitchFamily="18" charset="0"/>
                        </a:rPr>
                        <a:t>Решение</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1657">
                <a:tc>
                  <a:txBody>
                    <a:bodyPr/>
                    <a:lstStyle/>
                    <a:p>
                      <a:pPr>
                        <a:lnSpc>
                          <a:spcPct val="115000"/>
                        </a:lnSpc>
                        <a:spcAft>
                          <a:spcPts val="0"/>
                        </a:spcAft>
                      </a:pPr>
                      <a:r>
                        <a:rPr lang="ru-RU" sz="1600">
                          <a:latin typeface="Times New Roman" pitchFamily="18" charset="0"/>
                          <a:ea typeface="Calibri"/>
                          <a:cs typeface="Times New Roman" pitchFamily="18" charset="0"/>
                        </a:rPr>
                        <a:t>Окислительный </a:t>
                      </a:r>
                    </a:p>
                    <a:p>
                      <a:pPr>
                        <a:lnSpc>
                          <a:spcPct val="115000"/>
                        </a:lnSpc>
                        <a:spcAft>
                          <a:spcPts val="0"/>
                        </a:spcAft>
                      </a:pPr>
                      <a:r>
                        <a:rPr lang="ru-RU" sz="1600">
                          <a:latin typeface="Times New Roman" pitchFamily="18" charset="0"/>
                          <a:ea typeface="Calibri"/>
                          <a:cs typeface="Times New Roman" pitchFamily="18" charset="0"/>
                        </a:rPr>
                        <a:t>стресс</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ea typeface="Calibri"/>
                          <a:cs typeface="Times New Roman" pitchFamily="18" charset="0"/>
                        </a:rPr>
                        <a:t>Активные формы </a:t>
                      </a:r>
                    </a:p>
                    <a:p>
                      <a:pPr>
                        <a:lnSpc>
                          <a:spcPct val="115000"/>
                        </a:lnSpc>
                        <a:spcAft>
                          <a:spcPts val="0"/>
                        </a:spcAft>
                      </a:pPr>
                      <a:r>
                        <a:rPr lang="ru-RU" sz="1600" dirty="0">
                          <a:latin typeface="Times New Roman" pitchFamily="18" charset="0"/>
                          <a:ea typeface="Calibri"/>
                          <a:cs typeface="Times New Roman" pitchFamily="18" charset="0"/>
                        </a:rPr>
                        <a:t>кислорода</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latin typeface="Times New Roman" pitchFamily="18" charset="0"/>
                          <a:ea typeface="Calibri"/>
                          <a:cs typeface="Times New Roman" pitchFamily="18" charset="0"/>
                        </a:rPr>
                        <a:t>отрицательный</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latin typeface="Times New Roman" pitchFamily="18" charset="0"/>
                          <a:ea typeface="Calibri"/>
                          <a:cs typeface="Times New Roman" pitchFamily="18" charset="0"/>
                        </a:rPr>
                        <a:t>использование</a:t>
                      </a:r>
                    </a:p>
                    <a:p>
                      <a:pPr>
                        <a:lnSpc>
                          <a:spcPct val="115000"/>
                        </a:lnSpc>
                        <a:spcAft>
                          <a:spcPts val="0"/>
                        </a:spcAft>
                      </a:pPr>
                      <a:r>
                        <a:rPr lang="ru-RU" sz="1600">
                          <a:latin typeface="Times New Roman" pitchFamily="18" charset="0"/>
                          <a:ea typeface="Calibri"/>
                          <a:cs typeface="Times New Roman" pitchFamily="18" charset="0"/>
                        </a:rPr>
                        <a:t> антиоксидантов</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0527">
                <a:tc>
                  <a:txBody>
                    <a:bodyPr/>
                    <a:lstStyle/>
                    <a:p>
                      <a:pPr>
                        <a:lnSpc>
                          <a:spcPct val="115000"/>
                        </a:lnSpc>
                        <a:spcAft>
                          <a:spcPts val="0"/>
                        </a:spcAft>
                      </a:pPr>
                      <a:r>
                        <a:rPr lang="ru-RU" sz="1600">
                          <a:latin typeface="Times New Roman" pitchFamily="18" charset="0"/>
                          <a:ea typeface="Calibri"/>
                          <a:cs typeface="Times New Roman" pitchFamily="18" charset="0"/>
                        </a:rPr>
                        <a:t>Зараженность </a:t>
                      </a:r>
                    </a:p>
                    <a:p>
                      <a:pPr>
                        <a:lnSpc>
                          <a:spcPct val="115000"/>
                        </a:lnSpc>
                        <a:spcAft>
                          <a:spcPts val="0"/>
                        </a:spcAft>
                      </a:pPr>
                      <a:r>
                        <a:rPr lang="ru-RU" sz="1600">
                          <a:latin typeface="Times New Roman" pitchFamily="18" charset="0"/>
                          <a:ea typeface="Calibri"/>
                          <a:cs typeface="Times New Roman" pitchFamily="18" charset="0"/>
                        </a:rPr>
                        <a:t>протистами</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ea typeface="Calibri"/>
                          <a:cs typeface="Times New Roman" pitchFamily="18" charset="0"/>
                        </a:rPr>
                        <a:t>Концентрация </a:t>
                      </a:r>
                    </a:p>
                    <a:p>
                      <a:pPr>
                        <a:lnSpc>
                          <a:spcPct val="115000"/>
                        </a:lnSpc>
                        <a:spcAft>
                          <a:spcPts val="0"/>
                        </a:spcAft>
                      </a:pPr>
                      <a:r>
                        <a:rPr lang="ru-RU" sz="1600" dirty="0">
                          <a:latin typeface="Times New Roman" pitchFamily="18" charset="0"/>
                          <a:ea typeface="Calibri"/>
                          <a:cs typeface="Times New Roman" pitchFamily="18" charset="0"/>
                        </a:rPr>
                        <a:t>гетеротрофных </a:t>
                      </a:r>
                    </a:p>
                    <a:p>
                      <a:pPr>
                        <a:lnSpc>
                          <a:spcPct val="115000"/>
                        </a:lnSpc>
                        <a:spcAft>
                          <a:spcPts val="0"/>
                        </a:spcAft>
                      </a:pPr>
                      <a:r>
                        <a:rPr lang="ru-RU" sz="1600" dirty="0">
                          <a:latin typeface="Times New Roman" pitchFamily="18" charset="0"/>
                          <a:ea typeface="Calibri"/>
                          <a:cs typeface="Times New Roman" pitchFamily="18" charset="0"/>
                        </a:rPr>
                        <a:t>протистов</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pitchFamily="18" charset="0"/>
                          <a:ea typeface="Calibri"/>
                          <a:cs typeface="Times New Roman" pitchFamily="18" charset="0"/>
                        </a:rPr>
                        <a:t>↑</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ea typeface="Calibri"/>
                          <a:cs typeface="Times New Roman" pitchFamily="18" charset="0"/>
                        </a:rPr>
                        <a:t>отрицательный</a:t>
                      </a: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ea typeface="Calibri"/>
                          <a:cs typeface="Times New Roman" pitchFamily="18" charset="0"/>
                        </a:rPr>
                        <a:t>использование </a:t>
                      </a:r>
                    </a:p>
                    <a:p>
                      <a:pPr>
                        <a:lnSpc>
                          <a:spcPct val="115000"/>
                        </a:lnSpc>
                        <a:spcAft>
                          <a:spcPts val="0"/>
                        </a:spcAft>
                      </a:pPr>
                      <a:r>
                        <a:rPr lang="ru-RU" sz="1600" dirty="0" smtClean="0">
                          <a:latin typeface="Times New Roman" pitchFamily="18" charset="0"/>
                          <a:ea typeface="Calibri"/>
                          <a:cs typeface="Times New Roman" pitchFamily="18" charset="0"/>
                        </a:rPr>
                        <a:t>консервантов и  антибактериальных</a:t>
                      </a:r>
                      <a:r>
                        <a:rPr lang="ru-RU" sz="1600" baseline="0" dirty="0" smtClean="0">
                          <a:latin typeface="Times New Roman" pitchFamily="18" charset="0"/>
                          <a:ea typeface="Calibri"/>
                          <a:cs typeface="Times New Roman" pitchFamily="18" charset="0"/>
                        </a:rPr>
                        <a:t> веществ </a:t>
                      </a:r>
                      <a:endParaRPr lang="ru-RU" sz="1600" dirty="0">
                        <a:latin typeface="Times New Roman" pitchFamily="18" charset="0"/>
                        <a:ea typeface="Calibri"/>
                        <a:cs typeface="Times New Roman" pitchFamily="18" charset="0"/>
                      </a:endParaRPr>
                    </a:p>
                  </a:txBody>
                  <a:tcPr marL="32386" marR="32386" marT="8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Номер слайда 3"/>
          <p:cNvSpPr>
            <a:spLocks noGrp="1"/>
          </p:cNvSpPr>
          <p:nvPr>
            <p:ph type="sldNum" sz="quarter" idx="12"/>
          </p:nvPr>
        </p:nvSpPr>
        <p:spPr/>
        <p:txBody>
          <a:bodyPr/>
          <a:lstStyle/>
          <a:p>
            <a:pPr>
              <a:defRPr/>
            </a:pPr>
            <a:fld id="{B4BED111-9071-4BD1-9F0C-3BF1246415FF}" type="slidenum">
              <a:rPr lang="ru-RU" smtClean="0"/>
              <a:pPr>
                <a:defRPr/>
              </a:pPr>
              <a:t>296</a:t>
            </a:fld>
            <a:endParaRPr lang="ru-RU"/>
          </a:p>
        </p:txBody>
      </p:sp>
    </p:spTree>
    <p:extLst>
      <p:ext uri="{BB962C8B-B14F-4D97-AF65-F5344CB8AC3E}">
        <p14:creationId xmlns:p14="http://schemas.microsoft.com/office/powerpoint/2010/main" xmlns="" val="203163814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285750" y="1500188"/>
          <a:ext cx="8572501" cy="4999039"/>
        </p:xfrm>
        <a:graphic>
          <a:graphicData uri="http://schemas.openxmlformats.org/drawingml/2006/table">
            <a:tbl>
              <a:tblPr/>
              <a:tblGrid>
                <a:gridCol w="1472757"/>
                <a:gridCol w="1164145"/>
                <a:gridCol w="1472757"/>
                <a:gridCol w="1469326"/>
                <a:gridCol w="1493328"/>
                <a:gridCol w="137161"/>
                <a:gridCol w="1363027"/>
              </a:tblGrid>
              <a:tr h="788716">
                <a:tc rowSpan="2">
                  <a:txBody>
                    <a:bodyPr/>
                    <a:lstStyle/>
                    <a:p>
                      <a:pPr algn="ctr">
                        <a:lnSpc>
                          <a:spcPct val="115000"/>
                        </a:lnSpc>
                        <a:spcAft>
                          <a:spcPts val="0"/>
                        </a:spcAft>
                      </a:pPr>
                      <a:r>
                        <a:rPr lang="ru-RU" sz="1500" dirty="0">
                          <a:latin typeface="Times New Roman"/>
                          <a:ea typeface="Calibri"/>
                          <a:cs typeface="Times New Roman"/>
                        </a:rPr>
                        <a:t>Группа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500">
                          <a:latin typeface="Times New Roman"/>
                          <a:ea typeface="Calibri"/>
                          <a:cs typeface="Times New Roman"/>
                        </a:rPr>
                        <a:t>Дозировка винной кислоты, мг/л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VCL, </a:t>
                      </a:r>
                      <a:r>
                        <a:rPr lang="en-US" sz="1500">
                          <a:latin typeface="Times New Roman"/>
                          <a:ea typeface="Calibri"/>
                          <a:cs typeface="Times New Roman"/>
                        </a:rPr>
                        <a:t>µ/c</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VCL (А), </a:t>
                      </a:r>
                      <a:r>
                        <a:rPr lang="en-US" sz="1500">
                          <a:latin typeface="Times New Roman"/>
                          <a:ea typeface="Calibri"/>
                          <a:cs typeface="Times New Roman"/>
                        </a:rPr>
                        <a:t>µ/c</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dirty="0">
                          <a:latin typeface="Times New Roman"/>
                          <a:ea typeface="Calibri"/>
                          <a:cs typeface="Times New Roman"/>
                        </a:rPr>
                        <a:t>Подвижность, </a:t>
                      </a:r>
                      <a:endParaRPr lang="ru-RU" sz="1500" dirty="0" smtClean="0">
                        <a:latin typeface="Times New Roman"/>
                        <a:ea typeface="Calibri"/>
                        <a:cs typeface="Times New Roman"/>
                      </a:endParaRPr>
                    </a:p>
                    <a:p>
                      <a:pPr algn="ctr">
                        <a:lnSpc>
                          <a:spcPct val="115000"/>
                        </a:lnSpc>
                        <a:spcAft>
                          <a:spcPts val="0"/>
                        </a:spcAft>
                      </a:pPr>
                      <a:r>
                        <a:rPr lang="ru-RU" sz="1500" dirty="0" smtClean="0">
                          <a:latin typeface="Times New Roman"/>
                          <a:ea typeface="Calibri"/>
                          <a:cs typeface="Times New Roman"/>
                        </a:rPr>
                        <a:t>%</a:t>
                      </a:r>
                      <a:endParaRPr lang="ru-RU" sz="15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500" dirty="0" err="1">
                          <a:latin typeface="Times New Roman"/>
                          <a:ea typeface="Calibri"/>
                          <a:cs typeface="Times New Roman"/>
                        </a:rPr>
                        <a:t>Доля</a:t>
                      </a:r>
                      <a:r>
                        <a:rPr lang="en-US" sz="1500" dirty="0">
                          <a:latin typeface="Times New Roman"/>
                          <a:ea typeface="Calibri"/>
                          <a:cs typeface="Times New Roman"/>
                        </a:rPr>
                        <a:t> </a:t>
                      </a:r>
                      <a:r>
                        <a:rPr lang="en-US" sz="1500" dirty="0" err="1">
                          <a:latin typeface="Times New Roman"/>
                          <a:ea typeface="Calibri"/>
                          <a:cs typeface="Times New Roman"/>
                        </a:rPr>
                        <a:t>сперматозоидов</a:t>
                      </a:r>
                      <a:r>
                        <a:rPr lang="ru-RU" sz="1500" dirty="0">
                          <a:latin typeface="Times New Roman"/>
                          <a:ea typeface="Calibri"/>
                          <a:cs typeface="Times New Roman"/>
                        </a:rPr>
                        <a:t> (А),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500">
                          <a:latin typeface="Times New Roman"/>
                          <a:ea typeface="Calibri"/>
                          <a:cs typeface="Times New Roman"/>
                        </a:rPr>
                        <a:t>Mean±SE</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a:latin typeface="Times New Roman"/>
                          <a:ea typeface="Calibri"/>
                          <a:cs typeface="Times New Roman"/>
                        </a:rPr>
                        <a:t>Mean±SE</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a:latin typeface="Times New Roman"/>
                          <a:ea typeface="Calibri"/>
                          <a:cs typeface="Times New Roman"/>
                        </a:rPr>
                        <a:t>Mean±SE</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500">
                          <a:latin typeface="Times New Roman"/>
                          <a:ea typeface="Calibri"/>
                          <a:cs typeface="Times New Roman"/>
                        </a:rPr>
                        <a:t>Mean±SE</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gridSpan="7">
                  <a:txBody>
                    <a:bodyPr/>
                    <a:lstStyle/>
                    <a:p>
                      <a:pPr algn="ctr">
                        <a:lnSpc>
                          <a:spcPct val="115000"/>
                        </a:lnSpc>
                        <a:spcAft>
                          <a:spcPts val="0"/>
                        </a:spcAft>
                      </a:pPr>
                      <a:r>
                        <a:rPr lang="ru-RU" sz="1500" dirty="0">
                          <a:latin typeface="Times New Roman"/>
                          <a:ea typeface="Calibri"/>
                          <a:cs typeface="Times New Roman"/>
                        </a:rPr>
                        <a:t>2-й день</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23871">
                <a:tc>
                  <a:txBody>
                    <a:bodyPr/>
                    <a:lstStyle/>
                    <a:p>
                      <a:pPr algn="ctr">
                        <a:lnSpc>
                          <a:spcPct val="115000"/>
                        </a:lnSpc>
                        <a:spcAft>
                          <a:spcPts val="0"/>
                        </a:spcAft>
                      </a:pPr>
                      <a:r>
                        <a:rPr lang="ru-RU" sz="1500">
                          <a:latin typeface="Times New Roman"/>
                          <a:ea typeface="Calibri"/>
                          <a:cs typeface="Times New Roman"/>
                        </a:rPr>
                        <a:t>Контрольная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59,90±0,52</a:t>
                      </a:r>
                      <a:r>
                        <a:rPr lang="en-US" sz="1500">
                          <a:latin typeface="Times New Roman"/>
                          <a:ea typeface="Calibri"/>
                          <a:cs typeface="Times New Roman"/>
                        </a:rPr>
                        <a:t>***</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60,13±0,47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98,44±1,15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a:latin typeface="Times New Roman"/>
                          <a:ea typeface="Calibri"/>
                          <a:cs typeface="Times New Roman"/>
                        </a:rPr>
                        <a:t>99,71±0,29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a:txBody>
                    <a:bodyPr/>
                    <a:lstStyle/>
                    <a:p>
                      <a:pPr algn="ctr">
                        <a:lnSpc>
                          <a:spcPct val="115000"/>
                        </a:lnSpc>
                        <a:spcAft>
                          <a:spcPts val="0"/>
                        </a:spcAft>
                      </a:pPr>
                      <a:r>
                        <a:rPr lang="ru-RU" sz="15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125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27,89±1,46</a:t>
                      </a:r>
                      <a:r>
                        <a:rPr lang="en-US" sz="1500">
                          <a:latin typeface="Times New Roman"/>
                          <a:ea typeface="Calibri"/>
                          <a:cs typeface="Times New Roman"/>
                        </a:rPr>
                        <a:t>***</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43,78±1,42***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90,46±5,47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a:latin typeface="Times New Roman"/>
                          <a:ea typeface="Calibri"/>
                          <a:cs typeface="Times New Roman"/>
                        </a:rPr>
                        <a:t>44,33±9,67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a:txBody>
                    <a:bodyPr/>
                    <a:lstStyle/>
                    <a:p>
                      <a:pPr algn="ctr">
                        <a:lnSpc>
                          <a:spcPct val="115000"/>
                        </a:lnSpc>
                        <a:spcAft>
                          <a:spcPts val="0"/>
                        </a:spcAft>
                      </a:pPr>
                      <a:r>
                        <a:rPr lang="ru-RU" sz="15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250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5,03±2,66</a:t>
                      </a:r>
                      <a:r>
                        <a:rPr lang="en-US" sz="1500">
                          <a:latin typeface="Times New Roman"/>
                          <a:ea typeface="Calibri"/>
                          <a:cs typeface="Times New Roman"/>
                        </a:rPr>
                        <a:t>***</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dirty="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1,41±1,41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a:txBody>
                    <a:bodyPr/>
                    <a:lstStyle/>
                    <a:p>
                      <a:pPr algn="ctr">
                        <a:lnSpc>
                          <a:spcPct val="115000"/>
                        </a:lnSpc>
                        <a:spcAft>
                          <a:spcPts val="0"/>
                        </a:spcAft>
                      </a:pPr>
                      <a:r>
                        <a:rPr lang="ru-RU" sz="15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a:t>
                      </a:r>
                      <a:r>
                        <a:rPr lang="en-US" sz="1500">
                          <a:latin typeface="Times New Roman"/>
                          <a:ea typeface="Calibri"/>
                          <a:cs typeface="Times New Roman"/>
                        </a:rPr>
                        <a:t>***</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a:txBody>
                    <a:bodyPr/>
                    <a:lstStyle/>
                    <a:p>
                      <a:pPr algn="ctr">
                        <a:lnSpc>
                          <a:spcPct val="115000"/>
                        </a:lnSpc>
                        <a:spcAft>
                          <a:spcPts val="0"/>
                        </a:spcAft>
                      </a:pPr>
                      <a:r>
                        <a:rPr lang="ru-RU" sz="15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a:t>
                      </a:r>
                      <a:r>
                        <a:rPr lang="en-US" sz="1500">
                          <a:latin typeface="Times New Roman"/>
                          <a:ea typeface="Calibri"/>
                          <a:cs typeface="Times New Roman"/>
                        </a:rPr>
                        <a:t>***</a:t>
                      </a:r>
                      <a:endParaRPr lang="ru-RU" sz="15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gridSpan="7">
                  <a:txBody>
                    <a:bodyPr/>
                    <a:lstStyle/>
                    <a:p>
                      <a:pPr algn="ctr">
                        <a:lnSpc>
                          <a:spcPct val="115000"/>
                        </a:lnSpc>
                        <a:spcAft>
                          <a:spcPts val="0"/>
                        </a:spcAft>
                      </a:pPr>
                      <a:r>
                        <a:rPr lang="ru-RU" sz="1500" dirty="0">
                          <a:latin typeface="Times New Roman"/>
                          <a:ea typeface="Calibri"/>
                          <a:cs typeface="Times New Roman"/>
                        </a:rPr>
                        <a:t>10-й день</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23871">
                <a:tc>
                  <a:txBody>
                    <a:bodyPr/>
                    <a:lstStyle/>
                    <a:p>
                      <a:pPr algn="ctr">
                        <a:lnSpc>
                          <a:spcPct val="115000"/>
                        </a:lnSpc>
                        <a:spcAft>
                          <a:spcPts val="0"/>
                        </a:spcAft>
                      </a:pPr>
                      <a:r>
                        <a:rPr lang="ru-RU" sz="1500">
                          <a:latin typeface="Times New Roman"/>
                          <a:ea typeface="Calibri"/>
                          <a:cs typeface="Times New Roman"/>
                        </a:rPr>
                        <a:t>Контрольная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a:txBody>
                    <a:bodyPr/>
                    <a:lstStyle/>
                    <a:p>
                      <a:pPr algn="ctr">
                        <a:lnSpc>
                          <a:spcPct val="115000"/>
                        </a:lnSpc>
                        <a:spcAft>
                          <a:spcPts val="0"/>
                        </a:spcAft>
                      </a:pPr>
                      <a:r>
                        <a:rPr lang="ru-RU" sz="15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125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22,71±4,77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30,11±8,49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29,27±23,16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a:latin typeface="Times New Roman"/>
                          <a:ea typeface="Calibri"/>
                          <a:cs typeface="Times New Roman"/>
                        </a:rPr>
                        <a:t>25,00±14,43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a:txBody>
                    <a:bodyPr/>
                    <a:lstStyle/>
                    <a:p>
                      <a:pPr algn="ctr">
                        <a:lnSpc>
                          <a:spcPct val="115000"/>
                        </a:lnSpc>
                        <a:spcAft>
                          <a:spcPts val="0"/>
                        </a:spcAft>
                      </a:pPr>
                      <a:r>
                        <a:rPr lang="ru-RU" sz="15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250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dirty="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a:txBody>
                    <a:bodyPr/>
                    <a:lstStyle/>
                    <a:p>
                      <a:pPr algn="ctr">
                        <a:lnSpc>
                          <a:spcPct val="115000"/>
                        </a:lnSpc>
                        <a:spcAft>
                          <a:spcPts val="0"/>
                        </a:spcAft>
                      </a:pPr>
                      <a:r>
                        <a:rPr lang="ru-RU" sz="15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dirty="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71">
                <a:tc>
                  <a:txBody>
                    <a:bodyPr/>
                    <a:lstStyle/>
                    <a:p>
                      <a:pPr algn="ctr">
                        <a:lnSpc>
                          <a:spcPct val="115000"/>
                        </a:lnSpc>
                        <a:spcAft>
                          <a:spcPts val="0"/>
                        </a:spcAft>
                      </a:pPr>
                      <a:r>
                        <a:rPr lang="ru-RU" sz="15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5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1500" dirty="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2571" name="Rectangle 1"/>
          <p:cNvSpPr>
            <a:spLocks noChangeArrowheads="1"/>
          </p:cNvSpPr>
          <p:nvPr/>
        </p:nvSpPr>
        <p:spPr bwMode="auto">
          <a:xfrm>
            <a:off x="0" y="127000"/>
            <a:ext cx="91440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b="1">
                <a:latin typeface="Times New Roman" pitchFamily="18" charset="0"/>
                <a:cs typeface="Times New Roman" pitchFamily="18" charset="0"/>
              </a:rPr>
              <a:t>Таблица   – Влияние винной кислоты на параметры подвижности сперматозоидов ленского осетра в период краткосрочного хранения в условиях </a:t>
            </a:r>
            <a:r>
              <a:rPr lang="ru-RU" altLang="ru-RU" sz="2000" b="1" i="1">
                <a:latin typeface="Times New Roman" pitchFamily="18" charset="0"/>
                <a:cs typeface="Times New Roman" pitchFamily="18" charset="0"/>
              </a:rPr>
              <a:t>in vitro</a:t>
            </a:r>
            <a:endParaRPr lang="ru-RU" altLang="ru-RU" sz="200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pPr>
              <a:defRPr/>
            </a:pPr>
            <a:fld id="{A87791FC-951D-4413-A38F-D8377F8501B0}" type="slidenum">
              <a:rPr lang="ru-RU" smtClean="0"/>
              <a:pPr>
                <a:defRPr/>
              </a:pPr>
              <a:t>297</a:t>
            </a:fld>
            <a:endParaRPr lang="ru-RU"/>
          </a:p>
        </p:txBody>
      </p:sp>
    </p:spTree>
    <p:extLst>
      <p:ext uri="{BB962C8B-B14F-4D97-AF65-F5344CB8AC3E}">
        <p14:creationId xmlns:p14="http://schemas.microsoft.com/office/powerpoint/2010/main" xmlns="" val="1713001046"/>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a:xfrm>
            <a:off x="457200" y="549275"/>
            <a:ext cx="8229600" cy="1143000"/>
          </a:xfrm>
        </p:spPr>
        <p:txBody>
          <a:bodyPr>
            <a:normAutofit fontScale="90000"/>
          </a:bodyPr>
          <a:lstStyle/>
          <a:p>
            <a:r>
              <a:rPr lang="ru-RU" altLang="ru-RU" sz="3200" b="1" smtClean="0">
                <a:latin typeface="Times New Roman" pitchFamily="18" charset="0"/>
                <a:cs typeface="Times New Roman" pitchFamily="18" charset="0"/>
              </a:rPr>
              <a:t>ВИННАЯ КИСЛОТА </a:t>
            </a:r>
            <a:br>
              <a:rPr lang="ru-RU" altLang="ru-RU" sz="3200" b="1" smtClean="0">
                <a:latin typeface="Times New Roman" pitchFamily="18" charset="0"/>
                <a:cs typeface="Times New Roman" pitchFamily="18" charset="0"/>
              </a:rPr>
            </a:br>
            <a:r>
              <a:rPr lang="ru-RU" altLang="ru-RU" sz="3200" b="1" smtClean="0">
                <a:latin typeface="Times New Roman" pitchFamily="18" charset="0"/>
                <a:cs typeface="Times New Roman" pitchFamily="18" charset="0"/>
              </a:rPr>
              <a:t>Криволинейная скорость (</a:t>
            </a:r>
            <a:r>
              <a:rPr lang="en-US" altLang="ru-RU" sz="3200" b="1" smtClean="0">
                <a:latin typeface="Times New Roman" pitchFamily="18" charset="0"/>
                <a:cs typeface="Times New Roman" pitchFamily="18" charset="0"/>
              </a:rPr>
              <a:t>VCL</a:t>
            </a:r>
            <a:r>
              <a:rPr lang="ru-RU" altLang="ru-RU" sz="3200" b="1" smtClean="0">
                <a:latin typeface="Times New Roman" pitchFamily="18" charset="0"/>
                <a:cs typeface="Times New Roman" pitchFamily="18" charset="0"/>
              </a:rPr>
              <a:t>)</a:t>
            </a:r>
            <a:br>
              <a:rPr lang="ru-RU" altLang="ru-RU" sz="3200" b="1" smtClean="0">
                <a:latin typeface="Times New Roman" pitchFamily="18" charset="0"/>
                <a:cs typeface="Times New Roman" pitchFamily="18" charset="0"/>
              </a:rPr>
            </a:br>
            <a:r>
              <a:rPr lang="ru-RU" altLang="ru-RU" sz="3200" smtClean="0">
                <a:latin typeface="Times New Roman" pitchFamily="18" charset="0"/>
                <a:cs typeface="Times New Roman" pitchFamily="18" charset="0"/>
              </a:rPr>
              <a:t>со средним значением</a:t>
            </a:r>
            <a:endParaRPr lang="ru-RU" altLang="ru-RU" smtClean="0"/>
          </a:p>
        </p:txBody>
      </p:sp>
      <p:pic>
        <p:nvPicPr>
          <p:cNvPr id="63491" name="Содержимое 3" descr="Винная к-та VCL все дни 2.jpe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2178050"/>
            <a:ext cx="8229600" cy="3914775"/>
          </a:xfrm>
        </p:spPr>
      </p:pic>
      <p:sp>
        <p:nvSpPr>
          <p:cNvPr id="4" name="Номер слайда 3"/>
          <p:cNvSpPr>
            <a:spLocks noGrp="1"/>
          </p:cNvSpPr>
          <p:nvPr>
            <p:ph type="sldNum" sz="quarter" idx="12"/>
          </p:nvPr>
        </p:nvSpPr>
        <p:spPr/>
        <p:txBody>
          <a:bodyPr/>
          <a:lstStyle/>
          <a:p>
            <a:pPr>
              <a:defRPr/>
            </a:pPr>
            <a:fld id="{42664F54-A32E-4679-932C-1FCF317EF62C}" type="slidenum">
              <a:rPr lang="ru-RU" smtClean="0"/>
              <a:pPr>
                <a:defRPr/>
              </a:pPr>
              <a:t>298</a:t>
            </a:fld>
            <a:endParaRPr lang="ru-RU"/>
          </a:p>
        </p:txBody>
      </p:sp>
    </p:spTree>
    <p:extLst>
      <p:ext uri="{BB962C8B-B14F-4D97-AF65-F5344CB8AC3E}">
        <p14:creationId xmlns:p14="http://schemas.microsoft.com/office/powerpoint/2010/main" xmlns="" val="2556063900"/>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p:cNvSpPr>
            <a:spLocks noGrp="1"/>
          </p:cNvSpPr>
          <p:nvPr>
            <p:ph type="title"/>
          </p:nvPr>
        </p:nvSpPr>
        <p:spPr>
          <a:xfrm>
            <a:off x="457200" y="485775"/>
            <a:ext cx="8229600" cy="1143000"/>
          </a:xfrm>
        </p:spPr>
        <p:txBody>
          <a:bodyPr/>
          <a:lstStyle/>
          <a:p>
            <a:r>
              <a:rPr lang="ru-RU" altLang="ru-RU" sz="3200" b="1" smtClean="0">
                <a:latin typeface="Times New Roman" pitchFamily="18" charset="0"/>
                <a:cs typeface="Times New Roman" pitchFamily="18" charset="0"/>
              </a:rPr>
              <a:t>ВИННАЯ КИСЛОТА </a:t>
            </a:r>
            <a:br>
              <a:rPr lang="ru-RU" altLang="ru-RU" sz="3200" b="1" smtClean="0">
                <a:latin typeface="Times New Roman" pitchFamily="18" charset="0"/>
                <a:cs typeface="Times New Roman" pitchFamily="18" charset="0"/>
              </a:rPr>
            </a:br>
            <a:r>
              <a:rPr lang="ru-RU" altLang="ru-RU" sz="3200" b="1" smtClean="0">
                <a:latin typeface="Times New Roman" pitchFamily="18" charset="0"/>
                <a:cs typeface="Times New Roman" pitchFamily="18" charset="0"/>
              </a:rPr>
              <a:t>Процент подвижности</a:t>
            </a:r>
            <a:endParaRPr lang="ru-RU" altLang="ru-RU" sz="3200" smtClean="0">
              <a:latin typeface="Times New Roman" pitchFamily="18" charset="0"/>
              <a:cs typeface="Times New Roman" pitchFamily="18" charset="0"/>
            </a:endParaRPr>
          </a:p>
        </p:txBody>
      </p:sp>
      <p:pic>
        <p:nvPicPr>
          <p:cNvPr id="64515" name="Содержимое 3" descr="Винная к-та подвижность средняя.jpe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1905000"/>
            <a:ext cx="8229600" cy="3916363"/>
          </a:xfrm>
        </p:spPr>
      </p:pic>
      <p:sp>
        <p:nvSpPr>
          <p:cNvPr id="4" name="Номер слайда 3"/>
          <p:cNvSpPr>
            <a:spLocks noGrp="1"/>
          </p:cNvSpPr>
          <p:nvPr>
            <p:ph type="sldNum" sz="quarter" idx="12"/>
          </p:nvPr>
        </p:nvSpPr>
        <p:spPr/>
        <p:txBody>
          <a:bodyPr/>
          <a:lstStyle/>
          <a:p>
            <a:pPr>
              <a:defRPr/>
            </a:pPr>
            <a:fld id="{7D2DF7B7-F77F-49D8-A0D3-41C3A2054EE3}" type="slidenum">
              <a:rPr lang="ru-RU" smtClean="0"/>
              <a:pPr>
                <a:defRPr/>
              </a:pPr>
              <a:t>299</a:t>
            </a:fld>
            <a:endParaRPr lang="ru-RU"/>
          </a:p>
        </p:txBody>
      </p:sp>
    </p:spTree>
    <p:extLst>
      <p:ext uri="{BB962C8B-B14F-4D97-AF65-F5344CB8AC3E}">
        <p14:creationId xmlns:p14="http://schemas.microsoft.com/office/powerpoint/2010/main" xmlns="" val="3948135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1738" y="1188985"/>
            <a:ext cx="8096726" cy="3970318"/>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Вопросы:</a:t>
            </a:r>
          </a:p>
          <a:p>
            <a:pPr marL="342900" indent="-342900">
              <a:buAutoNum type="arabicPeriod"/>
            </a:pPr>
            <a:endParaRPr lang="ru-RU" sz="3600" dirty="0">
              <a:latin typeface="Times New Roman" panose="02020603050405020304" pitchFamily="18" charset="0"/>
              <a:cs typeface="Times New Roman" panose="02020603050405020304" pitchFamily="18" charset="0"/>
            </a:endParaRPr>
          </a:p>
          <a:p>
            <a:pPr marL="342900" indent="-342900">
              <a:buAutoNum type="arabicPeriod"/>
            </a:pPr>
            <a:r>
              <a:rPr lang="en-US" sz="3600" dirty="0" err="1" smtClean="0">
                <a:latin typeface="Times New Roman" panose="02020603050405020304" pitchFamily="18" charset="0"/>
                <a:cs typeface="Times New Roman" panose="02020603050405020304" pitchFamily="18" charset="0"/>
              </a:rPr>
              <a:t>Технология</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воспроизводства</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рыбы</a:t>
            </a:r>
            <a:endParaRPr lang="ru-RU" sz="3600" dirty="0" smtClean="0">
              <a:latin typeface="Times New Roman" panose="02020603050405020304" pitchFamily="18" charset="0"/>
              <a:cs typeface="Times New Roman" panose="02020603050405020304" pitchFamily="18" charset="0"/>
            </a:endParaRPr>
          </a:p>
          <a:p>
            <a:pPr marL="342900" indent="-342900">
              <a:buAutoNum type="arabicPeriod"/>
            </a:pPr>
            <a:r>
              <a:rPr lang="ru-RU" sz="3600" dirty="0" smtClean="0">
                <a:latin typeface="Times New Roman" panose="02020603050405020304" pitchFamily="18" charset="0"/>
                <a:cs typeface="Times New Roman" panose="02020603050405020304" pitchFamily="18" charset="0"/>
              </a:rPr>
              <a:t>Заводской </a:t>
            </a:r>
            <a:r>
              <a:rPr lang="ru-RU" sz="3600" dirty="0">
                <a:latin typeface="Times New Roman" panose="02020603050405020304" pitchFamily="18" charset="0"/>
                <a:cs typeface="Times New Roman" panose="02020603050405020304" pitchFamily="18" charset="0"/>
              </a:rPr>
              <a:t>способ. Отбор половых </a:t>
            </a:r>
            <a:r>
              <a:rPr lang="ru-RU" sz="3600" dirty="0" smtClean="0">
                <a:latin typeface="Times New Roman" panose="02020603050405020304" pitchFamily="18" charset="0"/>
                <a:cs typeface="Times New Roman" panose="02020603050405020304" pitchFamily="18" charset="0"/>
              </a:rPr>
              <a:t>продуктов</a:t>
            </a:r>
          </a:p>
          <a:p>
            <a:pPr marL="342900" indent="-342900">
              <a:buFontTx/>
              <a:buAutoNum type="arabicPeriod"/>
            </a:pPr>
            <a:r>
              <a:rPr lang="ru-RU" sz="3600" dirty="0">
                <a:latin typeface="Times New Roman" panose="02020603050405020304" pitchFamily="18" charset="0"/>
                <a:cs typeface="Times New Roman" panose="02020603050405020304" pitchFamily="18" charset="0"/>
              </a:rPr>
              <a:t>2. Полузаводской способ </a:t>
            </a:r>
          </a:p>
          <a:p>
            <a:pPr marL="342900" indent="-342900">
              <a:buAutoNum type="arabicPeriod"/>
            </a:pP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97785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3600" dirty="0" smtClean="0"/>
              <a:t>Самки имеют более округлую форму, их брюшко раздувается из-за увеличившихся яичников. Мочеполовой бугорок выступает на 1-2 см, его верхушка скруглена.</a:t>
            </a:r>
            <a:endParaRPr lang="ru-RU" sz="3600" dirty="0"/>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xmlns="" val="3562823616"/>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285750" y="1214438"/>
          <a:ext cx="8643937" cy="5549903"/>
        </p:xfrm>
        <a:graphic>
          <a:graphicData uri="http://schemas.openxmlformats.org/drawingml/2006/table">
            <a:tbl>
              <a:tblPr/>
              <a:tblGrid>
                <a:gridCol w="1438226"/>
                <a:gridCol w="1140621"/>
                <a:gridCol w="1438226"/>
                <a:gridCol w="1439442"/>
                <a:gridCol w="1593711"/>
                <a:gridCol w="1593711"/>
              </a:tblGrid>
              <a:tr h="841321">
                <a:tc rowSpan="2">
                  <a:txBody>
                    <a:bodyPr/>
                    <a:lstStyle/>
                    <a:p>
                      <a:pPr algn="ctr">
                        <a:lnSpc>
                          <a:spcPct val="115000"/>
                        </a:lnSpc>
                        <a:spcAft>
                          <a:spcPts val="0"/>
                        </a:spcAft>
                      </a:pPr>
                      <a:r>
                        <a:rPr lang="ru-RU" sz="1600" dirty="0">
                          <a:latin typeface="Times New Roman"/>
                          <a:ea typeface="Calibri"/>
                          <a:cs typeface="Times New Roman"/>
                        </a:rPr>
                        <a:t>Группа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600" dirty="0">
                          <a:latin typeface="Times New Roman"/>
                          <a:ea typeface="Calibri"/>
                          <a:cs typeface="Times New Roman"/>
                        </a:rPr>
                        <a:t>Дозировка борной кислоты, мг/л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VCL, </a:t>
                      </a:r>
                      <a:r>
                        <a:rPr lang="en-US" sz="1600">
                          <a:latin typeface="Times New Roman"/>
                          <a:ea typeface="Calibri"/>
                          <a:cs typeface="Times New Roman"/>
                        </a:rPr>
                        <a:t>µ/c</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VCL (А), </a:t>
                      </a:r>
                      <a:r>
                        <a:rPr lang="en-US" sz="1600">
                          <a:latin typeface="Times New Roman"/>
                          <a:ea typeface="Calibri"/>
                          <a:cs typeface="Times New Roman"/>
                        </a:rPr>
                        <a:t>µ/c</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Подвижность,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a:latin typeface="Times New Roman"/>
                          <a:ea typeface="Calibri"/>
                          <a:cs typeface="Times New Roman"/>
                        </a:rPr>
                        <a:t>Доля сперматозоидов</a:t>
                      </a:r>
                      <a:r>
                        <a:rPr lang="ru-RU" sz="1600">
                          <a:latin typeface="Times New Roman"/>
                          <a:ea typeface="Calibri"/>
                          <a:cs typeface="Times New Roman"/>
                        </a:rPr>
                        <a:t> (А),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600">
                          <a:latin typeface="Times New Roman"/>
                          <a:ea typeface="Calibri"/>
                          <a:cs typeface="Times New Roman"/>
                        </a:rPr>
                        <a:t>Mean±SE</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a:latin typeface="Times New Roman"/>
                          <a:ea typeface="Calibri"/>
                          <a:cs typeface="Times New Roman"/>
                        </a:rPr>
                        <a:t>Mean±SE</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a:latin typeface="Times New Roman"/>
                          <a:ea typeface="Calibri"/>
                          <a:cs typeface="Times New Roman"/>
                        </a:rPr>
                        <a:t>Mean±SE</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a:latin typeface="Times New Roman"/>
                          <a:ea typeface="Calibri"/>
                          <a:cs typeface="Times New Roman"/>
                        </a:rPr>
                        <a:t>Mean±SE</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gridSpan="6">
                  <a:txBody>
                    <a:bodyPr/>
                    <a:lstStyle/>
                    <a:p>
                      <a:pPr algn="ctr">
                        <a:lnSpc>
                          <a:spcPct val="115000"/>
                        </a:lnSpc>
                        <a:spcAft>
                          <a:spcPts val="0"/>
                        </a:spcAft>
                      </a:pPr>
                      <a:r>
                        <a:rPr lang="ru-RU" sz="1600">
                          <a:latin typeface="Times New Roman"/>
                          <a:ea typeface="Calibri"/>
                          <a:cs typeface="Times New Roman"/>
                        </a:rPr>
                        <a:t>2-й день</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63961">
                <a:tc>
                  <a:txBody>
                    <a:bodyPr/>
                    <a:lstStyle/>
                    <a:p>
                      <a:pPr algn="ctr">
                        <a:lnSpc>
                          <a:spcPct val="115000"/>
                        </a:lnSpc>
                        <a:spcAft>
                          <a:spcPts val="0"/>
                        </a:spcAft>
                      </a:pPr>
                      <a:r>
                        <a:rPr lang="ru-RU" sz="1600">
                          <a:latin typeface="Times New Roman"/>
                          <a:ea typeface="Calibri"/>
                          <a:cs typeface="Times New Roman"/>
                        </a:rPr>
                        <a:t>Контрольная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59,90±0,52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60,13±0,47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98,44±1,15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99,71±0,29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a:txBody>
                    <a:bodyPr/>
                    <a:lstStyle/>
                    <a:p>
                      <a:pPr algn="ctr">
                        <a:lnSpc>
                          <a:spcPct val="115000"/>
                        </a:lnSpc>
                        <a:spcAft>
                          <a:spcPts val="0"/>
                        </a:spcAft>
                      </a:pPr>
                      <a:r>
                        <a:rPr lang="ru-RU" sz="16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125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61,76±0,78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62,63±0,65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97,52±1,05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98,14±1,41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a:txBody>
                    <a:bodyPr/>
                    <a:lstStyle/>
                    <a:p>
                      <a:pPr algn="ctr">
                        <a:lnSpc>
                          <a:spcPct val="115000"/>
                        </a:lnSpc>
                        <a:spcAft>
                          <a:spcPts val="0"/>
                        </a:spcAft>
                      </a:pPr>
                      <a:r>
                        <a:rPr lang="ru-RU" sz="16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250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58,39±0,67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59,42±0,49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97,37±0,11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97,80±1,52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a:txBody>
                    <a:bodyPr/>
                    <a:lstStyle/>
                    <a:p>
                      <a:pPr algn="ctr">
                        <a:lnSpc>
                          <a:spcPct val="115000"/>
                        </a:lnSpc>
                        <a:spcAft>
                          <a:spcPts val="0"/>
                        </a:spcAft>
                      </a:pPr>
                      <a:r>
                        <a:rPr lang="ru-RU" sz="16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57,11±0,62</a:t>
                      </a:r>
                      <a:r>
                        <a:rPr lang="en-US" sz="1600">
                          <a:latin typeface="Times New Roman"/>
                          <a:ea typeface="Calibri"/>
                          <a:cs typeface="Times New Roman"/>
                        </a:rPr>
                        <a:t>***</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57,55±0,54</a:t>
                      </a:r>
                      <a:r>
                        <a:rPr lang="en-US" sz="1600">
                          <a:latin typeface="Times New Roman"/>
                          <a:ea typeface="Calibri"/>
                          <a:cs typeface="Times New Roman"/>
                        </a:rPr>
                        <a:t>***</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96,65±1,11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99,14±0,44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a:txBody>
                    <a:bodyPr/>
                    <a:lstStyle/>
                    <a:p>
                      <a:pPr algn="ctr">
                        <a:lnSpc>
                          <a:spcPct val="115000"/>
                        </a:lnSpc>
                        <a:spcAft>
                          <a:spcPts val="0"/>
                        </a:spcAft>
                      </a:pPr>
                      <a:r>
                        <a:rPr lang="ru-RU" sz="16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50,12±0,90</a:t>
                      </a:r>
                      <a:r>
                        <a:rPr lang="en-US" sz="1600">
                          <a:latin typeface="Times New Roman"/>
                          <a:ea typeface="Calibri"/>
                          <a:cs typeface="Times New Roman"/>
                        </a:rPr>
                        <a:t>***</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51,81±0,65</a:t>
                      </a:r>
                      <a:r>
                        <a:rPr lang="en-US" sz="1600">
                          <a:latin typeface="Times New Roman"/>
                          <a:ea typeface="Calibri"/>
                          <a:cs typeface="Times New Roman"/>
                        </a:rPr>
                        <a:t>***</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90,77±3,50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96,70±1,66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gridSpan="6">
                  <a:txBody>
                    <a:bodyPr/>
                    <a:lstStyle/>
                    <a:p>
                      <a:pPr algn="ctr">
                        <a:lnSpc>
                          <a:spcPct val="115000"/>
                        </a:lnSpc>
                        <a:spcAft>
                          <a:spcPts val="0"/>
                        </a:spcAft>
                      </a:pPr>
                      <a:r>
                        <a:rPr lang="ru-RU" sz="1600">
                          <a:latin typeface="Times New Roman"/>
                          <a:ea typeface="Calibri"/>
                          <a:cs typeface="Times New Roman"/>
                        </a:rPr>
                        <a:t>13-й день</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63961">
                <a:tc>
                  <a:txBody>
                    <a:bodyPr/>
                    <a:lstStyle/>
                    <a:p>
                      <a:pPr algn="ctr">
                        <a:lnSpc>
                          <a:spcPct val="115000"/>
                        </a:lnSpc>
                        <a:spcAft>
                          <a:spcPts val="0"/>
                        </a:spcAft>
                      </a:pPr>
                      <a:r>
                        <a:rPr lang="ru-RU" sz="1600">
                          <a:latin typeface="Times New Roman"/>
                          <a:ea typeface="Calibri"/>
                          <a:cs typeface="Times New Roman"/>
                        </a:rPr>
                        <a:t>Контрольная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a:txBody>
                    <a:bodyPr/>
                    <a:lstStyle/>
                    <a:p>
                      <a:pPr algn="ctr">
                        <a:lnSpc>
                          <a:spcPct val="115000"/>
                        </a:lnSpc>
                        <a:spcAft>
                          <a:spcPts val="0"/>
                        </a:spcAft>
                      </a:pPr>
                      <a:r>
                        <a:rPr lang="ru-RU" sz="16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125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a:txBody>
                    <a:bodyPr/>
                    <a:lstStyle/>
                    <a:p>
                      <a:pPr algn="ctr">
                        <a:lnSpc>
                          <a:spcPct val="115000"/>
                        </a:lnSpc>
                        <a:spcAft>
                          <a:spcPts val="0"/>
                        </a:spcAft>
                      </a:pPr>
                      <a:r>
                        <a:rPr lang="ru-RU" sz="16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250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61">
                <a:tc>
                  <a:txBody>
                    <a:bodyPr/>
                    <a:lstStyle/>
                    <a:p>
                      <a:pPr algn="ctr">
                        <a:lnSpc>
                          <a:spcPct val="115000"/>
                        </a:lnSpc>
                        <a:spcAft>
                          <a:spcPts val="0"/>
                        </a:spcAft>
                      </a:pPr>
                      <a:r>
                        <a:rPr lang="ru-RU" sz="16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27,29±3,59</a:t>
                      </a:r>
                      <a:r>
                        <a:rPr lang="en-US" sz="1600">
                          <a:latin typeface="Times New Roman"/>
                          <a:ea typeface="Calibri"/>
                          <a:cs typeface="Times New Roman"/>
                        </a:rPr>
                        <a:t>*</a:t>
                      </a:r>
                      <a:endParaRPr lang="ru-RU"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39,08±5,49*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15,10±7,59*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29,49±15,12*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50">
                <a:tc>
                  <a:txBody>
                    <a:bodyPr/>
                    <a:lstStyle/>
                    <a:p>
                      <a:pPr algn="ctr">
                        <a:lnSpc>
                          <a:spcPct val="115000"/>
                        </a:lnSpc>
                        <a:spcAft>
                          <a:spcPts val="0"/>
                        </a:spcAft>
                      </a:pPr>
                      <a:r>
                        <a:rPr lang="ru-RU" sz="1600">
                          <a:latin typeface="Times New Roman"/>
                          <a:ea typeface="Calibri"/>
                          <a:cs typeface="Times New Roman"/>
                        </a:rPr>
                        <a:t>Опытная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23,69±4,35*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30,88±10,58*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cs typeface="Times New Roman"/>
                        </a:rPr>
                        <a:t>11,04±5,73*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20,00±11,55*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5643" name="Rectangle 1"/>
          <p:cNvSpPr>
            <a:spLocks noChangeArrowheads="1"/>
          </p:cNvSpPr>
          <p:nvPr/>
        </p:nvSpPr>
        <p:spPr bwMode="auto">
          <a:xfrm>
            <a:off x="0" y="127000"/>
            <a:ext cx="91440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b="1">
                <a:latin typeface="Times New Roman" pitchFamily="18" charset="0"/>
                <a:cs typeface="Times New Roman" pitchFamily="18" charset="0"/>
              </a:rPr>
              <a:t>Таблица  – Влияние борной кислоты на параметры подвижности сперматозоидов ленского осетра в период краткосрочного хранения в условиях </a:t>
            </a:r>
            <a:r>
              <a:rPr lang="ru-RU" altLang="ru-RU" sz="2000" b="1" i="1">
                <a:latin typeface="Times New Roman" pitchFamily="18" charset="0"/>
                <a:cs typeface="Times New Roman" pitchFamily="18" charset="0"/>
              </a:rPr>
              <a:t>in vitro</a:t>
            </a:r>
            <a:endParaRPr lang="ru-RU" altLang="ru-RU" sz="200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7CB8629D-17B0-4411-B4FA-18EF1514D58B}" type="slidenum">
              <a:rPr lang="ru-RU" smtClean="0"/>
              <a:pPr>
                <a:defRPr/>
              </a:pPr>
              <a:t>300</a:t>
            </a:fld>
            <a:endParaRPr lang="ru-RU"/>
          </a:p>
        </p:txBody>
      </p:sp>
    </p:spTree>
    <p:extLst>
      <p:ext uri="{BB962C8B-B14F-4D97-AF65-F5344CB8AC3E}">
        <p14:creationId xmlns:p14="http://schemas.microsoft.com/office/powerpoint/2010/main" xmlns="" val="1410953752"/>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p:txBody>
          <a:bodyPr>
            <a:normAutofit fontScale="90000"/>
          </a:bodyPr>
          <a:lstStyle/>
          <a:p>
            <a:r>
              <a:rPr lang="ru-RU" altLang="ru-RU" sz="3200" b="1" smtClean="0">
                <a:latin typeface="Times New Roman" pitchFamily="18" charset="0"/>
                <a:cs typeface="Times New Roman" pitchFamily="18" charset="0"/>
              </a:rPr>
              <a:t>БОРНАЯ КИСЛОТА </a:t>
            </a:r>
            <a:br>
              <a:rPr lang="ru-RU" altLang="ru-RU" sz="3200" b="1" smtClean="0">
                <a:latin typeface="Times New Roman" pitchFamily="18" charset="0"/>
                <a:cs typeface="Times New Roman" pitchFamily="18" charset="0"/>
              </a:rPr>
            </a:br>
            <a:r>
              <a:rPr lang="ru-RU" altLang="ru-RU" sz="3200" b="1" smtClean="0">
                <a:latin typeface="Times New Roman" pitchFamily="18" charset="0"/>
                <a:cs typeface="Times New Roman" pitchFamily="18" charset="0"/>
              </a:rPr>
              <a:t>Криволинейная скорость (</a:t>
            </a:r>
            <a:r>
              <a:rPr lang="en-US" altLang="ru-RU" sz="3200" b="1" smtClean="0">
                <a:latin typeface="Times New Roman" pitchFamily="18" charset="0"/>
                <a:cs typeface="Times New Roman" pitchFamily="18" charset="0"/>
              </a:rPr>
              <a:t>VCL</a:t>
            </a:r>
            <a:r>
              <a:rPr lang="ru-RU" altLang="ru-RU" sz="3200" b="1" smtClean="0">
                <a:latin typeface="Times New Roman" pitchFamily="18" charset="0"/>
                <a:cs typeface="Times New Roman" pitchFamily="18" charset="0"/>
              </a:rPr>
              <a:t>)</a:t>
            </a:r>
            <a:br>
              <a:rPr lang="ru-RU" altLang="ru-RU" sz="3200" b="1" smtClean="0">
                <a:latin typeface="Times New Roman" pitchFamily="18" charset="0"/>
                <a:cs typeface="Times New Roman" pitchFamily="18" charset="0"/>
              </a:rPr>
            </a:br>
            <a:r>
              <a:rPr lang="ru-RU" altLang="ru-RU" sz="3200" smtClean="0">
                <a:latin typeface="Times New Roman" pitchFamily="18" charset="0"/>
                <a:cs typeface="Times New Roman" pitchFamily="18" charset="0"/>
              </a:rPr>
              <a:t>со средним значением</a:t>
            </a:r>
            <a:endParaRPr lang="ru-RU" altLang="ru-RU" smtClean="0"/>
          </a:p>
        </p:txBody>
      </p:sp>
      <p:pic>
        <p:nvPicPr>
          <p:cNvPr id="66563" name="Содержимое 3" descr="VCL борная_коробка.jpe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1798638"/>
            <a:ext cx="8229600" cy="4129087"/>
          </a:xfrm>
        </p:spPr>
      </p:pic>
      <p:sp>
        <p:nvSpPr>
          <p:cNvPr id="4" name="Номер слайда 3"/>
          <p:cNvSpPr>
            <a:spLocks noGrp="1"/>
          </p:cNvSpPr>
          <p:nvPr>
            <p:ph type="sldNum" sz="quarter" idx="12"/>
          </p:nvPr>
        </p:nvSpPr>
        <p:spPr/>
        <p:txBody>
          <a:bodyPr/>
          <a:lstStyle/>
          <a:p>
            <a:pPr>
              <a:defRPr/>
            </a:pPr>
            <a:fld id="{275A7624-E669-4033-9FC0-E402F3DD1CE1}" type="slidenum">
              <a:rPr lang="ru-RU" smtClean="0"/>
              <a:pPr>
                <a:defRPr/>
              </a:pPr>
              <a:t>301</a:t>
            </a:fld>
            <a:endParaRPr lang="ru-RU"/>
          </a:p>
        </p:txBody>
      </p:sp>
    </p:spTree>
    <p:extLst>
      <p:ext uri="{BB962C8B-B14F-4D97-AF65-F5344CB8AC3E}">
        <p14:creationId xmlns:p14="http://schemas.microsoft.com/office/powerpoint/2010/main" xmlns="" val="1547063367"/>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lstStyle/>
          <a:p>
            <a:r>
              <a:rPr lang="ru-RU" altLang="ru-RU" sz="3200" b="1" smtClean="0">
                <a:latin typeface="Times New Roman" pitchFamily="18" charset="0"/>
                <a:cs typeface="Times New Roman" pitchFamily="18" charset="0"/>
              </a:rPr>
              <a:t>БОРНАЯ КИСЛОТА </a:t>
            </a:r>
            <a:br>
              <a:rPr lang="ru-RU" altLang="ru-RU" sz="3200" b="1" smtClean="0">
                <a:latin typeface="Times New Roman" pitchFamily="18" charset="0"/>
                <a:cs typeface="Times New Roman" pitchFamily="18" charset="0"/>
              </a:rPr>
            </a:br>
            <a:r>
              <a:rPr lang="ru-RU" altLang="ru-RU" sz="3200" b="1" smtClean="0">
                <a:latin typeface="Times New Roman" pitchFamily="18" charset="0"/>
                <a:cs typeface="Times New Roman" pitchFamily="18" charset="0"/>
              </a:rPr>
              <a:t>Процент подвижности</a:t>
            </a:r>
            <a:endParaRPr lang="ru-RU" altLang="ru-RU" sz="3200" smtClean="0">
              <a:latin typeface="Times New Roman" pitchFamily="18" charset="0"/>
              <a:cs typeface="Times New Roman" pitchFamily="18" charset="0"/>
            </a:endParaRPr>
          </a:p>
        </p:txBody>
      </p:sp>
      <p:pic>
        <p:nvPicPr>
          <p:cNvPr id="67587" name="Содержимое 3" descr="Подвижность.jpe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1798638"/>
            <a:ext cx="8229600" cy="4129087"/>
          </a:xfrm>
        </p:spPr>
      </p:pic>
      <p:sp>
        <p:nvSpPr>
          <p:cNvPr id="4" name="Номер слайда 3"/>
          <p:cNvSpPr>
            <a:spLocks noGrp="1"/>
          </p:cNvSpPr>
          <p:nvPr>
            <p:ph type="sldNum" sz="quarter" idx="12"/>
          </p:nvPr>
        </p:nvSpPr>
        <p:spPr/>
        <p:txBody>
          <a:bodyPr/>
          <a:lstStyle/>
          <a:p>
            <a:pPr>
              <a:defRPr/>
            </a:pPr>
            <a:fld id="{C7A9137E-75D4-4F8B-B430-A977C40BA4C8}" type="slidenum">
              <a:rPr lang="ru-RU" smtClean="0"/>
              <a:pPr>
                <a:defRPr/>
              </a:pPr>
              <a:t>302</a:t>
            </a:fld>
            <a:endParaRPr lang="ru-RU"/>
          </a:p>
        </p:txBody>
      </p:sp>
    </p:spTree>
    <p:extLst>
      <p:ext uri="{BB962C8B-B14F-4D97-AF65-F5344CB8AC3E}">
        <p14:creationId xmlns:p14="http://schemas.microsoft.com/office/powerpoint/2010/main" xmlns="" val="3927267209"/>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5"/>
          <p:cNvSpPr>
            <a:spLocks noGrp="1"/>
          </p:cNvSpPr>
          <p:nvPr>
            <p:ph type="title"/>
          </p:nvPr>
        </p:nvSpPr>
        <p:spPr/>
        <p:txBody>
          <a:bodyPr>
            <a:normAutofit fontScale="90000"/>
          </a:bodyPr>
          <a:lstStyle/>
          <a:p>
            <a:r>
              <a:rPr lang="ru-RU" altLang="ru-RU" sz="3600" b="1" smtClean="0">
                <a:latin typeface="Times New Roman" pitchFamily="18" charset="0"/>
                <a:cs typeface="Times New Roman" pitchFamily="18" charset="0"/>
              </a:rPr>
              <a:t>Траектория движения спермиев на 2-й день эксперимента</a:t>
            </a:r>
          </a:p>
        </p:txBody>
      </p:sp>
      <p:sp>
        <p:nvSpPr>
          <p:cNvPr id="68611" name="Текст 6"/>
          <p:cNvSpPr>
            <a:spLocks noGrp="1"/>
          </p:cNvSpPr>
          <p:nvPr>
            <p:ph type="body" idx="1"/>
          </p:nvPr>
        </p:nvSpPr>
        <p:spPr>
          <a:xfrm>
            <a:off x="457200" y="1700213"/>
            <a:ext cx="4040188" cy="639762"/>
          </a:xfrm>
        </p:spPr>
        <p:txBody>
          <a:bodyPr/>
          <a:lstStyle/>
          <a:p>
            <a:pPr algn="ctr"/>
            <a:r>
              <a:rPr lang="ru-RU" altLang="ru-RU" smtClean="0">
                <a:latin typeface="Times New Roman" pitchFamily="18" charset="0"/>
                <a:cs typeface="Times New Roman" pitchFamily="18" charset="0"/>
              </a:rPr>
              <a:t>КОНТРОЛЬ</a:t>
            </a:r>
          </a:p>
        </p:txBody>
      </p:sp>
      <p:pic>
        <p:nvPicPr>
          <p:cNvPr id="11" name="Содержимое 10" descr="Контроль 2 й день.jpg"/>
          <p:cNvPicPr>
            <a:picLocks noGrp="1" noChangeAspect="1"/>
          </p:cNvPicPr>
          <p:nvPr>
            <p:ph sz="half" idx="2"/>
          </p:nvPr>
        </p:nvPicPr>
        <p:blipFill>
          <a:blip r:embed="rId2" cstate="print"/>
          <a:stretch>
            <a:fillRect/>
          </a:stretch>
        </p:blipFill>
        <p:spPr>
          <a:xfrm>
            <a:off x="457200" y="2565400"/>
            <a:ext cx="4040188" cy="3028950"/>
          </a:xfrm>
          <a:ln w="38100" cap="sq">
            <a:solidFill>
              <a:srgbClr val="000000"/>
            </a:solidFill>
          </a:ln>
          <a:effectLst>
            <a:outerShdw blurRad="50800" dist="38100" dir="2700000" algn="tl" rotWithShape="0">
              <a:srgbClr val="000000">
                <a:alpha val="43000"/>
              </a:srgbClr>
            </a:outerShdw>
          </a:effectLst>
        </p:spPr>
      </p:pic>
      <p:sp>
        <p:nvSpPr>
          <p:cNvPr id="68613" name="Текст 8"/>
          <p:cNvSpPr>
            <a:spLocks noGrp="1"/>
          </p:cNvSpPr>
          <p:nvPr>
            <p:ph type="body" sz="quarter" idx="3"/>
          </p:nvPr>
        </p:nvSpPr>
        <p:spPr>
          <a:xfrm>
            <a:off x="4645025" y="1700213"/>
            <a:ext cx="4041775" cy="639762"/>
          </a:xfrm>
        </p:spPr>
        <p:txBody>
          <a:bodyPr/>
          <a:lstStyle/>
          <a:p>
            <a:pPr algn="ctr"/>
            <a:r>
              <a:rPr lang="ru-RU" altLang="ru-RU" smtClean="0">
                <a:latin typeface="Times New Roman" pitchFamily="18" charset="0"/>
                <a:cs typeface="Times New Roman" pitchFamily="18" charset="0"/>
              </a:rPr>
              <a:t>БОРНАЯ К-ТА (500 МГ/Л)</a:t>
            </a:r>
          </a:p>
        </p:txBody>
      </p:sp>
      <p:pic>
        <p:nvPicPr>
          <p:cNvPr id="12" name="Содержимое 11" descr="Борная кислота 500 2-й день.jpg"/>
          <p:cNvPicPr>
            <a:picLocks noGrp="1" noChangeAspect="1"/>
          </p:cNvPicPr>
          <p:nvPr>
            <p:ph sz="quarter" idx="4"/>
          </p:nvPr>
        </p:nvPicPr>
        <p:blipFill>
          <a:blip r:embed="rId3" cstate="print"/>
          <a:stretch>
            <a:fillRect/>
          </a:stretch>
        </p:blipFill>
        <p:spPr>
          <a:xfrm>
            <a:off x="4645025" y="2565400"/>
            <a:ext cx="4041775" cy="3030538"/>
          </a:xfrm>
          <a:ln w="38100" cap="sq">
            <a:solidFill>
              <a:srgbClr val="000000"/>
            </a:solidFill>
          </a:ln>
          <a:effectLst>
            <a:outerShdw blurRad="50800" dist="38100" dir="2700000" algn="tl" rotWithShape="0">
              <a:srgbClr val="000000">
                <a:alpha val="43000"/>
              </a:srgbClr>
            </a:outerShdw>
          </a:effectLst>
        </p:spPr>
      </p:pic>
      <p:sp>
        <p:nvSpPr>
          <p:cNvPr id="7" name="Номер слайда 6"/>
          <p:cNvSpPr>
            <a:spLocks noGrp="1"/>
          </p:cNvSpPr>
          <p:nvPr>
            <p:ph type="sldNum" sz="quarter" idx="12"/>
          </p:nvPr>
        </p:nvSpPr>
        <p:spPr/>
        <p:txBody>
          <a:bodyPr/>
          <a:lstStyle/>
          <a:p>
            <a:pPr>
              <a:defRPr/>
            </a:pPr>
            <a:fld id="{5699ACF0-2A25-4A87-8D01-DB9A427E589D}" type="slidenum">
              <a:rPr lang="ru-RU" smtClean="0"/>
              <a:pPr>
                <a:defRPr/>
              </a:pPr>
              <a:t>303</a:t>
            </a:fld>
            <a:endParaRPr lang="ru-RU"/>
          </a:p>
        </p:txBody>
      </p:sp>
    </p:spTree>
    <p:extLst>
      <p:ext uri="{BB962C8B-B14F-4D97-AF65-F5344CB8AC3E}">
        <p14:creationId xmlns:p14="http://schemas.microsoft.com/office/powerpoint/2010/main" xmlns="" val="175599301"/>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Заголовок 1"/>
          <p:cNvSpPr>
            <a:spLocks noGrp="1"/>
          </p:cNvSpPr>
          <p:nvPr>
            <p:ph type="title"/>
          </p:nvPr>
        </p:nvSpPr>
        <p:spPr/>
        <p:txBody>
          <a:bodyPr>
            <a:normAutofit fontScale="90000"/>
          </a:bodyPr>
          <a:lstStyle/>
          <a:p>
            <a:r>
              <a:rPr lang="ru-RU" altLang="ru-RU" sz="3600" b="1" smtClean="0">
                <a:latin typeface="Times New Roman" pitchFamily="18" charset="0"/>
                <a:cs typeface="Times New Roman" pitchFamily="18" charset="0"/>
              </a:rPr>
              <a:t>Траектория движения спермиев на 8-й день эксперимента</a:t>
            </a:r>
          </a:p>
        </p:txBody>
      </p:sp>
      <p:sp>
        <p:nvSpPr>
          <p:cNvPr id="69635" name="Текст 2"/>
          <p:cNvSpPr>
            <a:spLocks noGrp="1"/>
          </p:cNvSpPr>
          <p:nvPr>
            <p:ph type="body" idx="1"/>
          </p:nvPr>
        </p:nvSpPr>
        <p:spPr>
          <a:xfrm>
            <a:off x="457200" y="1709738"/>
            <a:ext cx="4040188" cy="639762"/>
          </a:xfrm>
        </p:spPr>
        <p:txBody>
          <a:bodyPr/>
          <a:lstStyle/>
          <a:p>
            <a:pPr algn="ctr"/>
            <a:r>
              <a:rPr lang="ru-RU" altLang="ru-RU" smtClean="0">
                <a:latin typeface="Times New Roman" pitchFamily="18" charset="0"/>
                <a:cs typeface="Times New Roman" pitchFamily="18" charset="0"/>
              </a:rPr>
              <a:t>КОНТРОЛЬ</a:t>
            </a:r>
          </a:p>
        </p:txBody>
      </p:sp>
      <p:pic>
        <p:nvPicPr>
          <p:cNvPr id="7" name="Содержимое 6" descr="Контроль 8-й день.jpg"/>
          <p:cNvPicPr>
            <a:picLocks noGrp="1" noChangeAspect="1"/>
          </p:cNvPicPr>
          <p:nvPr>
            <p:ph sz="half" idx="2"/>
          </p:nvPr>
        </p:nvPicPr>
        <p:blipFill>
          <a:blip r:embed="rId2" cstate="print"/>
          <a:stretch>
            <a:fillRect/>
          </a:stretch>
        </p:blipFill>
        <p:spPr>
          <a:xfrm>
            <a:off x="457200" y="2565400"/>
            <a:ext cx="4040188" cy="3028950"/>
          </a:xfrm>
          <a:ln w="38100" cap="sq">
            <a:solidFill>
              <a:srgbClr val="000000"/>
            </a:solidFill>
          </a:ln>
          <a:effectLst>
            <a:outerShdw blurRad="50800" dist="38100" dir="2700000" algn="tl" rotWithShape="0">
              <a:srgbClr val="000000">
                <a:alpha val="43000"/>
              </a:srgbClr>
            </a:outerShdw>
          </a:effectLst>
        </p:spPr>
      </p:pic>
      <p:sp>
        <p:nvSpPr>
          <p:cNvPr id="69637" name="Текст 4"/>
          <p:cNvSpPr>
            <a:spLocks noGrp="1"/>
          </p:cNvSpPr>
          <p:nvPr>
            <p:ph type="body" sz="quarter" idx="3"/>
          </p:nvPr>
        </p:nvSpPr>
        <p:spPr>
          <a:xfrm>
            <a:off x="4645025" y="1636713"/>
            <a:ext cx="4041775" cy="639762"/>
          </a:xfrm>
        </p:spPr>
        <p:txBody>
          <a:bodyPr/>
          <a:lstStyle/>
          <a:p>
            <a:pPr algn="ctr"/>
            <a:r>
              <a:rPr lang="ru-RU" altLang="ru-RU" smtClean="0">
                <a:latin typeface="Times New Roman" pitchFamily="18" charset="0"/>
                <a:cs typeface="Times New Roman" pitchFamily="18" charset="0"/>
              </a:rPr>
              <a:t>БОРНАЯ К-ТА (500 МГ/Л)</a:t>
            </a:r>
          </a:p>
        </p:txBody>
      </p:sp>
      <p:pic>
        <p:nvPicPr>
          <p:cNvPr id="8" name="Содержимое 7" descr="Борная кислота 500 8-й день.jpg"/>
          <p:cNvPicPr>
            <a:picLocks noGrp="1" noChangeAspect="1"/>
          </p:cNvPicPr>
          <p:nvPr>
            <p:ph sz="quarter" idx="4"/>
          </p:nvPr>
        </p:nvPicPr>
        <p:blipFill>
          <a:blip r:embed="rId3" cstate="print"/>
          <a:stretch>
            <a:fillRect/>
          </a:stretch>
        </p:blipFill>
        <p:spPr>
          <a:xfrm>
            <a:off x="4645025" y="2565400"/>
            <a:ext cx="4041775" cy="3030538"/>
          </a:xfrm>
          <a:ln w="38100" cap="sq">
            <a:solidFill>
              <a:srgbClr val="000000"/>
            </a:solidFill>
          </a:ln>
          <a:effectLst>
            <a:outerShdw blurRad="50800" dist="38100" dir="2700000" algn="tl" rotWithShape="0">
              <a:srgbClr val="000000">
                <a:alpha val="43000"/>
              </a:srgbClr>
            </a:outerShdw>
          </a:effectLst>
        </p:spPr>
      </p:pic>
      <p:sp>
        <p:nvSpPr>
          <p:cNvPr id="9" name="Номер слайда 8"/>
          <p:cNvSpPr>
            <a:spLocks noGrp="1"/>
          </p:cNvSpPr>
          <p:nvPr>
            <p:ph type="sldNum" sz="quarter" idx="12"/>
          </p:nvPr>
        </p:nvSpPr>
        <p:spPr/>
        <p:txBody>
          <a:bodyPr/>
          <a:lstStyle/>
          <a:p>
            <a:pPr>
              <a:defRPr/>
            </a:pPr>
            <a:fld id="{B7014EE5-004A-49F6-87C2-C8EBE35616AD}" type="slidenum">
              <a:rPr lang="ru-RU" smtClean="0"/>
              <a:pPr>
                <a:defRPr/>
              </a:pPr>
              <a:t>304</a:t>
            </a:fld>
            <a:endParaRPr lang="ru-RU"/>
          </a:p>
        </p:txBody>
      </p:sp>
    </p:spTree>
    <p:extLst>
      <p:ext uri="{BB962C8B-B14F-4D97-AF65-F5344CB8AC3E}">
        <p14:creationId xmlns:p14="http://schemas.microsoft.com/office/powerpoint/2010/main" xmlns="" val="3699544206"/>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Заголовок 1"/>
          <p:cNvSpPr>
            <a:spLocks noGrp="1"/>
          </p:cNvSpPr>
          <p:nvPr>
            <p:ph type="title"/>
          </p:nvPr>
        </p:nvSpPr>
        <p:spPr/>
        <p:txBody>
          <a:bodyPr>
            <a:normAutofit fontScale="90000"/>
          </a:bodyPr>
          <a:lstStyle/>
          <a:p>
            <a:r>
              <a:rPr lang="ru-RU" altLang="ru-RU" sz="3600" b="1" smtClean="0">
                <a:latin typeface="Times New Roman" pitchFamily="18" charset="0"/>
                <a:cs typeface="Times New Roman" pitchFamily="18" charset="0"/>
              </a:rPr>
              <a:t>Траектория движения спермиев на </a:t>
            </a:r>
            <a:br>
              <a:rPr lang="ru-RU" altLang="ru-RU" sz="3600" b="1" smtClean="0">
                <a:latin typeface="Times New Roman" pitchFamily="18" charset="0"/>
                <a:cs typeface="Times New Roman" pitchFamily="18" charset="0"/>
              </a:rPr>
            </a:br>
            <a:r>
              <a:rPr lang="ru-RU" altLang="ru-RU" sz="3600" b="1" smtClean="0">
                <a:latin typeface="Times New Roman" pitchFamily="18" charset="0"/>
                <a:cs typeface="Times New Roman" pitchFamily="18" charset="0"/>
              </a:rPr>
              <a:t>13-й день эксперимента</a:t>
            </a:r>
          </a:p>
        </p:txBody>
      </p:sp>
      <p:sp>
        <p:nvSpPr>
          <p:cNvPr id="70659" name="Текст 2"/>
          <p:cNvSpPr>
            <a:spLocks noGrp="1"/>
          </p:cNvSpPr>
          <p:nvPr>
            <p:ph type="body" idx="1"/>
          </p:nvPr>
        </p:nvSpPr>
        <p:spPr>
          <a:xfrm>
            <a:off x="457200" y="1781175"/>
            <a:ext cx="4040188" cy="639763"/>
          </a:xfrm>
        </p:spPr>
        <p:txBody>
          <a:bodyPr/>
          <a:lstStyle/>
          <a:p>
            <a:pPr algn="ctr"/>
            <a:r>
              <a:rPr lang="ru-RU" altLang="ru-RU" smtClean="0">
                <a:latin typeface="Times New Roman" pitchFamily="18" charset="0"/>
                <a:cs typeface="Times New Roman" pitchFamily="18" charset="0"/>
              </a:rPr>
              <a:t>КОНТРОЛЬ</a:t>
            </a:r>
          </a:p>
        </p:txBody>
      </p:sp>
      <p:sp>
        <p:nvSpPr>
          <p:cNvPr id="70660" name="Содержимое 3"/>
          <p:cNvSpPr>
            <a:spLocks noGrp="1"/>
          </p:cNvSpPr>
          <p:nvPr>
            <p:ph sz="half" idx="2"/>
          </p:nvPr>
        </p:nvSpPr>
        <p:spPr>
          <a:xfrm>
            <a:off x="457200" y="2573338"/>
            <a:ext cx="4040188" cy="3951287"/>
          </a:xfrm>
        </p:spPr>
        <p:txBody>
          <a:bodyPr/>
          <a:lstStyle/>
          <a:p>
            <a:pPr algn="ctr"/>
            <a:r>
              <a:rPr lang="ru-RU" altLang="ru-RU" smtClean="0"/>
              <a:t>Жизнеспособных  спермиев нет</a:t>
            </a:r>
          </a:p>
        </p:txBody>
      </p:sp>
      <p:sp>
        <p:nvSpPr>
          <p:cNvPr id="70661" name="Текст 4"/>
          <p:cNvSpPr>
            <a:spLocks noGrp="1"/>
          </p:cNvSpPr>
          <p:nvPr>
            <p:ph type="body" sz="quarter" idx="3"/>
          </p:nvPr>
        </p:nvSpPr>
        <p:spPr>
          <a:xfrm>
            <a:off x="4645025" y="1709738"/>
            <a:ext cx="4041775" cy="639762"/>
          </a:xfrm>
        </p:spPr>
        <p:txBody>
          <a:bodyPr/>
          <a:lstStyle/>
          <a:p>
            <a:pPr algn="ctr"/>
            <a:r>
              <a:rPr lang="ru-RU" altLang="ru-RU" smtClean="0">
                <a:latin typeface="Times New Roman" pitchFamily="18" charset="0"/>
                <a:cs typeface="Times New Roman" pitchFamily="18" charset="0"/>
              </a:rPr>
              <a:t>БОРНАЯ К-ТА (500 МГ/Л)</a:t>
            </a:r>
          </a:p>
        </p:txBody>
      </p:sp>
      <p:pic>
        <p:nvPicPr>
          <p:cNvPr id="7" name="Содержимое 6" descr="Борная кислота 500 13-й день.jpg"/>
          <p:cNvPicPr>
            <a:picLocks noGrp="1" noChangeAspect="1"/>
          </p:cNvPicPr>
          <p:nvPr>
            <p:ph sz="quarter" idx="4"/>
          </p:nvPr>
        </p:nvPicPr>
        <p:blipFill>
          <a:blip r:embed="rId2" cstate="print"/>
          <a:stretch>
            <a:fillRect/>
          </a:stretch>
        </p:blipFill>
        <p:spPr>
          <a:xfrm>
            <a:off x="4645025" y="2635250"/>
            <a:ext cx="4041775" cy="3030538"/>
          </a:xfrm>
          <a:ln w="38100" cap="sq">
            <a:solidFill>
              <a:srgbClr val="000000"/>
            </a:solidFill>
          </a:ln>
          <a:effectLst>
            <a:outerShdw blurRad="50800" dist="38100" dir="2700000" algn="tl" rotWithShape="0">
              <a:srgbClr val="000000">
                <a:alpha val="43000"/>
              </a:srgbClr>
            </a:outerShdw>
          </a:effectLst>
        </p:spPr>
      </p:pic>
      <p:sp>
        <p:nvSpPr>
          <p:cNvPr id="8" name="Номер слайда 7"/>
          <p:cNvSpPr>
            <a:spLocks noGrp="1"/>
          </p:cNvSpPr>
          <p:nvPr>
            <p:ph type="sldNum" sz="quarter" idx="12"/>
          </p:nvPr>
        </p:nvSpPr>
        <p:spPr/>
        <p:txBody>
          <a:bodyPr/>
          <a:lstStyle/>
          <a:p>
            <a:pPr>
              <a:defRPr/>
            </a:pPr>
            <a:fld id="{0CA7B292-7358-4F2D-802F-37615916E260}" type="slidenum">
              <a:rPr lang="ru-RU" smtClean="0"/>
              <a:pPr>
                <a:defRPr/>
              </a:pPr>
              <a:t>305</a:t>
            </a:fld>
            <a:endParaRPr lang="ru-RU"/>
          </a:p>
        </p:txBody>
      </p:sp>
    </p:spTree>
    <p:extLst>
      <p:ext uri="{BB962C8B-B14F-4D97-AF65-F5344CB8AC3E}">
        <p14:creationId xmlns:p14="http://schemas.microsoft.com/office/powerpoint/2010/main" xmlns="" val="3449277960"/>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Qwerty-pc\users\Public\Recorded TV\TempRec\TempSBE\Новая папка\ШУМСКИЙ\Диссертация\Развитие паразитов борная кислота.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31900"/>
            <a:ext cx="7667625" cy="542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9DF1442C-3778-4C44-9CE8-FAA3EA51D2CD}" type="slidenum">
              <a:rPr lang="ru-RU" smtClean="0"/>
              <a:pPr>
                <a:defRPr/>
              </a:pPr>
              <a:t>306</a:t>
            </a:fld>
            <a:endParaRPr lang="ru-RU"/>
          </a:p>
        </p:txBody>
      </p:sp>
      <p:sp>
        <p:nvSpPr>
          <p:cNvPr id="71684" name="TextBox 1"/>
          <p:cNvSpPr txBox="1">
            <a:spLocks noChangeArrowheads="1"/>
          </p:cNvSpPr>
          <p:nvPr/>
        </p:nvSpPr>
        <p:spPr bwMode="auto">
          <a:xfrm>
            <a:off x="539750" y="585788"/>
            <a:ext cx="80645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1800" b="1">
                <a:latin typeface="Arial" pitchFamily="34" charset="0"/>
              </a:rPr>
              <a:t>Изменение роста гетеротрофных протистов в сыворотке спермы осетровых рыб в условиях краткосрочного хранения</a:t>
            </a:r>
          </a:p>
        </p:txBody>
      </p:sp>
    </p:spTree>
    <p:extLst>
      <p:ext uri="{BB962C8B-B14F-4D97-AF65-F5344CB8AC3E}">
        <p14:creationId xmlns:p14="http://schemas.microsoft.com/office/powerpoint/2010/main" xmlns="" val="697996804"/>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Qwerty-pc\users\Public\Recorded TV\TempRec\TempSBE\Новая папка\ШУМСКИЙ\Диссертация\ИТЗ.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3863" y="1844675"/>
            <a:ext cx="5903912"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D86C7064-DF6F-4773-89C9-34F18B75400B}" type="slidenum">
              <a:rPr lang="ru-RU" smtClean="0"/>
              <a:pPr>
                <a:defRPr/>
              </a:pPr>
              <a:t>307</a:t>
            </a:fld>
            <a:endParaRPr lang="ru-RU"/>
          </a:p>
        </p:txBody>
      </p:sp>
      <p:sp>
        <p:nvSpPr>
          <p:cNvPr id="72708" name="TextBox 1"/>
          <p:cNvSpPr txBox="1">
            <a:spLocks noChangeArrowheads="1"/>
          </p:cNvSpPr>
          <p:nvPr/>
        </p:nvSpPr>
        <p:spPr bwMode="auto">
          <a:xfrm>
            <a:off x="1187450" y="401638"/>
            <a:ext cx="6408738"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1800" b="1">
                <a:latin typeface="Arial" pitchFamily="34" charset="0"/>
              </a:rPr>
              <a:t>Изменение значений индекса тератозооспермии в условиях </a:t>
            </a:r>
            <a:endParaRPr lang="ru-RU" altLang="ru-RU" sz="1800">
              <a:latin typeface="Arial" pitchFamily="34" charset="0"/>
            </a:endParaRPr>
          </a:p>
          <a:p>
            <a:pPr algn="ctr" eaLnBrk="1" hangingPunct="1">
              <a:spcBef>
                <a:spcPct val="0"/>
              </a:spcBef>
              <a:buFontTx/>
              <a:buNone/>
            </a:pPr>
            <a:r>
              <a:rPr lang="ru-RU" altLang="ru-RU" sz="1800" b="1">
                <a:latin typeface="Arial" pitchFamily="34" charset="0"/>
              </a:rPr>
              <a:t>краткосрочного хранения</a:t>
            </a:r>
            <a:endParaRPr lang="ru-RU" altLang="ru-RU" sz="1800">
              <a:latin typeface="Arial" pitchFamily="34" charset="0"/>
            </a:endParaRPr>
          </a:p>
        </p:txBody>
      </p:sp>
    </p:spTree>
    <p:extLst>
      <p:ext uri="{BB962C8B-B14F-4D97-AF65-F5344CB8AC3E}">
        <p14:creationId xmlns:p14="http://schemas.microsoft.com/office/powerpoint/2010/main" xmlns="" val="778935481"/>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Qwerty-pc\users\Public\Recorded TV\TempRec\TempSBE\Новая папка\ШУМСКИЙ\Диссертация\ИДС.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6263" y="1195388"/>
            <a:ext cx="7667625" cy="541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pPr>
              <a:defRPr/>
            </a:pPr>
            <a:fld id="{BCAC2902-D8E3-41A5-9B11-072B3B89F68A}" type="slidenum">
              <a:rPr lang="ru-RU" smtClean="0"/>
              <a:pPr>
                <a:defRPr/>
              </a:pPr>
              <a:t>308</a:t>
            </a:fld>
            <a:endParaRPr lang="ru-RU"/>
          </a:p>
        </p:txBody>
      </p:sp>
      <p:sp>
        <p:nvSpPr>
          <p:cNvPr id="73732" name="TextBox 1"/>
          <p:cNvSpPr txBox="1">
            <a:spLocks noChangeArrowheads="1"/>
          </p:cNvSpPr>
          <p:nvPr/>
        </p:nvSpPr>
        <p:spPr bwMode="auto">
          <a:xfrm>
            <a:off x="1079500" y="549275"/>
            <a:ext cx="71294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1800" b="1">
                <a:latin typeface="Arial" pitchFamily="34" charset="0"/>
              </a:rPr>
              <a:t>Изменение значений индекса дефективности сперматозоидов в условиях краткосрочного хранения</a:t>
            </a:r>
            <a:endParaRPr lang="ru-RU" altLang="ru-RU" sz="1800">
              <a:latin typeface="Arial" pitchFamily="34" charset="0"/>
            </a:endParaRPr>
          </a:p>
        </p:txBody>
      </p:sp>
    </p:spTree>
    <p:extLst>
      <p:ext uri="{BB962C8B-B14F-4D97-AF65-F5344CB8AC3E}">
        <p14:creationId xmlns:p14="http://schemas.microsoft.com/office/powerpoint/2010/main" xmlns="" val="2209842439"/>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Заголовок 1"/>
          <p:cNvSpPr>
            <a:spLocks noGrp="1"/>
          </p:cNvSpPr>
          <p:nvPr>
            <p:ph type="title"/>
          </p:nvPr>
        </p:nvSpPr>
        <p:spPr/>
        <p:txBody>
          <a:bodyPr>
            <a:normAutofit fontScale="90000"/>
          </a:bodyPr>
          <a:lstStyle/>
          <a:p>
            <a:r>
              <a:rPr lang="ru-RU" altLang="ru-RU" sz="3200" b="1" smtClean="0">
                <a:latin typeface="Times New Roman" pitchFamily="18" charset="0"/>
                <a:cs typeface="Times New Roman" pitchFamily="18" charset="0"/>
              </a:rPr>
              <a:t>Оптимальные технологические параметры краткосрочного хранения спермы осетровых рыб</a:t>
            </a:r>
            <a:endParaRPr lang="ru-RU" altLang="ru-RU" sz="3200" b="1" smtClean="0"/>
          </a:p>
        </p:txBody>
      </p:sp>
      <p:sp>
        <p:nvSpPr>
          <p:cNvPr id="74755" name="Содержимое 2"/>
          <p:cNvSpPr>
            <a:spLocks noGrp="1"/>
          </p:cNvSpPr>
          <p:nvPr>
            <p:ph idx="1"/>
          </p:nvPr>
        </p:nvSpPr>
        <p:spPr/>
        <p:txBody>
          <a:bodyPr/>
          <a:lstStyle/>
          <a:p>
            <a:pPr marL="514350" indent="-514350">
              <a:buFont typeface="Calibri" pitchFamily="34" charset="0"/>
              <a:buAutoNum type="arabicPeriod"/>
            </a:pPr>
            <a:r>
              <a:rPr lang="ru-RU" altLang="ru-RU" smtClean="0">
                <a:latin typeface="Times New Roman" pitchFamily="18" charset="0"/>
                <a:cs typeface="Times New Roman" pitchFamily="18" charset="0"/>
              </a:rPr>
              <a:t>Разбавление (1:10), </a:t>
            </a:r>
          </a:p>
          <a:p>
            <a:pPr marL="514350" indent="-514350">
              <a:buFont typeface="Calibri" pitchFamily="34" charset="0"/>
              <a:buAutoNum type="arabicPeriod"/>
            </a:pPr>
            <a:r>
              <a:rPr lang="ru-RU" altLang="ru-RU" smtClean="0">
                <a:latin typeface="Times New Roman" pitchFamily="18" charset="0"/>
                <a:cs typeface="Times New Roman" pitchFamily="18" charset="0"/>
              </a:rPr>
              <a:t>Добавление консервантов (борная кислота (125 мг/л) или  винная кислота (500 мг/л),</a:t>
            </a:r>
          </a:p>
          <a:p>
            <a:pPr marL="514350" indent="-514350">
              <a:buFont typeface="Calibri" pitchFamily="34" charset="0"/>
              <a:buAutoNum type="arabicPeriod"/>
            </a:pPr>
            <a:r>
              <a:rPr lang="ru-RU" altLang="ru-RU" smtClean="0">
                <a:latin typeface="Times New Roman" pitchFamily="18" charset="0"/>
                <a:cs typeface="Times New Roman" pitchFamily="18" charset="0"/>
              </a:rPr>
              <a:t>Оксигенация (хранение в кислородном пакете в соотношении </a:t>
            </a:r>
            <a:r>
              <a:rPr lang="ru-RU" altLang="ru-RU" smtClean="0">
                <a:latin typeface="Times New Roman" pitchFamily="18" charset="0"/>
                <a:cs typeface="Times New Roman" pitchFamily="18" charset="0"/>
                <a:sym typeface="Symbol" pitchFamily="18" charset="2"/>
              </a:rPr>
              <a:t> 1 : 10)</a:t>
            </a:r>
          </a:p>
          <a:p>
            <a:pPr marL="514350" indent="-514350">
              <a:buFont typeface="Calibri" pitchFamily="34" charset="0"/>
              <a:buAutoNum type="arabicPeriod"/>
            </a:pPr>
            <a:r>
              <a:rPr lang="ru-RU" altLang="ru-RU" smtClean="0">
                <a:latin typeface="Times New Roman" pitchFamily="18" charset="0"/>
                <a:cs typeface="Times New Roman" pitchFamily="18" charset="0"/>
                <a:sym typeface="Symbol" pitchFamily="18" charset="2"/>
              </a:rPr>
              <a:t>Хранение в охлажденном состоянии</a:t>
            </a:r>
            <a:r>
              <a:rPr lang="ru-RU" altLang="ru-RU" smtClean="0">
                <a:latin typeface="Times New Roman" pitchFamily="18" charset="0"/>
                <a:cs typeface="Times New Roman" pitchFamily="18" charset="0"/>
              </a:rPr>
              <a:t> (5 °С), </a:t>
            </a:r>
            <a:endParaRPr lang="ru-RU" altLang="ru-RU" smtClean="0"/>
          </a:p>
        </p:txBody>
      </p:sp>
      <p:sp>
        <p:nvSpPr>
          <p:cNvPr id="4" name="Номер слайда 3"/>
          <p:cNvSpPr>
            <a:spLocks noGrp="1"/>
          </p:cNvSpPr>
          <p:nvPr>
            <p:ph type="sldNum" sz="quarter" idx="12"/>
          </p:nvPr>
        </p:nvSpPr>
        <p:spPr/>
        <p:txBody>
          <a:bodyPr/>
          <a:lstStyle/>
          <a:p>
            <a:pPr>
              <a:defRPr/>
            </a:pPr>
            <a:fld id="{F0E0C2AB-C0CC-477B-B7A6-8C3FD5AFB532}" type="slidenum">
              <a:rPr lang="ru-RU" smtClean="0"/>
              <a:pPr>
                <a:defRPr/>
              </a:pPr>
              <a:t>309</a:t>
            </a:fld>
            <a:endParaRPr lang="ru-RU"/>
          </a:p>
        </p:txBody>
      </p:sp>
    </p:spTree>
    <p:extLst>
      <p:ext uri="{BB962C8B-B14F-4D97-AF65-F5344CB8AC3E}">
        <p14:creationId xmlns:p14="http://schemas.microsoft.com/office/powerpoint/2010/main" xmlns="" val="1813226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smtClean="0"/>
              <a:t>Самка. Изменения в строении челюсти.</a:t>
            </a:r>
            <a:endParaRPr lang="ru-RU"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214414" y="1357298"/>
            <a:ext cx="6572296" cy="5044170"/>
          </a:xfrm>
          <a:prstGeom prst="rect">
            <a:avLst/>
          </a:prstGeom>
          <a:noFill/>
          <a:ln w="9525">
            <a:noFill/>
            <a:miter lim="800000"/>
            <a:headEnd/>
            <a:tailEnd/>
          </a:ln>
          <a:effectLst/>
        </p:spPr>
      </p:pic>
    </p:spTree>
    <p:extLst>
      <p:ext uri="{BB962C8B-B14F-4D97-AF65-F5344CB8AC3E}">
        <p14:creationId xmlns:p14="http://schemas.microsoft.com/office/powerpoint/2010/main" xmlns="" val="2117300095"/>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0337944F-4910-4D68-A382-E328404F6167}" type="slidenum">
              <a:rPr lang="ru-RU" smtClean="0"/>
              <a:pPr>
                <a:defRPr/>
              </a:pPr>
              <a:t>310</a:t>
            </a:fld>
            <a:endParaRPr lang="ru-RU"/>
          </a:p>
        </p:txBody>
      </p:sp>
      <p:pic>
        <p:nvPicPr>
          <p:cNvPr id="75779" name="Picture 2" descr="C:\Users\kosti\OneDrive\Документы\Диссертация\Доклад для Жодино\Автореферат\Doc1_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5318" t="7446" r="6174" b="9119"/>
          <a:stretch>
            <a:fillRect/>
          </a:stretch>
        </p:blipFill>
        <p:spPr bwMode="auto">
          <a:xfrm>
            <a:off x="388938" y="147638"/>
            <a:ext cx="8215312" cy="547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Box 6"/>
          <p:cNvSpPr txBox="1">
            <a:spLocks noChangeArrowheads="1"/>
          </p:cNvSpPr>
          <p:nvPr/>
        </p:nvSpPr>
        <p:spPr bwMode="auto">
          <a:xfrm>
            <a:off x="611188" y="5624513"/>
            <a:ext cx="79930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b="1">
                <a:latin typeface="Times New Roman" pitchFamily="18" charset="0"/>
                <a:cs typeface="Times New Roman" pitchFamily="18" charset="0"/>
              </a:rPr>
              <a:t>Технологические этапы краткосрочного хранения спермы осетровых рыб</a:t>
            </a:r>
          </a:p>
        </p:txBody>
      </p:sp>
    </p:spTree>
    <p:extLst>
      <p:ext uri="{BB962C8B-B14F-4D97-AF65-F5344CB8AC3E}">
        <p14:creationId xmlns:p14="http://schemas.microsoft.com/office/powerpoint/2010/main" xmlns="" val="3259862444"/>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p:nvPr>
        </p:nvSpPr>
        <p:spPr/>
        <p:txBody>
          <a:bodyPr/>
          <a:lstStyle/>
          <a:p>
            <a:endParaRPr lang="ru-RU" altLang="ru-RU" sz="3200" b="1" smtClean="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6B2E8B89-B91E-4EEC-A402-AC7A81691486}" type="slidenum">
              <a:rPr lang="ru-RU" smtClean="0"/>
              <a:pPr>
                <a:defRPr/>
              </a:pPr>
              <a:t>311</a:t>
            </a:fld>
            <a:endParaRPr lang="ru-RU"/>
          </a:p>
        </p:txBody>
      </p:sp>
      <p:pic>
        <p:nvPicPr>
          <p:cNvPr id="76804" name="Picture 2" descr="C:\Users\AQUA\Desktop\Производственная проверка.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l="8701" t="2525" r="2003" b="4349"/>
          <a:stretch>
            <a:fillRect/>
          </a:stretch>
        </p:blipFill>
        <p:spPr>
          <a:xfrm>
            <a:off x="214313" y="285750"/>
            <a:ext cx="8621712" cy="6357938"/>
          </a:xfrm>
          <a:noFill/>
        </p:spPr>
      </p:pic>
    </p:spTree>
    <p:extLst>
      <p:ext uri="{BB962C8B-B14F-4D97-AF65-F5344CB8AC3E}">
        <p14:creationId xmlns:p14="http://schemas.microsoft.com/office/powerpoint/2010/main" xmlns="" val="451942720"/>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Заголовок 3"/>
          <p:cNvSpPr>
            <a:spLocks noGrp="1"/>
          </p:cNvSpPr>
          <p:nvPr>
            <p:ph type="title"/>
          </p:nvPr>
        </p:nvSpPr>
        <p:spPr/>
        <p:txBody>
          <a:bodyPr/>
          <a:lstStyle/>
          <a:p>
            <a:r>
              <a:rPr lang="ru-RU" altLang="ru-RU" sz="2400" b="1" smtClean="0">
                <a:latin typeface="Times New Roman" pitchFamily="18" charset="0"/>
                <a:cs typeface="Times New Roman" pitchFamily="18" charset="0"/>
              </a:rPr>
              <a:t>Тестирование оплодотворяющей способности спермы</a:t>
            </a:r>
          </a:p>
        </p:txBody>
      </p:sp>
      <p:sp>
        <p:nvSpPr>
          <p:cNvPr id="77827" name="Текст 4"/>
          <p:cNvSpPr>
            <a:spLocks noGrp="1"/>
          </p:cNvSpPr>
          <p:nvPr>
            <p:ph type="body" idx="1"/>
          </p:nvPr>
        </p:nvSpPr>
        <p:spPr/>
        <p:txBody>
          <a:bodyPr/>
          <a:lstStyle/>
          <a:p>
            <a:pPr algn="ctr"/>
            <a:r>
              <a:rPr lang="ru-RU" altLang="ru-RU" smtClean="0">
                <a:latin typeface="Times New Roman" pitchFamily="18" charset="0"/>
                <a:cs typeface="Times New Roman" pitchFamily="18" charset="0"/>
              </a:rPr>
              <a:t>Оплодотворение</a:t>
            </a:r>
          </a:p>
        </p:txBody>
      </p:sp>
      <p:pic>
        <p:nvPicPr>
          <p:cNvPr id="77828" name="Picture 3" descr="\\Qwerty-pc\users\Public\Recorded TV\TempRec\TempSBE\Новая папка\ШУМСКИЙ\Диссертация\DSC08236.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t="4970" b="7799"/>
          <a:stretch>
            <a:fillRect/>
          </a:stretch>
        </p:blipFill>
        <p:spPr>
          <a:xfrm>
            <a:off x="457200" y="2786063"/>
            <a:ext cx="4040188" cy="2643187"/>
          </a:xfrm>
        </p:spPr>
      </p:pic>
      <p:sp>
        <p:nvSpPr>
          <p:cNvPr id="77829" name="Текст 5"/>
          <p:cNvSpPr>
            <a:spLocks noGrp="1"/>
          </p:cNvSpPr>
          <p:nvPr>
            <p:ph type="body" sz="quarter" idx="3"/>
          </p:nvPr>
        </p:nvSpPr>
        <p:spPr/>
        <p:txBody>
          <a:bodyPr/>
          <a:lstStyle/>
          <a:p>
            <a:pPr algn="ctr"/>
            <a:r>
              <a:rPr lang="ru-RU" altLang="ru-RU" smtClean="0">
                <a:latin typeface="Times New Roman" pitchFamily="18" charset="0"/>
                <a:cs typeface="Times New Roman" pitchFamily="18" charset="0"/>
              </a:rPr>
              <a:t>Свободные эмбрионы </a:t>
            </a:r>
          </a:p>
        </p:txBody>
      </p:sp>
      <p:pic>
        <p:nvPicPr>
          <p:cNvPr id="77830" name="Picture 2" descr="\\Qwerty-pc\users\Public\Recorded TV\TempRec\TempSBE\Новая папка\ШУМСКИЙ\Диссертация\DSC09279.JPG"/>
          <p:cNvPicPr>
            <a:picLocks noGrp="1" noChangeAspect="1" noChangeArrowheads="1"/>
          </p:cNvPicPr>
          <p:nvPr>
            <p:ph sz="quarter" idx="4"/>
          </p:nvPr>
        </p:nvPicPr>
        <p:blipFill>
          <a:blip r:embed="rId3" cstate="print">
            <a:lum bright="40000" contrast="20000"/>
            <a:extLst>
              <a:ext uri="{28A0092B-C50C-407E-A947-70E740481C1C}">
                <a14:useLocalDpi xmlns:a14="http://schemas.microsoft.com/office/drawing/2010/main" xmlns="" val="0"/>
              </a:ext>
            </a:extLst>
          </a:blip>
          <a:srcRect/>
          <a:stretch>
            <a:fillRect/>
          </a:stretch>
        </p:blipFill>
        <p:spPr>
          <a:xfrm>
            <a:off x="4645025" y="2803525"/>
            <a:ext cx="4041775" cy="2693988"/>
          </a:xfrm>
        </p:spPr>
      </p:pic>
      <p:sp>
        <p:nvSpPr>
          <p:cNvPr id="7" name="Номер слайда 6"/>
          <p:cNvSpPr>
            <a:spLocks noGrp="1"/>
          </p:cNvSpPr>
          <p:nvPr>
            <p:ph type="sldNum" sz="quarter" idx="12"/>
          </p:nvPr>
        </p:nvSpPr>
        <p:spPr/>
        <p:txBody>
          <a:bodyPr/>
          <a:lstStyle/>
          <a:p>
            <a:pPr>
              <a:defRPr/>
            </a:pPr>
            <a:fld id="{C8E42E5A-869C-410C-B860-83AFB2DB9237}" type="slidenum">
              <a:rPr lang="ru-RU" smtClean="0"/>
              <a:pPr>
                <a:defRPr/>
              </a:pPr>
              <a:t>312</a:t>
            </a:fld>
            <a:endParaRPr lang="ru-RU"/>
          </a:p>
        </p:txBody>
      </p:sp>
    </p:spTree>
    <p:extLst>
      <p:ext uri="{BB962C8B-B14F-4D97-AF65-F5344CB8AC3E}">
        <p14:creationId xmlns:p14="http://schemas.microsoft.com/office/powerpoint/2010/main" xmlns="" val="3930186609"/>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Заголовок 5"/>
          <p:cNvSpPr>
            <a:spLocks noGrp="1"/>
          </p:cNvSpPr>
          <p:nvPr>
            <p:ph type="title"/>
          </p:nvPr>
        </p:nvSpPr>
        <p:spPr/>
        <p:txBody>
          <a:bodyPr/>
          <a:lstStyle/>
          <a:p>
            <a:r>
              <a:rPr lang="ru-RU" altLang="ru-RU" sz="2400" b="1" smtClean="0">
                <a:latin typeface="Times New Roman" pitchFamily="18" charset="0"/>
                <a:cs typeface="Times New Roman" pitchFamily="18" charset="0"/>
              </a:rPr>
              <a:t>Тестирование оплодотворяющей способности спермы</a:t>
            </a:r>
          </a:p>
        </p:txBody>
      </p:sp>
      <p:sp>
        <p:nvSpPr>
          <p:cNvPr id="78851" name="Текст 6"/>
          <p:cNvSpPr>
            <a:spLocks noGrp="1"/>
          </p:cNvSpPr>
          <p:nvPr>
            <p:ph type="body" idx="1"/>
          </p:nvPr>
        </p:nvSpPr>
        <p:spPr/>
        <p:txBody>
          <a:bodyPr/>
          <a:lstStyle/>
          <a:p>
            <a:pPr algn="ctr"/>
            <a:r>
              <a:rPr lang="ru-RU" altLang="ru-RU" smtClean="0">
                <a:latin typeface="Times New Roman" pitchFamily="18" charset="0"/>
                <a:cs typeface="Times New Roman" pitchFamily="18" charset="0"/>
              </a:rPr>
              <a:t>Предличинки</a:t>
            </a:r>
          </a:p>
        </p:txBody>
      </p:sp>
      <p:pic>
        <p:nvPicPr>
          <p:cNvPr id="78852" name="Picture 2" descr="\\Qwerty-pc\users\Public\Recorded TV\TempRec\TempSBE\Новая папка\ШУМСКИЙ\Диссертация\DSC08455.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l="38193" t="28523" r="35284" b="23750"/>
          <a:stretch>
            <a:fillRect/>
          </a:stretch>
        </p:blipFill>
        <p:spPr>
          <a:xfrm>
            <a:off x="928688" y="2357438"/>
            <a:ext cx="3214687" cy="3857625"/>
          </a:xfrm>
        </p:spPr>
      </p:pic>
      <p:sp>
        <p:nvSpPr>
          <p:cNvPr id="78853" name="Текст 7"/>
          <p:cNvSpPr>
            <a:spLocks noGrp="1"/>
          </p:cNvSpPr>
          <p:nvPr>
            <p:ph type="body" sz="quarter" idx="3"/>
          </p:nvPr>
        </p:nvSpPr>
        <p:spPr/>
        <p:txBody>
          <a:bodyPr/>
          <a:lstStyle/>
          <a:p>
            <a:pPr algn="ctr"/>
            <a:r>
              <a:rPr lang="ru-RU" altLang="ru-RU" smtClean="0">
                <a:latin typeface="Times New Roman" pitchFamily="18" charset="0"/>
                <a:cs typeface="Times New Roman" pitchFamily="18" charset="0"/>
              </a:rPr>
              <a:t>Личинки</a:t>
            </a:r>
          </a:p>
        </p:txBody>
      </p:sp>
      <p:pic>
        <p:nvPicPr>
          <p:cNvPr id="78854" name="Picture 2" descr="\\Qwerty-pc\users\Public\Recorded TV\TempRec\TempSBE\Новая папка\ШУМСКИЙ\Диссертация\DSC08589.JPG"/>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rcRect t="5682" b="7506"/>
          <a:stretch>
            <a:fillRect/>
          </a:stretch>
        </p:blipFill>
        <p:spPr>
          <a:xfrm>
            <a:off x="4645025" y="2835275"/>
            <a:ext cx="4041775" cy="2630488"/>
          </a:xfrm>
        </p:spPr>
      </p:pic>
      <p:sp>
        <p:nvSpPr>
          <p:cNvPr id="9" name="Номер слайда 8"/>
          <p:cNvSpPr>
            <a:spLocks noGrp="1"/>
          </p:cNvSpPr>
          <p:nvPr>
            <p:ph type="sldNum" sz="quarter" idx="12"/>
          </p:nvPr>
        </p:nvSpPr>
        <p:spPr/>
        <p:txBody>
          <a:bodyPr/>
          <a:lstStyle/>
          <a:p>
            <a:pPr>
              <a:defRPr/>
            </a:pPr>
            <a:fld id="{7B024E7C-78B7-4059-A79D-CF87D5C6383D}" type="slidenum">
              <a:rPr lang="ru-RU" smtClean="0"/>
              <a:pPr>
                <a:defRPr/>
              </a:pPr>
              <a:t>313</a:t>
            </a:fld>
            <a:endParaRPr lang="ru-RU"/>
          </a:p>
        </p:txBody>
      </p:sp>
    </p:spTree>
    <p:extLst>
      <p:ext uri="{BB962C8B-B14F-4D97-AF65-F5344CB8AC3E}">
        <p14:creationId xmlns:p14="http://schemas.microsoft.com/office/powerpoint/2010/main" xmlns="" val="712439070"/>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pPr>
              <a:defRPr/>
            </a:pPr>
            <a:fld id="{0232926A-28B9-4249-B2E8-4D39E23BD852}" type="slidenum">
              <a:rPr lang="ru-RU" smtClean="0"/>
              <a:pPr>
                <a:defRPr/>
              </a:pPr>
              <a:t>314</a:t>
            </a:fld>
            <a:endParaRPr lang="ru-RU"/>
          </a:p>
        </p:txBody>
      </p:sp>
      <p:pic>
        <p:nvPicPr>
          <p:cNvPr id="79875" name="Picture 6" descr="C:\Users\AQUA\Desktop\Оплодотворяемость.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14313" y="571500"/>
            <a:ext cx="8689975" cy="6029325"/>
          </a:xfrm>
          <a:noFill/>
        </p:spPr>
      </p:pic>
    </p:spTree>
    <p:extLst>
      <p:ext uri="{BB962C8B-B14F-4D97-AF65-F5344CB8AC3E}">
        <p14:creationId xmlns:p14="http://schemas.microsoft.com/office/powerpoint/2010/main" xmlns="" val="1454747706"/>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Карантин\Фотки по лазерам\Untitled-2.jpg"/>
          <p:cNvPicPr>
            <a:picLocks noChangeAspect="1" noChangeArrowheads="1"/>
          </p:cNvPicPr>
          <p:nvPr/>
        </p:nvPicPr>
        <p:blipFill>
          <a:blip r:embed="rId3" cstate="print"/>
          <a:srcRect/>
          <a:stretch>
            <a:fillRect/>
          </a:stretch>
        </p:blipFill>
        <p:spPr bwMode="auto">
          <a:xfrm>
            <a:off x="0" y="0"/>
            <a:ext cx="1027113" cy="1023938"/>
          </a:xfrm>
          <a:prstGeom prst="ellipse">
            <a:avLst/>
          </a:prstGeom>
          <a:ln>
            <a:noFill/>
          </a:ln>
          <a:effectLst>
            <a:softEdge rad="112500"/>
          </a:effectLst>
        </p:spPr>
      </p:pic>
      <p:sp>
        <p:nvSpPr>
          <p:cNvPr id="6" name="Прямоугольник 5"/>
          <p:cNvSpPr/>
          <p:nvPr/>
        </p:nvSpPr>
        <p:spPr>
          <a:xfrm>
            <a:off x="357188" y="2073275"/>
            <a:ext cx="8358187" cy="1200150"/>
          </a:xfrm>
          <a:prstGeom prst="rect">
            <a:avLst/>
          </a:prstGeom>
        </p:spPr>
        <p:txBody>
          <a:bodyPr>
            <a:spAutoFit/>
          </a:bodyPr>
          <a:lstStyle/>
          <a:p>
            <a:pPr algn="ctr">
              <a:defRPr/>
            </a:pPr>
            <a:r>
              <a:rPr lang="ru-RU" sz="2400" b="1" u="sng" cap="all" dirty="0">
                <a:latin typeface="Times New Roman" pitchFamily="18" charset="0"/>
                <a:cs typeface="Times New Roman" pitchFamily="18" charset="0"/>
              </a:rPr>
              <a:t>прием повышения оплодотворения икры, выживаемости эмбрионов, </a:t>
            </a:r>
            <a:r>
              <a:rPr lang="ru-RU" sz="2400" b="1" u="sng" cap="all" dirty="0" err="1">
                <a:latin typeface="Times New Roman" pitchFamily="18" charset="0"/>
                <a:cs typeface="Times New Roman" pitchFamily="18" charset="0"/>
              </a:rPr>
              <a:t>предличинок</a:t>
            </a:r>
            <a:r>
              <a:rPr lang="ru-RU" sz="2400" b="1" u="sng" cap="all" dirty="0">
                <a:latin typeface="Times New Roman" pitchFamily="18" charset="0"/>
                <a:cs typeface="Times New Roman" pitchFamily="18" charset="0"/>
              </a:rPr>
              <a:t>, личинок осетровых рыб</a:t>
            </a:r>
            <a:endParaRPr lang="ru-RU" sz="2400" b="1" i="1" u="sng" cap="all"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9040E94E-7B34-4606-921C-237007AE95C2}" type="slidenum">
              <a:rPr lang="ru-RU" smtClean="0"/>
              <a:pPr>
                <a:defRPr/>
              </a:pPr>
              <a:t>315</a:t>
            </a:fld>
            <a:endParaRPr lang="ru-RU"/>
          </a:p>
        </p:txBody>
      </p:sp>
    </p:spTree>
    <p:extLst>
      <p:ext uri="{BB962C8B-B14F-4D97-AF65-F5344CB8AC3E}">
        <p14:creationId xmlns:p14="http://schemas.microsoft.com/office/powerpoint/2010/main" xmlns="" val="1411741541"/>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Объект 4"/>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3091" t="12891" r="11407" b="8708"/>
          <a:stretch>
            <a:fillRect/>
          </a:stretch>
        </p:blipFill>
        <p:spPr>
          <a:xfrm>
            <a:off x="241300" y="26988"/>
            <a:ext cx="8578850" cy="5562600"/>
          </a:xfrm>
        </p:spPr>
      </p:pic>
      <p:sp>
        <p:nvSpPr>
          <p:cNvPr id="4" name="Номер слайда 3"/>
          <p:cNvSpPr>
            <a:spLocks noGrp="1"/>
          </p:cNvSpPr>
          <p:nvPr>
            <p:ph type="sldNum" sz="quarter" idx="12"/>
          </p:nvPr>
        </p:nvSpPr>
        <p:spPr/>
        <p:txBody>
          <a:bodyPr/>
          <a:lstStyle/>
          <a:p>
            <a:pPr>
              <a:defRPr/>
            </a:pPr>
            <a:fld id="{C978D748-52DD-46EC-9774-5CADFDA840D3}" type="slidenum">
              <a:rPr lang="ru-RU" smtClean="0"/>
              <a:pPr>
                <a:defRPr/>
              </a:pPr>
              <a:t>316</a:t>
            </a:fld>
            <a:endParaRPr lang="ru-RU"/>
          </a:p>
        </p:txBody>
      </p:sp>
      <p:sp>
        <p:nvSpPr>
          <p:cNvPr id="81924" name="Прямоугольник 5"/>
          <p:cNvSpPr>
            <a:spLocks noChangeArrowheads="1"/>
          </p:cNvSpPr>
          <p:nvPr/>
        </p:nvSpPr>
        <p:spPr bwMode="auto">
          <a:xfrm>
            <a:off x="0" y="5510213"/>
            <a:ext cx="8964613"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b="1">
                <a:latin typeface="Times New Roman" pitchFamily="18" charset="0"/>
                <a:cs typeface="Times New Roman" pitchFamily="18" charset="0"/>
              </a:rPr>
              <a:t>Основные технологические этапы повышения оплодотворяющей способности спермы, выживаемости эмбрионов, предличинок и личинок осетровых рыб</a:t>
            </a:r>
            <a:endParaRPr lang="ru-RU" altLang="ru-RU" sz="2000">
              <a:latin typeface="Times New Roman" pitchFamily="18" charset="0"/>
              <a:cs typeface="Times New Roman" pitchFamily="18" charset="0"/>
            </a:endParaRPr>
          </a:p>
        </p:txBody>
      </p:sp>
    </p:spTree>
    <p:extLst>
      <p:ext uri="{BB962C8B-B14F-4D97-AF65-F5344CB8AC3E}">
        <p14:creationId xmlns:p14="http://schemas.microsoft.com/office/powerpoint/2010/main" xmlns="" val="2274004695"/>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Заголовок 1"/>
          <p:cNvSpPr>
            <a:spLocks noGrp="1"/>
          </p:cNvSpPr>
          <p:nvPr>
            <p:ph type="title"/>
          </p:nvPr>
        </p:nvSpPr>
        <p:spPr/>
        <p:txBody>
          <a:bodyPr/>
          <a:lstStyle/>
          <a:p>
            <a:endParaRPr lang="ru-RU" altLang="ru-RU" smtClean="0"/>
          </a:p>
        </p:txBody>
      </p:sp>
      <p:sp>
        <p:nvSpPr>
          <p:cNvPr id="82947" name="Содержимое 2"/>
          <p:cNvSpPr>
            <a:spLocks noGrp="1"/>
          </p:cNvSpPr>
          <p:nvPr>
            <p:ph idx="1"/>
          </p:nvPr>
        </p:nvSpPr>
        <p:spPr/>
        <p:txBody>
          <a:bodyPr/>
          <a:lstStyle/>
          <a:p>
            <a:endParaRPr lang="ru-RU" altLang="ru-RU" smtClean="0"/>
          </a:p>
        </p:txBody>
      </p:sp>
      <p:pic>
        <p:nvPicPr>
          <p:cNvPr id="82948" name="Picture 2" descr="\\Qwerty-pc\users\Public\Recorded TV\TempRec\TempSBE\Новая папка\ШУМСКИЙ\Диссертация\Выживаемость.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9938" y="622300"/>
            <a:ext cx="7331075" cy="518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9" name="Rectangle 1"/>
          <p:cNvSpPr>
            <a:spLocks noChangeArrowheads="1"/>
          </p:cNvSpPr>
          <p:nvPr/>
        </p:nvSpPr>
        <p:spPr bwMode="auto">
          <a:xfrm>
            <a:off x="323850" y="5807075"/>
            <a:ext cx="84248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1800">
                <a:latin typeface="Times New Roman" pitchFamily="18" charset="0"/>
                <a:cs typeface="Times New Roman" pitchFamily="18" charset="0"/>
              </a:rPr>
              <a:t>Рис. Влияние метода селективного отбора сперматозоидов на оплодотворение и выживаемость эмбрионов, предличинок и личинок</a:t>
            </a:r>
          </a:p>
        </p:txBody>
      </p:sp>
      <p:sp>
        <p:nvSpPr>
          <p:cNvPr id="6" name="Номер слайда 5"/>
          <p:cNvSpPr>
            <a:spLocks noGrp="1"/>
          </p:cNvSpPr>
          <p:nvPr>
            <p:ph type="sldNum" sz="quarter" idx="12"/>
          </p:nvPr>
        </p:nvSpPr>
        <p:spPr/>
        <p:txBody>
          <a:bodyPr/>
          <a:lstStyle/>
          <a:p>
            <a:pPr>
              <a:defRPr/>
            </a:pPr>
            <a:fld id="{4AAD8FEB-3F3E-4AB9-BB5E-CC477F132FA1}" type="slidenum">
              <a:rPr lang="ru-RU" smtClean="0"/>
              <a:pPr>
                <a:defRPr/>
              </a:pPr>
              <a:t>317</a:t>
            </a:fld>
            <a:endParaRPr lang="ru-RU"/>
          </a:p>
        </p:txBody>
      </p:sp>
    </p:spTree>
    <p:extLst>
      <p:ext uri="{BB962C8B-B14F-4D97-AF65-F5344CB8AC3E}">
        <p14:creationId xmlns:p14="http://schemas.microsoft.com/office/powerpoint/2010/main" xmlns="" val="2692448999"/>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E:\84ebceb4323a223b1b36bc0273baafc6 — копия.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0113" y="0"/>
            <a:ext cx="109442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Объект 2"/>
          <p:cNvSpPr>
            <a:spLocks noGrp="1"/>
          </p:cNvSpPr>
          <p:nvPr>
            <p:ph idx="1"/>
          </p:nvPr>
        </p:nvSpPr>
        <p:spPr>
          <a:xfrm>
            <a:off x="1619250" y="836613"/>
            <a:ext cx="6400800" cy="3475037"/>
          </a:xfrm>
        </p:spPr>
        <p:txBody>
          <a:bodyPr rtlCol="0">
            <a:normAutofit lnSpcReduction="10000"/>
          </a:bodyPr>
          <a:lstStyle/>
          <a:p>
            <a:pPr marL="45720" indent="0" algn="ctr" eaLnBrk="1" fontAlgn="auto" hangingPunct="1">
              <a:spcAft>
                <a:spcPts val="0"/>
              </a:spcAft>
              <a:buClr>
                <a:schemeClr val="accent6">
                  <a:lumMod val="75000"/>
                </a:schemeClr>
              </a:buClr>
              <a:buFont typeface="Georgia" pitchFamily="18" charset="0"/>
              <a:buNone/>
              <a:defRPr/>
            </a:pPr>
            <a:endParaRPr lang="ru-RU" sz="4400" b="1" dirty="0" smtClean="0">
              <a:solidFill>
                <a:schemeClr val="tx1">
                  <a:lumMod val="75000"/>
                  <a:lumOff val="25000"/>
                </a:schemeClr>
              </a:solidFill>
            </a:endParaRPr>
          </a:p>
          <a:p>
            <a:pPr marL="45720" indent="0" algn="ctr" eaLnBrk="1" fontAlgn="auto" hangingPunct="1">
              <a:spcAft>
                <a:spcPts val="0"/>
              </a:spcAft>
              <a:buClr>
                <a:schemeClr val="accent6">
                  <a:lumMod val="75000"/>
                </a:schemeClr>
              </a:buClr>
              <a:buFont typeface="Georgia" pitchFamily="18" charset="0"/>
              <a:buNone/>
              <a:defRPr/>
            </a:pPr>
            <a:endParaRPr lang="ru-RU" sz="4400" b="1" dirty="0" smtClean="0">
              <a:solidFill>
                <a:schemeClr val="tx1">
                  <a:lumMod val="75000"/>
                  <a:lumOff val="25000"/>
                </a:schemeClr>
              </a:solidFill>
            </a:endParaRPr>
          </a:p>
          <a:p>
            <a:pPr marL="45720" indent="0" algn="ctr" eaLnBrk="1" fontAlgn="auto" hangingPunct="1">
              <a:spcAft>
                <a:spcPts val="0"/>
              </a:spcAft>
              <a:buClr>
                <a:schemeClr val="accent6">
                  <a:lumMod val="75000"/>
                </a:schemeClr>
              </a:buClr>
              <a:buFont typeface="Georgia" pitchFamily="18" charset="0"/>
              <a:buNone/>
              <a:defRPr/>
            </a:pPr>
            <a:r>
              <a:rPr lang="ru-RU" sz="6000" b="1" dirty="0" smtClean="0">
                <a:effectLst>
                  <a:outerShdw blurRad="38100" dist="38100" dir="2700000" algn="tl">
                    <a:srgbClr val="000000">
                      <a:alpha val="43137"/>
                    </a:srgbClr>
                  </a:outerShdw>
                </a:effectLst>
              </a:rPr>
              <a:t>Благодарю за внимание!</a:t>
            </a:r>
            <a:endParaRPr lang="ru-RU"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001525837"/>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tsikko 1"/>
          <p:cNvSpPr>
            <a:spLocks noGrp="1"/>
          </p:cNvSpPr>
          <p:nvPr>
            <p:ph type="ctrTitle"/>
          </p:nvPr>
        </p:nvSpPr>
        <p:spPr>
          <a:xfrm>
            <a:off x="467544" y="2132856"/>
            <a:ext cx="8501063" cy="3096344"/>
          </a:xfrm>
        </p:spPr>
        <p:txBody>
          <a:bodyPr/>
          <a:lstStyle/>
          <a:p>
            <a:pPr eaLnBrk="1" hangingPunct="1">
              <a:defRPr/>
            </a:pPr>
            <a:r>
              <a:rPr lang="ru-RU" sz="6000" b="1" dirty="0" smtClean="0">
                <a:solidFill>
                  <a:schemeClr val="tx1"/>
                </a:solidFill>
                <a:effectLst/>
                <a:latin typeface="Times New Roman" panose="02020603050405020304" pitchFamily="18" charset="0"/>
                <a:cs typeface="Times New Roman" panose="02020603050405020304" pitchFamily="18" charset="0"/>
              </a:rPr>
              <a:t>УЗИ </a:t>
            </a:r>
            <a:r>
              <a:rPr lang="ru-RU" sz="6000" b="1" dirty="0">
                <a:solidFill>
                  <a:schemeClr val="tx1"/>
                </a:solidFill>
                <a:effectLst/>
                <a:latin typeface="Times New Roman" panose="02020603050405020304" pitchFamily="18" charset="0"/>
                <a:cs typeface="Times New Roman" panose="02020603050405020304" pitchFamily="18" charset="0"/>
              </a:rPr>
              <a:t>диагностика пола и стадий зрелости гонад рыб </a:t>
            </a:r>
            <a:r>
              <a:rPr lang="ru-RU" sz="6000" b="1" dirty="0" smtClean="0">
                <a:solidFill>
                  <a:schemeClr val="tx1"/>
                </a:solidFill>
                <a:latin typeface="Times New Roman" panose="02020603050405020304" pitchFamily="18" charset="0"/>
                <a:cs typeface="Times New Roman" panose="02020603050405020304" pitchFamily="18" charset="0"/>
              </a:rPr>
              <a:t/>
            </a:r>
            <a:br>
              <a:rPr lang="ru-RU" sz="6000" b="1" dirty="0" smtClean="0">
                <a:solidFill>
                  <a:schemeClr val="tx1"/>
                </a:solidFill>
                <a:latin typeface="Times New Roman" panose="02020603050405020304" pitchFamily="18" charset="0"/>
                <a:cs typeface="Times New Roman" panose="02020603050405020304" pitchFamily="18" charset="0"/>
              </a:rPr>
            </a:br>
            <a:endParaRPr lang="fi-FI" sz="6000" b="1" dirty="0" smtClean="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79512" y="188640"/>
            <a:ext cx="2325060" cy="584775"/>
          </a:xfrm>
          <a:prstGeom prst="rect">
            <a:avLst/>
          </a:prstGeom>
        </p:spPr>
        <p:txBody>
          <a:bodyPr wrap="none">
            <a:spAutoFit/>
          </a:bodyPr>
          <a:lstStyle/>
          <a:p>
            <a:r>
              <a:rPr lang="ru-RU" sz="3200" b="1" dirty="0">
                <a:solidFill>
                  <a:srgbClr val="FF0000"/>
                </a:solidFill>
                <a:latin typeface="Times New Roman" panose="02020603050405020304" pitchFamily="18" charset="0"/>
                <a:cs typeface="Times New Roman" panose="02020603050405020304" pitchFamily="18" charset="0"/>
              </a:rPr>
              <a:t>Лекция №8</a:t>
            </a:r>
            <a:endParaRPr lang="ru-RU" sz="3200" dirty="0"/>
          </a:p>
        </p:txBody>
      </p:sp>
    </p:spTree>
    <p:extLst>
      <p:ext uri="{BB962C8B-B14F-4D97-AF65-F5344CB8AC3E}">
        <p14:creationId xmlns:p14="http://schemas.microsoft.com/office/powerpoint/2010/main" xmlns="" val="4162107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Самка. Мочеполовой бугорок.</a:t>
            </a:r>
            <a:endParaRPr lang="ru-RU"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714348" y="1500174"/>
            <a:ext cx="7643866" cy="5020276"/>
          </a:xfrm>
          <a:prstGeom prst="rect">
            <a:avLst/>
          </a:prstGeom>
          <a:noFill/>
          <a:ln w="9525">
            <a:noFill/>
            <a:miter lim="800000"/>
            <a:headEnd/>
            <a:tailEnd/>
          </a:ln>
          <a:effectLst/>
        </p:spPr>
      </p:pic>
    </p:spTree>
    <p:extLst>
      <p:ext uri="{BB962C8B-B14F-4D97-AF65-F5344CB8AC3E}">
        <p14:creationId xmlns:p14="http://schemas.microsoft.com/office/powerpoint/2010/main" xmlns="" val="270575541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5" name="Rectangle 5"/>
          <p:cNvSpPr>
            <a:spLocks noChangeArrowheads="1"/>
          </p:cNvSpPr>
          <p:nvPr/>
        </p:nvSpPr>
        <p:spPr bwMode="auto">
          <a:xfrm>
            <a:off x="0" y="2565400"/>
            <a:ext cx="184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ru-RU" sz="3200" b="1">
              <a:solidFill>
                <a:srgbClr val="FFFF00"/>
              </a:solidFill>
              <a:latin typeface="Tahoma" pitchFamily="34" charset="0"/>
            </a:endParaRPr>
          </a:p>
        </p:txBody>
      </p:sp>
      <p:sp>
        <p:nvSpPr>
          <p:cNvPr id="138247" name="Rectangle 7"/>
          <p:cNvSpPr>
            <a:spLocks noChangeArrowheads="1"/>
          </p:cNvSpPr>
          <p:nvPr/>
        </p:nvSpPr>
        <p:spPr bwMode="auto">
          <a:xfrm>
            <a:off x="397712" y="2026215"/>
            <a:ext cx="8348575" cy="2246769"/>
          </a:xfrm>
          <a:prstGeom prst="rect">
            <a:avLst/>
          </a:prstGeom>
          <a:noFill/>
          <a:ln w="9525">
            <a:noFill/>
            <a:miter lim="800000"/>
            <a:headEnd/>
            <a:tailEnd/>
          </a:ln>
        </p:spPr>
        <p:txBody>
          <a:bodyPr wrap="square" anchor="ctr">
            <a:spAutoFit/>
          </a:bodyPr>
          <a:lstStyle/>
          <a:p>
            <a:pPr eaLnBrk="0" fontAlgn="auto" hangingPunct="0">
              <a:spcBef>
                <a:spcPts val="0"/>
              </a:spcBef>
              <a:spcAft>
                <a:spcPts val="0"/>
              </a:spcAft>
              <a:defRPr/>
            </a:pPr>
            <a:r>
              <a:rPr lang="ru-RU" sz="2800" b="1" dirty="0" smtClean="0">
                <a:solidFill>
                  <a:srgbClr val="FFFF00"/>
                </a:solidFill>
                <a:latin typeface="Times New Roman" panose="02020603050405020304" pitchFamily="18" charset="0"/>
                <a:cs typeface="Times New Roman" panose="02020603050405020304" pitchFamily="18" charset="0"/>
              </a:rPr>
              <a:t>План: </a:t>
            </a:r>
          </a:p>
          <a:p>
            <a:pPr marL="514350" indent="-514350" eaLnBrk="0" fontAlgn="auto" hangingPunct="0">
              <a:spcBef>
                <a:spcPts val="0"/>
              </a:spcBef>
              <a:spcAft>
                <a:spcPts val="0"/>
              </a:spcAft>
              <a:buAutoNum type="arabicPeriod"/>
              <a:defRPr/>
            </a:pPr>
            <a:r>
              <a:rPr lang="ru-RU" sz="2800" b="1" dirty="0" smtClean="0">
                <a:solidFill>
                  <a:srgbClr val="FFFF00"/>
                </a:solidFill>
                <a:latin typeface="Times New Roman" panose="02020603050405020304" pitchFamily="18" charset="0"/>
                <a:cs typeface="Times New Roman" panose="02020603050405020304" pitchFamily="18" charset="0"/>
              </a:rPr>
              <a:t>Гистологическое строение гонад</a:t>
            </a:r>
          </a:p>
          <a:p>
            <a:pPr marL="514350" indent="-514350" eaLnBrk="0" fontAlgn="auto" hangingPunct="0">
              <a:spcBef>
                <a:spcPts val="0"/>
              </a:spcBef>
              <a:spcAft>
                <a:spcPts val="0"/>
              </a:spcAft>
              <a:buAutoNum type="arabicPeriod"/>
              <a:defRPr/>
            </a:pPr>
            <a:r>
              <a:rPr lang="ru-RU" sz="2800" b="1" dirty="0" smtClean="0">
                <a:solidFill>
                  <a:srgbClr val="FFFF00"/>
                </a:solidFill>
                <a:latin typeface="Times New Roman" panose="02020603050405020304" pitchFamily="18" charset="0"/>
                <a:cs typeface="Times New Roman" panose="02020603050405020304" pitchFamily="18" charset="0"/>
              </a:rPr>
              <a:t> Прижизненные методы определения пола</a:t>
            </a:r>
          </a:p>
          <a:p>
            <a:pPr marL="514350" indent="-514350" eaLnBrk="0" fontAlgn="auto" hangingPunct="0">
              <a:spcBef>
                <a:spcPts val="0"/>
              </a:spcBef>
              <a:spcAft>
                <a:spcPts val="0"/>
              </a:spcAft>
              <a:buAutoNum type="arabicPeriod"/>
              <a:defRPr/>
            </a:pPr>
            <a:r>
              <a:rPr lang="ru-RU" sz="2800" b="1" dirty="0">
                <a:solidFill>
                  <a:srgbClr val="FFFF00"/>
                </a:solidFill>
                <a:latin typeface="Times New Roman" panose="02020603050405020304" pitchFamily="18" charset="0"/>
                <a:cs typeface="Times New Roman" panose="02020603050405020304" pitchFamily="18" charset="0"/>
              </a:rPr>
              <a:t>Расшифровка УЗ </a:t>
            </a:r>
            <a:r>
              <a:rPr lang="ru-RU" sz="2800" b="1" dirty="0" smtClean="0">
                <a:solidFill>
                  <a:srgbClr val="FFFF00"/>
                </a:solidFill>
                <a:latin typeface="Times New Roman" panose="02020603050405020304" pitchFamily="18" charset="0"/>
                <a:cs typeface="Times New Roman" panose="02020603050405020304" pitchFamily="18" charset="0"/>
              </a:rPr>
              <a:t>изображения</a:t>
            </a:r>
            <a:endParaRPr lang="ru-RU" sz="2800" b="1" dirty="0">
              <a:solidFill>
                <a:srgbClr val="FFFF00"/>
              </a:solidFill>
              <a:latin typeface="Times New Roman" panose="02020603050405020304" pitchFamily="18" charset="0"/>
              <a:cs typeface="Times New Roman" panose="02020603050405020304" pitchFamily="18" charset="0"/>
            </a:endParaRPr>
          </a:p>
          <a:p>
            <a:pPr eaLnBrk="0" fontAlgn="auto" hangingPunct="0">
              <a:spcBef>
                <a:spcPts val="0"/>
              </a:spcBef>
              <a:spcAft>
                <a:spcPts val="0"/>
              </a:spcAft>
              <a:defRPr/>
            </a:pPr>
            <a:endParaRPr lang="ru-RU" sz="2800" b="1"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79992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checkerboard(across)">
                                      <p:cBhvr>
                                        <p:cTn id="7" dur="500"/>
                                        <p:tgtEl>
                                          <p:spTgt spid="138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138245"/>
                                        </p:tgtEl>
                                        <p:attrNameLst>
                                          <p:attrName>style.visibility</p:attrName>
                                        </p:attrNameLst>
                                      </p:cBhvr>
                                      <p:to>
                                        <p:strVal val="visible"/>
                                      </p:to>
                                    </p:set>
                                    <p:anim calcmode="lin" valueType="num">
                                      <p:cBhvr additive="base">
                                        <p:cTn id="12" dur="500" fill="hold"/>
                                        <p:tgtEl>
                                          <p:spTgt spid="138245"/>
                                        </p:tgtEl>
                                        <p:attrNameLst>
                                          <p:attrName>ppt_x</p:attrName>
                                        </p:attrNameLst>
                                      </p:cBhvr>
                                      <p:tavLst>
                                        <p:tav tm="0">
                                          <p:val>
                                            <p:strVal val="#ppt_x"/>
                                          </p:val>
                                        </p:tav>
                                        <p:tav tm="100000">
                                          <p:val>
                                            <p:strVal val="#ppt_x"/>
                                          </p:val>
                                        </p:tav>
                                      </p:tavLst>
                                    </p:anim>
                                    <p:anim calcmode="lin" valueType="num">
                                      <p:cBhvr additive="base">
                                        <p:cTn id="13" dur="500" fill="hold"/>
                                        <p:tgtEl>
                                          <p:spTgt spid="13824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8247"/>
                                        </p:tgtEl>
                                        <p:attrNameLst>
                                          <p:attrName>style.visibility</p:attrName>
                                        </p:attrNameLst>
                                      </p:cBhvr>
                                      <p:to>
                                        <p:strVal val="visible"/>
                                      </p:to>
                                    </p:set>
                                    <p:animEffect transition="in" filter="blinds(horizontal)">
                                      <p:cBhvr>
                                        <p:cTn id="18" dur="500"/>
                                        <p:tgtEl>
                                          <p:spTgt spid="138247"/>
                                        </p:tgtEl>
                                      </p:cBhvr>
                                    </p:animEffect>
                                  </p:childTnLst>
                                </p:cTn>
                              </p:par>
                            </p:childTnLst>
                          </p:cTn>
                        </p:par>
                        <p:par>
                          <p:cTn id="19" fill="hold" nodeType="afterGroup">
                            <p:stCondLst>
                              <p:cond delay="500"/>
                            </p:stCondLst>
                            <p:childTnLst>
                              <p:par>
                                <p:cTn id="20" presetID="35" presetClass="emph" presetSubtype="0" repeatCount="3000" fill="hold" grpId="1" nodeType="afterEffect">
                                  <p:stCondLst>
                                    <p:cond delay="0"/>
                                  </p:stCondLst>
                                  <p:childTnLst>
                                    <p:anim calcmode="discrete" valueType="str">
                                      <p:cBhvr>
                                        <p:cTn id="21" dur="1000" fill="hold"/>
                                        <p:tgtEl>
                                          <p:spTgt spid="13824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p:bldP spid="138247" grpId="0"/>
      <p:bldP spid="138247" grpId="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2248102"/>
            <a:ext cx="7272808" cy="1446550"/>
          </a:xfrm>
          <a:prstGeom prst="rect">
            <a:avLst/>
          </a:prstGeom>
        </p:spPr>
        <p:txBody>
          <a:bodyPr wrap="square">
            <a:spAutoFit/>
          </a:bodyPr>
          <a:lstStyle/>
          <a:p>
            <a:pPr marL="514350" indent="-514350" algn="ctr" eaLnBrk="0" fontAlgn="auto" hangingPunct="0">
              <a:spcBef>
                <a:spcPts val="0"/>
              </a:spcBef>
              <a:spcAft>
                <a:spcPts val="0"/>
              </a:spcAft>
              <a:buAutoNum type="arabicPeriod"/>
              <a:defRPr/>
            </a:pPr>
            <a:r>
              <a:rPr lang="ru-RU" sz="4400" b="1" dirty="0">
                <a:latin typeface="Times New Roman" panose="02020603050405020304" pitchFamily="18" charset="0"/>
                <a:cs typeface="Times New Roman" panose="02020603050405020304" pitchFamily="18" charset="0"/>
              </a:rPr>
              <a:t>Гистологическое строение гонад</a:t>
            </a:r>
          </a:p>
        </p:txBody>
      </p:sp>
    </p:spTree>
    <p:extLst>
      <p:ext uri="{BB962C8B-B14F-4D97-AF65-F5344CB8AC3E}">
        <p14:creationId xmlns:p14="http://schemas.microsoft.com/office/powerpoint/2010/main" xmlns="" val="2377483375"/>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eaLnBrk="1" fontAlgn="auto" hangingPunct="1">
              <a:spcAft>
                <a:spcPts val="0"/>
              </a:spcAft>
              <a:defRPr/>
            </a:pPr>
            <a:r>
              <a:rPr lang="ru-RU" sz="2800" b="1" dirty="0" smtClean="0">
                <a:effectLst>
                  <a:outerShdw blurRad="38100" dist="38100" dir="2700000" algn="tl">
                    <a:srgbClr val="000000">
                      <a:alpha val="43137"/>
                    </a:srgbClr>
                  </a:outerShdw>
                </a:effectLst>
              </a:rPr>
              <a:t>Возраст достижения </a:t>
            </a:r>
            <a:r>
              <a:rPr lang="ru-RU" sz="2800" b="1" dirty="0" err="1" smtClean="0">
                <a:effectLst>
                  <a:outerShdw blurRad="38100" dist="38100" dir="2700000" algn="tl">
                    <a:srgbClr val="000000">
                      <a:alpha val="43137"/>
                    </a:srgbClr>
                  </a:outerShdw>
                </a:effectLst>
              </a:rPr>
              <a:t>половозрелости</a:t>
            </a:r>
            <a:r>
              <a:rPr lang="ru-RU" sz="2800" b="1" dirty="0" smtClean="0">
                <a:effectLst>
                  <a:outerShdw blurRad="38100" dist="38100" dir="2700000" algn="tl">
                    <a:srgbClr val="000000">
                      <a:alpha val="43137"/>
                    </a:srgbClr>
                  </a:outerShdw>
                </a:effectLst>
              </a:rPr>
              <a:t> производителями различных видов осетровых в индустриальных рыбоводных хозяйствах</a:t>
            </a:r>
            <a:endParaRPr lang="ru-RU" sz="2800" b="1" dirty="0">
              <a:effectLst>
                <a:outerShdw blurRad="38100" dist="38100" dir="2700000" algn="tl">
                  <a:srgbClr val="000000">
                    <a:alpha val="43137"/>
                  </a:srgbClr>
                </a:outerShdw>
              </a:effectLst>
            </a:endParaRPr>
          </a:p>
        </p:txBody>
      </p:sp>
      <p:graphicFrame>
        <p:nvGraphicFramePr>
          <p:cNvPr id="4" name="Содержимое 3"/>
          <p:cNvGraphicFramePr>
            <a:graphicFrameLocks noGrp="1"/>
          </p:cNvGraphicFramePr>
          <p:nvPr>
            <p:ph idx="1"/>
          </p:nvPr>
        </p:nvGraphicFramePr>
        <p:xfrm>
          <a:off x="2000232" y="2143116"/>
          <a:ext cx="5325936" cy="2944368"/>
        </p:xfrm>
        <a:graphic>
          <a:graphicData uri="http://schemas.openxmlformats.org/drawingml/2006/table">
            <a:tbl>
              <a:tblPr>
                <a:tableStyleId>{69C7853C-536D-4A76-A0AE-DD22124D55A5}</a:tableStyleId>
              </a:tblPr>
              <a:tblGrid>
                <a:gridCol w="2700528"/>
                <a:gridCol w="1198563"/>
                <a:gridCol w="1426845"/>
              </a:tblGrid>
              <a:tr h="292735">
                <a:tc>
                  <a:txBody>
                    <a:bodyPr/>
                    <a:lstStyle/>
                    <a:p>
                      <a:pPr algn="ctr">
                        <a:lnSpc>
                          <a:spcPct val="115000"/>
                        </a:lnSpc>
                        <a:spcAft>
                          <a:spcPts val="1000"/>
                        </a:spcAft>
                      </a:pPr>
                      <a:r>
                        <a:rPr lang="ru-RU" sz="2800" dirty="0"/>
                        <a:t>Вид</a:t>
                      </a:r>
                      <a:endParaRPr lang="ru-RU" sz="2400" dirty="0">
                        <a:latin typeface="Calibri"/>
                        <a:ea typeface="Calibri"/>
                        <a:cs typeface="Times New Roman"/>
                      </a:endParaRPr>
                    </a:p>
                  </a:txBody>
                  <a:tcPr marL="25400" marR="25400" marT="0" marB="0" anchor="ctr">
                    <a:solidFill>
                      <a:srgbClr val="FFFF00"/>
                    </a:solidFill>
                  </a:tcPr>
                </a:tc>
                <a:tc>
                  <a:txBody>
                    <a:bodyPr/>
                    <a:lstStyle/>
                    <a:p>
                      <a:pPr algn="ctr">
                        <a:lnSpc>
                          <a:spcPct val="115000"/>
                        </a:lnSpc>
                        <a:spcAft>
                          <a:spcPts val="1000"/>
                        </a:spcAft>
                      </a:pPr>
                      <a:r>
                        <a:rPr lang="ru-RU" sz="2800" dirty="0"/>
                        <a:t>Самцы</a:t>
                      </a:r>
                      <a:endParaRPr lang="ru-RU" sz="2400" dirty="0">
                        <a:latin typeface="Calibri"/>
                        <a:ea typeface="Calibri"/>
                        <a:cs typeface="Times New Roman"/>
                      </a:endParaRPr>
                    </a:p>
                  </a:txBody>
                  <a:tcPr marL="25400" marR="25400" marT="0" marB="0" anchor="ctr">
                    <a:solidFill>
                      <a:srgbClr val="FFFF00"/>
                    </a:solidFill>
                  </a:tcPr>
                </a:tc>
                <a:tc>
                  <a:txBody>
                    <a:bodyPr/>
                    <a:lstStyle/>
                    <a:p>
                      <a:pPr algn="ctr">
                        <a:lnSpc>
                          <a:spcPct val="115000"/>
                        </a:lnSpc>
                        <a:spcAft>
                          <a:spcPts val="1000"/>
                        </a:spcAft>
                      </a:pPr>
                      <a:r>
                        <a:rPr lang="ru-RU" sz="2800" dirty="0"/>
                        <a:t>Самки</a:t>
                      </a:r>
                      <a:endParaRPr lang="ru-RU" sz="2400" dirty="0">
                        <a:latin typeface="Calibri"/>
                        <a:ea typeface="Calibri"/>
                        <a:cs typeface="Times New Roman"/>
                      </a:endParaRPr>
                    </a:p>
                  </a:txBody>
                  <a:tcPr marL="25400" marR="25400" marT="0" marB="0" anchor="ctr">
                    <a:solidFill>
                      <a:srgbClr val="FFFF00"/>
                    </a:solidFill>
                  </a:tcPr>
                </a:tc>
              </a:tr>
              <a:tr h="278765">
                <a:tc>
                  <a:txBody>
                    <a:bodyPr/>
                    <a:lstStyle/>
                    <a:p>
                      <a:pPr algn="ctr">
                        <a:lnSpc>
                          <a:spcPct val="115000"/>
                        </a:lnSpc>
                        <a:spcAft>
                          <a:spcPts val="1000"/>
                        </a:spcAft>
                      </a:pPr>
                      <a:r>
                        <a:rPr lang="ru-RU" sz="2800"/>
                        <a:t>Стерлядь</a:t>
                      </a:r>
                      <a:endParaRPr lang="ru-RU" sz="240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smtClean="0"/>
                        <a:t>2</a:t>
                      </a:r>
                      <a:endParaRPr lang="ru-RU" sz="24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a:t>3 </a:t>
                      </a:r>
                      <a:r>
                        <a:rPr lang="ru-RU" sz="2800" dirty="0" smtClean="0"/>
                        <a:t>– 4</a:t>
                      </a:r>
                      <a:endParaRPr lang="ru-RU" sz="2400" dirty="0">
                        <a:latin typeface="Calibri"/>
                        <a:ea typeface="Calibri"/>
                        <a:cs typeface="Times New Roman"/>
                      </a:endParaRPr>
                    </a:p>
                  </a:txBody>
                  <a:tcPr marL="25400" marR="25400" marT="0" marB="0" anchor="ctr"/>
                </a:tc>
              </a:tr>
              <a:tr h="278765">
                <a:tc>
                  <a:txBody>
                    <a:bodyPr/>
                    <a:lstStyle/>
                    <a:p>
                      <a:pPr algn="ctr">
                        <a:lnSpc>
                          <a:spcPct val="115000"/>
                        </a:lnSpc>
                        <a:spcAft>
                          <a:spcPts val="1000"/>
                        </a:spcAft>
                      </a:pPr>
                      <a:r>
                        <a:rPr lang="ru-RU" sz="2800" dirty="0"/>
                        <a:t>Русский осетр</a:t>
                      </a:r>
                      <a:endParaRPr lang="ru-RU" sz="24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a:t>3 </a:t>
                      </a:r>
                      <a:r>
                        <a:rPr lang="ru-RU" sz="2800" dirty="0" smtClean="0"/>
                        <a:t>– 4</a:t>
                      </a:r>
                      <a:endParaRPr lang="ru-RU" sz="24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a:t>6 - </a:t>
                      </a:r>
                      <a:r>
                        <a:rPr lang="ru-RU" sz="2800" dirty="0" smtClean="0"/>
                        <a:t>8</a:t>
                      </a:r>
                      <a:endParaRPr lang="ru-RU" sz="2400" dirty="0">
                        <a:latin typeface="Calibri"/>
                        <a:ea typeface="Calibri"/>
                        <a:cs typeface="Times New Roman"/>
                      </a:endParaRPr>
                    </a:p>
                  </a:txBody>
                  <a:tcPr marL="25400" marR="25400" marT="0" marB="0" anchor="ctr"/>
                </a:tc>
              </a:tr>
              <a:tr h="278765">
                <a:tc>
                  <a:txBody>
                    <a:bodyPr/>
                    <a:lstStyle/>
                    <a:p>
                      <a:pPr algn="ctr">
                        <a:lnSpc>
                          <a:spcPct val="115000"/>
                        </a:lnSpc>
                        <a:spcAft>
                          <a:spcPts val="1000"/>
                        </a:spcAft>
                      </a:pPr>
                      <a:r>
                        <a:rPr lang="ru-RU" sz="2800"/>
                        <a:t>Севрюга</a:t>
                      </a:r>
                      <a:endParaRPr lang="ru-RU" sz="240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smtClean="0"/>
                        <a:t>3</a:t>
                      </a:r>
                      <a:endParaRPr lang="ru-RU" sz="24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a:t>5 </a:t>
                      </a:r>
                      <a:r>
                        <a:rPr lang="ru-RU" sz="2800" dirty="0" smtClean="0"/>
                        <a:t>– 6</a:t>
                      </a:r>
                      <a:endParaRPr lang="ru-RU" sz="2400" dirty="0">
                        <a:latin typeface="Calibri"/>
                        <a:ea typeface="Calibri"/>
                        <a:cs typeface="Times New Roman"/>
                      </a:endParaRPr>
                    </a:p>
                  </a:txBody>
                  <a:tcPr marL="25400" marR="25400" marT="0" marB="0" anchor="ctr"/>
                </a:tc>
              </a:tr>
              <a:tr h="278765">
                <a:tc>
                  <a:txBody>
                    <a:bodyPr/>
                    <a:lstStyle/>
                    <a:p>
                      <a:pPr algn="ctr">
                        <a:lnSpc>
                          <a:spcPct val="115000"/>
                        </a:lnSpc>
                        <a:spcAft>
                          <a:spcPts val="1000"/>
                        </a:spcAft>
                      </a:pPr>
                      <a:r>
                        <a:rPr lang="ru-RU" sz="2800" dirty="0"/>
                        <a:t>Белуга</a:t>
                      </a:r>
                      <a:endParaRPr lang="ru-RU" sz="24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a:t>4- </a:t>
                      </a:r>
                      <a:r>
                        <a:rPr lang="ru-RU" sz="2800" dirty="0" smtClean="0"/>
                        <a:t>5</a:t>
                      </a:r>
                      <a:endParaRPr lang="ru-RU" sz="24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a:t>8 - </a:t>
                      </a:r>
                      <a:r>
                        <a:rPr lang="ru-RU" sz="2800" dirty="0" smtClean="0"/>
                        <a:t>10</a:t>
                      </a:r>
                      <a:endParaRPr lang="ru-RU" sz="2400" dirty="0">
                        <a:latin typeface="Calibri"/>
                        <a:ea typeface="Calibri"/>
                        <a:cs typeface="Times New Roman"/>
                      </a:endParaRPr>
                    </a:p>
                  </a:txBody>
                  <a:tcPr marL="25400" marR="25400" marT="0" marB="0" anchor="ctr"/>
                </a:tc>
              </a:tr>
              <a:tr h="288290">
                <a:tc>
                  <a:txBody>
                    <a:bodyPr/>
                    <a:lstStyle/>
                    <a:p>
                      <a:pPr algn="ctr">
                        <a:lnSpc>
                          <a:spcPct val="115000"/>
                        </a:lnSpc>
                        <a:spcAft>
                          <a:spcPts val="1000"/>
                        </a:spcAft>
                      </a:pPr>
                      <a:r>
                        <a:rPr lang="ru-RU" sz="2800" dirty="0"/>
                        <a:t>Сибирский осетр</a:t>
                      </a:r>
                      <a:endParaRPr lang="ru-RU" sz="24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smtClean="0"/>
                        <a:t>2-3</a:t>
                      </a:r>
                      <a:endParaRPr lang="ru-RU" sz="24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2800" dirty="0" smtClean="0"/>
                        <a:t>6</a:t>
                      </a:r>
                      <a:endParaRPr lang="ru-RU" sz="2400" dirty="0">
                        <a:latin typeface="Calibri"/>
                        <a:ea typeface="Calibri"/>
                        <a:cs typeface="Times New Roman"/>
                      </a:endParaRPr>
                    </a:p>
                  </a:txBody>
                  <a:tcPr marL="25400" marR="25400" marT="0" marB="0" anchor="ctr"/>
                </a:tc>
              </a:tr>
            </a:tbl>
          </a:graphicData>
        </a:graphic>
      </p:graphicFrame>
    </p:spTree>
    <p:extLst>
      <p:ext uri="{BB962C8B-B14F-4D97-AF65-F5344CB8AC3E}">
        <p14:creationId xmlns:p14="http://schemas.microsoft.com/office/powerpoint/2010/main" xmlns="" val="3148880867"/>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8763" y="914400"/>
            <a:ext cx="8885237" cy="1155700"/>
          </a:xfrm>
        </p:spPr>
        <p:txBody>
          <a:bodyPr/>
          <a:lstStyle/>
          <a:p>
            <a:pPr eaLnBrk="1" fontAlgn="auto" hangingPunct="1">
              <a:spcAft>
                <a:spcPts val="0"/>
              </a:spcAft>
              <a:defRPr/>
            </a:pPr>
            <a:r>
              <a:rPr lang="ru-RU" smtClean="0"/>
              <a:t>Самка - 1 стадия</a:t>
            </a:r>
            <a:endParaRPr lang="en-US" smtClean="0"/>
          </a:p>
        </p:txBody>
      </p:sp>
      <p:sp>
        <p:nvSpPr>
          <p:cNvPr id="29699" name="Rectangle 3"/>
          <p:cNvSpPr>
            <a:spLocks noGrp="1" noChangeArrowheads="1"/>
          </p:cNvSpPr>
          <p:nvPr>
            <p:ph type="body" sz="half" idx="1"/>
          </p:nvPr>
        </p:nvSpPr>
        <p:spPr>
          <a:xfrm>
            <a:off x="134938" y="2116138"/>
            <a:ext cx="9009062" cy="4135437"/>
          </a:xfrm>
        </p:spPr>
        <p:txBody>
          <a:bodyPr/>
          <a:lstStyle/>
          <a:p>
            <a:pPr eaLnBrk="1" hangingPunct="1"/>
            <a:endParaRPr lang="en-US" altLang="ru-RU" sz="2800" smtClean="0"/>
          </a:p>
          <a:p>
            <a:pPr eaLnBrk="1" hangingPunct="1">
              <a:buFont typeface="Wingdings" pitchFamily="2" charset="2"/>
              <a:buNone/>
            </a:pPr>
            <a:endParaRPr lang="en-US" altLang="ru-RU" sz="2800" smtClean="0"/>
          </a:p>
          <a:p>
            <a:pPr eaLnBrk="1" hangingPunct="1"/>
            <a:endParaRPr lang="en-US" altLang="ru-RU" sz="2800" smtClean="0"/>
          </a:p>
        </p:txBody>
      </p:sp>
      <p:pic>
        <p:nvPicPr>
          <p:cNvPr id="297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057400"/>
            <a:ext cx="9144000"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4002871653"/>
      </p:ext>
    </p:extLst>
  </p:cSld>
  <p:clrMapOvr>
    <a:masterClrMapping/>
  </p:clrMapOvr>
  <p:transition>
    <p:split orient="vert" dir="in"/>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371600"/>
            <a:ext cx="8067675" cy="483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3185470818"/>
      </p:ext>
    </p:extLst>
  </p:cSld>
  <p:clrMapOvr>
    <a:masterClrMapping/>
  </p:clrMapOvr>
  <p:transition>
    <p:newsflash/>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38200"/>
            <a:ext cx="540702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21088" y="3352800"/>
            <a:ext cx="5522912"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2486187210"/>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ru-RU" smtClean="0"/>
              <a:t>Самка – 2 стадия</a:t>
            </a:r>
            <a:endParaRPr lang="en-US" smtClean="0"/>
          </a:p>
        </p:txBody>
      </p:sp>
      <p:sp>
        <p:nvSpPr>
          <p:cNvPr id="32771" name="Содержимое 5"/>
          <p:cNvSpPr>
            <a:spLocks noGrp="1"/>
          </p:cNvSpPr>
          <p:nvPr>
            <p:ph idx="1"/>
          </p:nvPr>
        </p:nvSpPr>
        <p:spPr/>
        <p:txBody>
          <a:bodyPr/>
          <a:lstStyle/>
          <a:p>
            <a:pPr eaLnBrk="1" hangingPunct="1"/>
            <a:endParaRPr lang="ru-RU" altLang="ru-RU" smtClean="0"/>
          </a:p>
        </p:txBody>
      </p:sp>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86000"/>
            <a:ext cx="9144000" cy="325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1178707677"/>
      </p:ext>
    </p:extLst>
  </p:cSld>
  <p:clrMapOvr>
    <a:masterClrMapping/>
  </p:clrMapOvr>
  <p:transition>
    <p:blinds/>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fontAlgn="auto" hangingPunct="1">
              <a:spcAft>
                <a:spcPts val="0"/>
              </a:spcAft>
              <a:defRPr/>
            </a:pPr>
            <a:endParaRPr lang="ru-RU" smtClean="0"/>
          </a:p>
        </p:txBody>
      </p:sp>
      <p:pic>
        <p:nvPicPr>
          <p:cNvPr id="33795"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191000" y="762000"/>
            <a:ext cx="4953000" cy="3267075"/>
          </a:xfrm>
        </p:spPr>
      </p:pic>
      <p:pic>
        <p:nvPicPr>
          <p:cNvPr id="33796"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171825"/>
            <a:ext cx="4857750" cy="368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219529225"/>
      </p:ext>
    </p:extLst>
  </p:cSld>
  <p:clrMapOvr>
    <a:masterClrMapping/>
  </p:clrMapOvr>
  <p:transition>
    <p:checker dir="vert"/>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ru-RU" smtClean="0"/>
              <a:t>Самка – 3 стадия</a:t>
            </a:r>
            <a:endParaRPr lang="en-US" smtClean="0"/>
          </a:p>
        </p:txBody>
      </p:sp>
      <p:pic>
        <p:nvPicPr>
          <p:cNvPr id="34819"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1905000"/>
            <a:ext cx="9144000" cy="4697413"/>
          </a:xfrm>
        </p:spPr>
      </p:pic>
    </p:spTree>
    <p:extLst>
      <p:ext uri="{BB962C8B-B14F-4D97-AF65-F5344CB8AC3E}">
        <p14:creationId xmlns:p14="http://schemas.microsoft.com/office/powerpoint/2010/main" xmlns="" val="1188754210"/>
      </p:ext>
    </p:extLst>
  </p:cSld>
  <p:clrMapOvr>
    <a:masterClrMapping/>
  </p:clrMapOvr>
  <p:transition>
    <p:comb dir="vert"/>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fontAlgn="auto" hangingPunct="1">
              <a:spcAft>
                <a:spcPts val="0"/>
              </a:spcAft>
              <a:defRPr/>
            </a:pPr>
            <a:endParaRPr lang="ru-RU" smtClean="0"/>
          </a:p>
        </p:txBody>
      </p:sp>
      <p:pic>
        <p:nvPicPr>
          <p:cNvPr id="35843"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762000"/>
            <a:ext cx="5334000" cy="3236913"/>
          </a:xfrm>
        </p:spPr>
      </p:pic>
      <p:pic>
        <p:nvPicPr>
          <p:cNvPr id="35844"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3376613"/>
            <a:ext cx="4572000"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2215865854"/>
      </p:ext>
    </p:extLst>
  </p:cSld>
  <p:clrMapOvr>
    <a:masterClrMapping/>
  </p:clrMapOvr>
  <p:transition>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3600" dirty="0" smtClean="0"/>
              <a:t>Вылов и сортировка производителей должна производиться осторожно, чтобы не повредить и не побеспокоить рыб, полных икры и спермы.</a:t>
            </a:r>
            <a:endParaRPr lang="ru-RU" sz="3600" dirty="0"/>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xmlns="" val="995773833"/>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p:txBody>
          <a:bodyPr/>
          <a:lstStyle/>
          <a:p>
            <a:pPr eaLnBrk="1" fontAlgn="auto" hangingPunct="1">
              <a:spcAft>
                <a:spcPts val="0"/>
              </a:spcAft>
              <a:defRPr/>
            </a:pPr>
            <a:r>
              <a:rPr lang="ru-RU" smtClean="0"/>
              <a:t>Самка – 4 стадия</a:t>
            </a:r>
          </a:p>
        </p:txBody>
      </p:sp>
      <p:pic>
        <p:nvPicPr>
          <p:cNvPr id="3686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209800"/>
            <a:ext cx="9144000" cy="3317875"/>
          </a:xfrm>
        </p:spPr>
      </p:pic>
    </p:spTree>
    <p:extLst>
      <p:ext uri="{BB962C8B-B14F-4D97-AF65-F5344CB8AC3E}">
        <p14:creationId xmlns:p14="http://schemas.microsoft.com/office/powerpoint/2010/main" xmlns="" val="2215477086"/>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3789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295775" y="3657600"/>
            <a:ext cx="4848225" cy="3200400"/>
          </a:xfrm>
        </p:spPr>
      </p:pic>
      <p:pic>
        <p:nvPicPr>
          <p:cNvPr id="378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14400"/>
            <a:ext cx="4602163"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3988076414"/>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lstStyle/>
          <a:p>
            <a:pPr eaLnBrk="1" fontAlgn="auto" hangingPunct="1">
              <a:spcAft>
                <a:spcPts val="0"/>
              </a:spcAft>
              <a:defRPr/>
            </a:pPr>
            <a:r>
              <a:rPr lang="ru-RU" smtClean="0"/>
              <a:t>Самка – 5 стадия</a:t>
            </a:r>
          </a:p>
        </p:txBody>
      </p:sp>
      <p:pic>
        <p:nvPicPr>
          <p:cNvPr id="3891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133600"/>
            <a:ext cx="9144000" cy="3641725"/>
          </a:xfrm>
        </p:spPr>
      </p:pic>
    </p:spTree>
    <p:extLst>
      <p:ext uri="{BB962C8B-B14F-4D97-AF65-F5344CB8AC3E}">
        <p14:creationId xmlns:p14="http://schemas.microsoft.com/office/powerpoint/2010/main" xmlns="" val="4154568299"/>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39939"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762000" y="838200"/>
            <a:ext cx="7467600" cy="5653088"/>
          </a:xfrm>
        </p:spPr>
      </p:pic>
    </p:spTree>
    <p:extLst>
      <p:ext uri="{BB962C8B-B14F-4D97-AF65-F5344CB8AC3E}">
        <p14:creationId xmlns:p14="http://schemas.microsoft.com/office/powerpoint/2010/main" xmlns="" val="3514671448"/>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pPr eaLnBrk="1" fontAlgn="auto" hangingPunct="1">
              <a:spcAft>
                <a:spcPts val="0"/>
              </a:spcAft>
              <a:defRPr/>
            </a:pPr>
            <a:r>
              <a:rPr lang="ru-RU" smtClean="0"/>
              <a:t>Самка – 6 стадия</a:t>
            </a:r>
          </a:p>
        </p:txBody>
      </p:sp>
      <p:pic>
        <p:nvPicPr>
          <p:cNvPr id="40963"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1966913"/>
            <a:ext cx="9144000" cy="4891087"/>
          </a:xfrm>
        </p:spPr>
      </p:pic>
    </p:spTree>
    <p:extLst>
      <p:ext uri="{BB962C8B-B14F-4D97-AF65-F5344CB8AC3E}">
        <p14:creationId xmlns:p14="http://schemas.microsoft.com/office/powerpoint/2010/main" xmlns="" val="545109731"/>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4198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609600" y="838200"/>
            <a:ext cx="7916863" cy="5737225"/>
          </a:xfrm>
        </p:spPr>
      </p:pic>
    </p:spTree>
    <p:extLst>
      <p:ext uri="{BB962C8B-B14F-4D97-AF65-F5344CB8AC3E}">
        <p14:creationId xmlns:p14="http://schemas.microsoft.com/office/powerpoint/2010/main" xmlns="" val="4284115924"/>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eaLnBrk="1" fontAlgn="auto" hangingPunct="1">
              <a:spcAft>
                <a:spcPts val="0"/>
              </a:spcAft>
              <a:defRPr/>
            </a:pPr>
            <a:r>
              <a:rPr lang="ru-RU" smtClean="0"/>
              <a:t>Самец – 1 стадия</a:t>
            </a:r>
          </a:p>
        </p:txBody>
      </p:sp>
      <p:pic>
        <p:nvPicPr>
          <p:cNvPr id="4301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209800"/>
            <a:ext cx="9144000" cy="4324350"/>
          </a:xfrm>
        </p:spPr>
      </p:pic>
    </p:spTree>
    <p:extLst>
      <p:ext uri="{BB962C8B-B14F-4D97-AF65-F5344CB8AC3E}">
        <p14:creationId xmlns:p14="http://schemas.microsoft.com/office/powerpoint/2010/main" xmlns="" val="998676788"/>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4403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219200" y="990600"/>
            <a:ext cx="7010400" cy="5316538"/>
          </a:xfrm>
        </p:spPr>
      </p:pic>
    </p:spTree>
    <p:extLst>
      <p:ext uri="{BB962C8B-B14F-4D97-AF65-F5344CB8AC3E}">
        <p14:creationId xmlns:p14="http://schemas.microsoft.com/office/powerpoint/2010/main" xmlns="" val="237964025"/>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pPr eaLnBrk="1" fontAlgn="auto" hangingPunct="1">
              <a:spcAft>
                <a:spcPts val="0"/>
              </a:spcAft>
              <a:defRPr/>
            </a:pPr>
            <a:r>
              <a:rPr lang="ru-RU" smtClean="0"/>
              <a:t>Самец – 2 стадия</a:t>
            </a:r>
          </a:p>
        </p:txBody>
      </p:sp>
      <p:pic>
        <p:nvPicPr>
          <p:cNvPr id="45059"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514600"/>
            <a:ext cx="9144000" cy="3443288"/>
          </a:xfrm>
        </p:spPr>
      </p:pic>
    </p:spTree>
    <p:extLst>
      <p:ext uri="{BB962C8B-B14F-4D97-AF65-F5344CB8AC3E}">
        <p14:creationId xmlns:p14="http://schemas.microsoft.com/office/powerpoint/2010/main" xmlns="" val="1106484444"/>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46083"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066800" y="1066800"/>
            <a:ext cx="7262813" cy="5491163"/>
          </a:xfrm>
        </p:spPr>
      </p:pic>
    </p:spTree>
    <p:extLst>
      <p:ext uri="{BB962C8B-B14F-4D97-AF65-F5344CB8AC3E}">
        <p14:creationId xmlns:p14="http://schemas.microsoft.com/office/powerpoint/2010/main" xmlns="" val="20567259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00042"/>
            <a:ext cx="8229600" cy="5507249"/>
          </a:xfrm>
        </p:spPr>
        <p:txBody>
          <a:bodyPr>
            <a:normAutofit/>
          </a:bodyPr>
          <a:lstStyle/>
          <a:p>
            <a:r>
              <a:rPr lang="ru-RU" sz="3200" dirty="0" smtClean="0"/>
              <a:t>Наилучшим методом для имитации благоприятных условий окружающей среды является понижение уровня воды при одновременном повышении проточности в чистых бассейнах, где самки и самцы содержатся раздельно. Если это сделано правильно, около 50–70 процентов самок будут готовы к нересту на 7–10 день после отсаживания от самцов. </a:t>
            </a:r>
            <a:endParaRPr lang="ru-RU" sz="3200" dirty="0"/>
          </a:p>
        </p:txBody>
      </p:sp>
    </p:spTree>
    <p:extLst>
      <p:ext uri="{BB962C8B-B14F-4D97-AF65-F5344CB8AC3E}">
        <p14:creationId xmlns:p14="http://schemas.microsoft.com/office/powerpoint/2010/main" xmlns="" val="742792247"/>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pPr eaLnBrk="1" fontAlgn="auto" hangingPunct="1">
              <a:spcAft>
                <a:spcPts val="0"/>
              </a:spcAft>
              <a:defRPr/>
            </a:pPr>
            <a:r>
              <a:rPr lang="ru-RU" smtClean="0"/>
              <a:t>Самец – 3 стадия</a:t>
            </a:r>
          </a:p>
        </p:txBody>
      </p:sp>
      <p:pic>
        <p:nvPicPr>
          <p:cNvPr id="4710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362200"/>
            <a:ext cx="9144000" cy="4025900"/>
          </a:xfrm>
        </p:spPr>
      </p:pic>
    </p:spTree>
    <p:extLst>
      <p:ext uri="{BB962C8B-B14F-4D97-AF65-F5344CB8AC3E}">
        <p14:creationId xmlns:p14="http://schemas.microsoft.com/office/powerpoint/2010/main" xmlns="" val="1483170684"/>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4813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914400" y="914400"/>
            <a:ext cx="7389813" cy="5575300"/>
          </a:xfrm>
        </p:spPr>
      </p:pic>
    </p:spTree>
    <p:extLst>
      <p:ext uri="{BB962C8B-B14F-4D97-AF65-F5344CB8AC3E}">
        <p14:creationId xmlns:p14="http://schemas.microsoft.com/office/powerpoint/2010/main" xmlns="" val="789330803"/>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p:txBody>
          <a:bodyPr/>
          <a:lstStyle/>
          <a:p>
            <a:pPr eaLnBrk="1" fontAlgn="auto" hangingPunct="1">
              <a:spcAft>
                <a:spcPts val="0"/>
              </a:spcAft>
              <a:defRPr/>
            </a:pPr>
            <a:r>
              <a:rPr lang="ru-RU" smtClean="0"/>
              <a:t>Самец – 4 стадия</a:t>
            </a:r>
          </a:p>
        </p:txBody>
      </p:sp>
      <p:pic>
        <p:nvPicPr>
          <p:cNvPr id="49155"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840038"/>
            <a:ext cx="9074150" cy="3408362"/>
          </a:xfrm>
        </p:spPr>
      </p:pic>
    </p:spTree>
    <p:extLst>
      <p:ext uri="{BB962C8B-B14F-4D97-AF65-F5344CB8AC3E}">
        <p14:creationId xmlns:p14="http://schemas.microsoft.com/office/powerpoint/2010/main" xmlns="" val="3197534690"/>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50179"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990600" y="990600"/>
            <a:ext cx="7367588" cy="5564188"/>
          </a:xfrm>
        </p:spPr>
      </p:pic>
    </p:spTree>
    <p:extLst>
      <p:ext uri="{BB962C8B-B14F-4D97-AF65-F5344CB8AC3E}">
        <p14:creationId xmlns:p14="http://schemas.microsoft.com/office/powerpoint/2010/main" xmlns="" val="1677548516"/>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p:txBody>
          <a:bodyPr/>
          <a:lstStyle/>
          <a:p>
            <a:pPr eaLnBrk="1" fontAlgn="auto" hangingPunct="1">
              <a:spcAft>
                <a:spcPts val="0"/>
              </a:spcAft>
              <a:defRPr/>
            </a:pPr>
            <a:r>
              <a:rPr lang="ru-RU" smtClean="0"/>
              <a:t>Самец – 5 стадия</a:t>
            </a:r>
          </a:p>
        </p:txBody>
      </p:sp>
      <p:pic>
        <p:nvPicPr>
          <p:cNvPr id="51203"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09538" y="2209800"/>
            <a:ext cx="8980487" cy="3962400"/>
          </a:xfrm>
        </p:spPr>
      </p:pic>
    </p:spTree>
    <p:extLst>
      <p:ext uri="{BB962C8B-B14F-4D97-AF65-F5344CB8AC3E}">
        <p14:creationId xmlns:p14="http://schemas.microsoft.com/office/powerpoint/2010/main" xmlns="" val="2479194850"/>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5222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990600" y="914400"/>
            <a:ext cx="7305675" cy="5464175"/>
          </a:xfrm>
        </p:spPr>
      </p:pic>
    </p:spTree>
    <p:extLst>
      <p:ext uri="{BB962C8B-B14F-4D97-AF65-F5344CB8AC3E}">
        <p14:creationId xmlns:p14="http://schemas.microsoft.com/office/powerpoint/2010/main" xmlns="" val="219258710"/>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lstStyle/>
          <a:p>
            <a:pPr eaLnBrk="1" fontAlgn="auto" hangingPunct="1">
              <a:spcAft>
                <a:spcPts val="0"/>
              </a:spcAft>
              <a:defRPr/>
            </a:pPr>
            <a:r>
              <a:rPr lang="ru-RU" smtClean="0"/>
              <a:t>Самец – 6 стадия</a:t>
            </a:r>
          </a:p>
        </p:txBody>
      </p:sp>
      <p:pic>
        <p:nvPicPr>
          <p:cNvPr id="5325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057400"/>
            <a:ext cx="9050338" cy="3979863"/>
          </a:xfrm>
        </p:spPr>
      </p:pic>
    </p:spTree>
    <p:extLst>
      <p:ext uri="{BB962C8B-B14F-4D97-AF65-F5344CB8AC3E}">
        <p14:creationId xmlns:p14="http://schemas.microsoft.com/office/powerpoint/2010/main" xmlns="" val="1581492109"/>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5427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914400" y="990600"/>
            <a:ext cx="7251700" cy="5499100"/>
          </a:xfrm>
        </p:spPr>
      </p:pic>
    </p:spTree>
    <p:extLst>
      <p:ext uri="{BB962C8B-B14F-4D97-AF65-F5344CB8AC3E}">
        <p14:creationId xmlns:p14="http://schemas.microsoft.com/office/powerpoint/2010/main" xmlns="" val="2029136361"/>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1700808"/>
            <a:ext cx="7848872" cy="1384995"/>
          </a:xfrm>
          <a:prstGeom prst="rect">
            <a:avLst/>
          </a:prstGeom>
        </p:spPr>
        <p:txBody>
          <a:bodyPr wrap="square">
            <a:spAutoFit/>
          </a:bodyPr>
          <a:lstStyle/>
          <a:p>
            <a:pPr algn="ctr"/>
            <a:r>
              <a:rPr lang="ru-RU" sz="2800" b="1" dirty="0" smtClean="0">
                <a:latin typeface="Times New Roman" pitchFamily="18" charset="0"/>
                <a:ea typeface="Calibri" pitchFamily="34" charset="0"/>
                <a:cs typeface="Times New Roman" pitchFamily="18" charset="0"/>
              </a:rPr>
              <a:t>2. Прижизненные методы </a:t>
            </a:r>
            <a:r>
              <a:rPr lang="ru-RU" sz="2800" b="1" dirty="0" err="1" smtClean="0">
                <a:latin typeface="Times New Roman" pitchFamily="18" charset="0"/>
                <a:ea typeface="Calibri" pitchFamily="34" charset="0"/>
                <a:cs typeface="Times New Roman" pitchFamily="18" charset="0"/>
              </a:rPr>
              <a:t>опеределения</a:t>
            </a:r>
            <a:r>
              <a:rPr lang="ru-RU" sz="2800" b="1" dirty="0" smtClean="0">
                <a:latin typeface="Times New Roman" pitchFamily="18" charset="0"/>
                <a:ea typeface="Calibri" pitchFamily="34" charset="0"/>
                <a:cs typeface="Times New Roman" pitchFamily="18" charset="0"/>
              </a:rPr>
              <a:t> пола у осетровых рыб</a:t>
            </a:r>
            <a:br>
              <a:rPr lang="ru-RU" sz="2800" b="1" dirty="0" smtClean="0">
                <a:latin typeface="Times New Roman" pitchFamily="18" charset="0"/>
                <a:ea typeface="Calibri" pitchFamily="34" charset="0"/>
                <a:cs typeface="Times New Roman" pitchFamily="18" charset="0"/>
              </a:rPr>
            </a:br>
            <a:endParaRPr lang="ru-RU" sz="2800" dirty="0"/>
          </a:p>
        </p:txBody>
      </p:sp>
    </p:spTree>
    <p:extLst>
      <p:ext uri="{BB962C8B-B14F-4D97-AF65-F5344CB8AC3E}">
        <p14:creationId xmlns:p14="http://schemas.microsoft.com/office/powerpoint/2010/main" xmlns="" val="1146592985"/>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Grp="1" noChangeArrowheads="1"/>
          </p:cNvSpPr>
          <p:nvPr>
            <p:ph idx="1"/>
          </p:nvPr>
        </p:nvSpPr>
        <p:spPr>
          <a:xfrm>
            <a:off x="1143000" y="1857375"/>
            <a:ext cx="6553200" cy="584200"/>
          </a:xfrm>
          <a:solidFill>
            <a:sysClr val="window" lastClr="FFFFFF"/>
          </a:solidFill>
          <a:ln w="76200">
            <a:solidFill>
              <a:srgbClr val="FF0000"/>
            </a:solidFill>
          </a:ln>
        </p:spPr>
        <p:txBody>
          <a:bodyPr anchor="ctr">
            <a:spAutoFit/>
          </a:bodyPr>
          <a:lstStyle/>
          <a:p>
            <a:pPr marL="0" indent="0" algn="ctr" eaLnBrk="1" hangingPunct="1">
              <a:spcBef>
                <a:spcPct val="0"/>
              </a:spcBef>
              <a:buClrTx/>
              <a:buSzTx/>
              <a:buFontTx/>
              <a:buNone/>
              <a:defRPr/>
            </a:pPr>
            <a:r>
              <a:rPr lang="ru-RU" b="1" kern="0" dirty="0" smtClean="0">
                <a:solidFill>
                  <a:sysClr val="windowText" lastClr="000000"/>
                </a:solidFill>
                <a:latin typeface="Times New Roman" pitchFamily="18" charset="0"/>
                <a:ea typeface="Calibri" pitchFamily="34" charset="0"/>
                <a:cs typeface="Times New Roman" pitchFamily="18" charset="0"/>
              </a:rPr>
              <a:t>Биопсия</a:t>
            </a:r>
            <a:endParaRPr lang="ru-RU" b="1" kern="0" dirty="0" smtClean="0">
              <a:solidFill>
                <a:sysClr val="windowText" lastClr="000000"/>
              </a:solidFill>
              <a:latin typeface="Arial" pitchFamily="34" charset="0"/>
              <a:cs typeface="Arial" pitchFamily="34" charset="0"/>
            </a:endParaRPr>
          </a:p>
        </p:txBody>
      </p:sp>
      <p:pic>
        <p:nvPicPr>
          <p:cNvPr id="55300" name="Picture 2" descr="C:\Documents and Settings\xXx\Рабочий стол\DSC_138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625" y="2786063"/>
            <a:ext cx="3379788" cy="270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3" descr="C:\Documents and Settings\xXx\Рабочий стол\DSC_1373~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6375" y="2928938"/>
            <a:ext cx="3557588" cy="237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343684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altLang="ru-RU" sz="2800" dirty="0"/>
              <a:t>На крупных хозяйствах, специализирующихся на разведении форели, овуляцию и </a:t>
            </a:r>
            <a:r>
              <a:rPr lang="ru-RU" altLang="ru-RU" sz="2800" dirty="0" err="1"/>
              <a:t>спермиацию</a:t>
            </a:r>
            <a:r>
              <a:rPr lang="ru-RU" altLang="ru-RU" sz="2800" dirty="0"/>
              <a:t> рыб индуцируют при помощи гормонов, например, гипофиза лососевых или аналогов </a:t>
            </a:r>
            <a:r>
              <a:rPr lang="ru-RU" altLang="ru-RU" sz="2800" dirty="0" err="1"/>
              <a:t>гонадолиберина</a:t>
            </a:r>
            <a:r>
              <a:rPr lang="ru-RU" altLang="ru-RU" sz="2800" dirty="0"/>
              <a:t> (</a:t>
            </a:r>
            <a:r>
              <a:rPr lang="ru-RU" altLang="ru-RU" sz="2800" dirty="0" err="1"/>
              <a:t>ГнРГ</a:t>
            </a:r>
            <a:r>
              <a:rPr lang="ru-RU" altLang="ru-RU" sz="2800" dirty="0"/>
              <a:t>/A). </a:t>
            </a:r>
          </a:p>
          <a:p>
            <a:endParaRPr lang="ru-RU" dirty="0"/>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xmlns="" val="2655214231"/>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Содержимое 2"/>
          <p:cNvSpPr>
            <a:spLocks noGrp="1"/>
          </p:cNvSpPr>
          <p:nvPr>
            <p:ph idx="1"/>
          </p:nvPr>
        </p:nvSpPr>
        <p:spPr/>
        <p:txBody>
          <a:bodyPr/>
          <a:lstStyle/>
          <a:p>
            <a:pPr eaLnBrk="1" hangingPunct="1"/>
            <a:endParaRPr lang="ru-RU" altLang="ru-RU" smtClean="0"/>
          </a:p>
        </p:txBody>
      </p:sp>
      <p:sp>
        <p:nvSpPr>
          <p:cNvPr id="56323" name="Rectangle 8"/>
          <p:cNvSpPr>
            <a:spLocks noGrp="1" noChangeArrowheads="1"/>
          </p:cNvSpPr>
          <p:nvPr>
            <p:ph type="title"/>
          </p:nvPr>
        </p:nvSpPr>
        <p:spPr bwMode="auto">
          <a:solidFill>
            <a:schemeClr val="bg1"/>
          </a:solidFill>
          <a:ln w="76200">
            <a:solidFill>
              <a:srgbClr val="FF0000"/>
            </a:solidFill>
            <a:miter lim="800000"/>
            <a:headEnd/>
            <a:tailEnd/>
          </a:ln>
        </p:spPr>
        <p:txBody>
          <a:bodyPr wrap="square" lIns="91440" tIns="45720" rIns="91440" bIns="45720" numCol="1" anchorCtr="0" compatLnSpc="1">
            <a:prstTxWarp prst="textNoShape">
              <a:avLst/>
            </a:prstTxWarp>
            <a:spAutoFit/>
          </a:bodyPr>
          <a:lstStyle/>
          <a:p>
            <a:pPr algn="ctr" eaLnBrk="1" hangingPunct="1"/>
            <a:r>
              <a:rPr lang="ru-RU" altLang="ru-RU" sz="3200" b="1" cap="none" smtClean="0">
                <a:solidFill>
                  <a:schemeClr val="tx1"/>
                </a:solidFill>
                <a:effectLst/>
                <a:latin typeface="Times New Roman" pitchFamily="18" charset="0"/>
                <a:ea typeface="Calibri" pitchFamily="34" charset="0"/>
                <a:cs typeface="Times New Roman" pitchFamily="18" charset="0"/>
              </a:rPr>
              <a:t>Лапороскопия и прямая пальпация</a:t>
            </a:r>
            <a:endParaRPr lang="ru-RU" altLang="ru-RU" sz="3200" b="1" cap="none" smtClean="0">
              <a:solidFill>
                <a:schemeClr val="tx1"/>
              </a:solidFill>
              <a:effectLst/>
              <a:latin typeface="Arial" pitchFamily="34" charset="0"/>
              <a:ea typeface="Calibri" pitchFamily="34" charset="0"/>
              <a:cs typeface="Arial" pitchFamily="34" charset="0"/>
            </a:endParaRPr>
          </a:p>
        </p:txBody>
      </p:sp>
      <p:pic>
        <p:nvPicPr>
          <p:cNvPr id="56324" name="Picture 2" descr="C:\Documents and Settings\xXx\Рабочий стол\Определение пола\DSC0368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4313" y="2500313"/>
            <a:ext cx="3657600" cy="243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4" descr="D:\Все фотки\Рыбы\IGB\Осетры из IGB\101MSDCF\DSC0368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625" y="2428875"/>
            <a:ext cx="3902075"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1814200"/>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C:\Documents and Settings\xXx\Рабочий стол\Определение пола\DSC0380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 y="857250"/>
            <a:ext cx="3714750" cy="244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7" name="Picture 4" descr="C:\Documents and Settings\xXx\Рабочий стол\Определение пола\DSC03811.JPG"/>
          <p:cNvPicPr>
            <a:picLocks noGrp="1" noChangeAspect="1" noChangeArrowheads="1"/>
          </p:cNvPicPr>
          <p:nvPr>
            <p:ph/>
          </p:nvPr>
        </p:nvPicPr>
        <p:blipFill>
          <a:blip r:embed="rId4" cstate="print">
            <a:extLst>
              <a:ext uri="{28A0092B-C50C-407E-A947-70E740481C1C}">
                <a14:useLocalDpi xmlns:a14="http://schemas.microsoft.com/office/drawing/2010/main" xmlns="" val="0"/>
              </a:ext>
            </a:extLst>
          </a:blip>
          <a:srcRect/>
          <a:stretch>
            <a:fillRect/>
          </a:stretch>
        </p:blipFill>
        <p:spPr>
          <a:xfrm>
            <a:off x="4643438" y="3214688"/>
            <a:ext cx="4008437" cy="2657475"/>
          </a:xfrm>
          <a:noFill/>
        </p:spPr>
      </p:pic>
    </p:spTree>
    <p:extLst>
      <p:ext uri="{BB962C8B-B14F-4D97-AF65-F5344CB8AC3E}">
        <p14:creationId xmlns:p14="http://schemas.microsoft.com/office/powerpoint/2010/main" xmlns="" val="436768603"/>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p:nvPr>
        </p:nvPicPr>
        <p:blipFill>
          <a:blip r:embed="rId3" cstate="print"/>
          <a:srcRect/>
          <a:stretch>
            <a:fillRect/>
          </a:stretch>
        </p:blipFill>
        <p:spPr>
          <a:xfrm>
            <a:off x="285720" y="642918"/>
            <a:ext cx="8686800" cy="5467350"/>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2957387613"/>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0" y="0"/>
            <a:ext cx="4500563" cy="3211513"/>
          </a:xfrm>
          <a:noFill/>
        </p:spPr>
      </p:pic>
      <p:pic>
        <p:nvPicPr>
          <p:cNvPr id="5939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84675" y="3214688"/>
            <a:ext cx="4759325"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3306968"/>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Grp="1" noChangeAspect="1" noChangeArrowheads="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0" y="0"/>
            <a:ext cx="5143500" cy="3457575"/>
          </a:xfrm>
          <a:noFill/>
        </p:spPr>
      </p:pic>
      <p:pic>
        <p:nvPicPr>
          <p:cNvPr id="604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57650" y="3429000"/>
            <a:ext cx="508635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94514057"/>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0" y="0"/>
            <a:ext cx="5048250" cy="3429000"/>
          </a:xfrm>
          <a:noFill/>
        </p:spPr>
      </p:pic>
      <p:pic>
        <p:nvPicPr>
          <p:cNvPr id="614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52900" y="3333750"/>
            <a:ext cx="4991100" cy="352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24356824"/>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2071688" y="1428750"/>
            <a:ext cx="5495925" cy="3676650"/>
          </a:xfrm>
          <a:noFill/>
        </p:spPr>
      </p:pic>
    </p:spTree>
    <p:extLst>
      <p:ext uri="{BB962C8B-B14F-4D97-AF65-F5344CB8AC3E}">
        <p14:creationId xmlns:p14="http://schemas.microsoft.com/office/powerpoint/2010/main" xmlns="" val="1819072938"/>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Содержимое 2"/>
          <p:cNvSpPr>
            <a:spLocks noGrp="1"/>
          </p:cNvSpPr>
          <p:nvPr>
            <p:ph idx="1"/>
          </p:nvPr>
        </p:nvSpPr>
        <p:spPr/>
        <p:txBody>
          <a:bodyPr/>
          <a:lstStyle/>
          <a:p>
            <a:pPr eaLnBrk="1" hangingPunct="1"/>
            <a:endParaRPr lang="ru-RU" altLang="ru-RU" smtClean="0"/>
          </a:p>
        </p:txBody>
      </p:sp>
      <p:sp>
        <p:nvSpPr>
          <p:cNvPr id="4" name="Rectangle 5"/>
          <p:cNvSpPr>
            <a:spLocks noGrp="1" noChangeArrowheads="1"/>
          </p:cNvSpPr>
          <p:nvPr>
            <p:ph type="title"/>
          </p:nvPr>
        </p:nvSpPr>
        <p:spPr bwMode="auto">
          <a:xfrm>
            <a:off x="304800" y="457200"/>
            <a:ext cx="8686800" cy="584775"/>
          </a:xfrm>
          <a:solidFill>
            <a:schemeClr val="bg1"/>
          </a:solidFill>
          <a:ln w="76200">
            <a:solidFill>
              <a:srgbClr val="FF0000"/>
            </a:solidFill>
            <a:miter lim="800000"/>
            <a:headEnd/>
            <a:tailEnd/>
          </a:ln>
        </p:spPr>
        <p:txBody>
          <a:bodyPr wrap="square" lIns="91440" tIns="45720" rIns="91440" bIns="45720" numCol="1" anchorCtr="0" compatLnSpc="1">
            <a:prstTxWarp prst="textNoShape">
              <a:avLst/>
            </a:prstTxWarp>
            <a:spAutoFit/>
          </a:bodyPr>
          <a:lstStyle/>
          <a:p>
            <a:pPr algn="ctr" eaLnBrk="1" hangingPunct="1">
              <a:defRPr/>
            </a:pPr>
            <a:r>
              <a:rPr lang="ru-RU" sz="3200" dirty="0" smtClean="0"/>
              <a:t>По форме </a:t>
            </a:r>
            <a:r>
              <a:rPr lang="ru-RU" sz="3200" dirty="0" err="1" smtClean="0"/>
              <a:t>урогенитального</a:t>
            </a:r>
            <a:r>
              <a:rPr lang="ru-RU" sz="3200" dirty="0" smtClean="0"/>
              <a:t> отверстия </a:t>
            </a:r>
            <a:endParaRPr lang="ru-RU" sz="3200" b="1" cap="none" dirty="0" smtClean="0">
              <a:solidFill>
                <a:schemeClr val="tx1"/>
              </a:solidFill>
              <a:effectLst/>
              <a:latin typeface="Times New Roman" pitchFamily="18" charset="0"/>
              <a:cs typeface="Times New Roman" pitchFamily="18" charset="0"/>
            </a:endParaRPr>
          </a:p>
        </p:txBody>
      </p:sp>
      <p:pic>
        <p:nvPicPr>
          <p:cNvPr id="6349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b="2003"/>
          <a:stretch>
            <a:fillRect/>
          </a:stretch>
        </p:blipFill>
        <p:spPr bwMode="auto">
          <a:xfrm>
            <a:off x="5181600" y="1785938"/>
            <a:ext cx="3962400"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857375"/>
            <a:ext cx="3962400" cy="375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08684158"/>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Содержимое 2"/>
          <p:cNvSpPr>
            <a:spLocks noGrp="1"/>
          </p:cNvSpPr>
          <p:nvPr>
            <p:ph idx="1"/>
          </p:nvPr>
        </p:nvSpPr>
        <p:spPr/>
        <p:txBody>
          <a:bodyPr/>
          <a:lstStyle/>
          <a:p>
            <a:pPr eaLnBrk="1" hangingPunct="1"/>
            <a:endParaRPr lang="ru-RU" altLang="ru-RU" smtClean="0"/>
          </a:p>
        </p:txBody>
      </p:sp>
      <p:sp>
        <p:nvSpPr>
          <p:cNvPr id="64515" name="Rectangle 7"/>
          <p:cNvSpPr>
            <a:spLocks noGrp="1" noChangeArrowheads="1"/>
          </p:cNvSpPr>
          <p:nvPr>
            <p:ph type="title"/>
          </p:nvPr>
        </p:nvSpPr>
        <p:spPr bwMode="auto">
          <a:solidFill>
            <a:schemeClr val="bg1"/>
          </a:solidFill>
          <a:ln w="76200">
            <a:solidFill>
              <a:srgbClr val="FF0000"/>
            </a:solidFill>
            <a:miter lim="800000"/>
            <a:headEnd/>
            <a:tailEnd/>
          </a:ln>
        </p:spPr>
        <p:txBody>
          <a:bodyPr wrap="square" lIns="91440" tIns="45720" rIns="91440" bIns="45720" numCol="1" anchorCtr="0" compatLnSpc="1">
            <a:prstTxWarp prst="textNoShape">
              <a:avLst/>
            </a:prstTxWarp>
            <a:spAutoFit/>
          </a:bodyPr>
          <a:lstStyle/>
          <a:p>
            <a:pPr algn="ctr" eaLnBrk="1" hangingPunct="1"/>
            <a:r>
              <a:rPr lang="ru-RU" altLang="ru-RU" sz="3200" b="1" cap="none" smtClean="0">
                <a:solidFill>
                  <a:schemeClr val="tx1"/>
                </a:solidFill>
                <a:effectLst/>
                <a:latin typeface="Times New Roman" pitchFamily="18" charset="0"/>
                <a:ea typeface="Calibri" pitchFamily="34" charset="0"/>
                <a:cs typeface="Times New Roman" pitchFamily="18" charset="0"/>
              </a:rPr>
              <a:t>Эндоскопия</a:t>
            </a:r>
            <a:endParaRPr lang="ru-RU" altLang="ru-RU" sz="3200" b="1" cap="none" smtClean="0">
              <a:solidFill>
                <a:schemeClr val="tx1"/>
              </a:solidFill>
              <a:effectLst/>
              <a:latin typeface="Arial" pitchFamily="34" charset="0"/>
              <a:ea typeface="Calibri" pitchFamily="34" charset="0"/>
              <a:cs typeface="Arial" pitchFamily="34" charset="0"/>
            </a:endParaRPr>
          </a:p>
        </p:txBody>
      </p:sp>
      <p:pic>
        <p:nvPicPr>
          <p:cNvPr id="645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r="50520"/>
          <a:stretch>
            <a:fillRect/>
          </a:stretch>
        </p:blipFill>
        <p:spPr bwMode="auto">
          <a:xfrm>
            <a:off x="3143250" y="1357313"/>
            <a:ext cx="31369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71625" y="3714750"/>
            <a:ext cx="6069013"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62284388"/>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a:defRPr/>
            </a:pPr>
            <a:endParaRPr lang="ru-RU" smtClean="0"/>
          </a:p>
        </p:txBody>
      </p:sp>
      <p:pic>
        <p:nvPicPr>
          <p:cNvPr id="65539"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8750" y="1000125"/>
            <a:ext cx="8913813" cy="5857875"/>
          </a:xfrm>
          <a:noFill/>
        </p:spPr>
      </p:pic>
    </p:spTree>
    <p:extLst>
      <p:ext uri="{BB962C8B-B14F-4D97-AF65-F5344CB8AC3E}">
        <p14:creationId xmlns:p14="http://schemas.microsoft.com/office/powerpoint/2010/main" xmlns="" val="1485601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3200" dirty="0" smtClean="0"/>
              <a:t>Первым шагом является отделение тех самок, икра которых уже </a:t>
            </a:r>
            <a:r>
              <a:rPr lang="ru-RU" sz="3200" dirty="0" err="1" smtClean="0"/>
              <a:t>овулировала</a:t>
            </a:r>
            <a:r>
              <a:rPr lang="ru-RU" sz="3200" dirty="0" smtClean="0"/>
              <a:t>. Признаком овуляции считается увеличенное и мягкое брюшко. Икру можно почувствовать при аккуратном прощупывании, при этом мочеполовой бугорок выступает на 1-2 см</a:t>
            </a:r>
            <a:endParaRPr lang="ru-RU" sz="3200" dirty="0"/>
          </a:p>
        </p:txBody>
      </p:sp>
      <p:sp>
        <p:nvSpPr>
          <p:cNvPr id="3" name="Заголовок 2"/>
          <p:cNvSpPr>
            <a:spLocks noGrp="1"/>
          </p:cNvSpPr>
          <p:nvPr>
            <p:ph type="title"/>
          </p:nvPr>
        </p:nvSpPr>
        <p:spPr/>
        <p:txBody>
          <a:bodyPr>
            <a:normAutofit fontScale="90000"/>
          </a:bodyPr>
          <a:lstStyle/>
          <a:p>
            <a:pPr algn="ctr"/>
            <a:r>
              <a:rPr lang="ru-RU" dirty="0" smtClean="0"/>
              <a:t>4. ПОЛУЧЕНИЕ ПОЛОВЫХ ПРОДУКТОВ</a:t>
            </a:r>
            <a:endParaRPr lang="ru-RU" dirty="0"/>
          </a:p>
        </p:txBody>
      </p:sp>
    </p:spTree>
    <p:extLst>
      <p:ext uri="{BB962C8B-B14F-4D97-AF65-F5344CB8AC3E}">
        <p14:creationId xmlns:p14="http://schemas.microsoft.com/office/powerpoint/2010/main" xmlns="" val="2580075432"/>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1092200" y="274638"/>
            <a:ext cx="6959600" cy="5851525"/>
          </a:xfrm>
          <a:noFill/>
        </p:spPr>
      </p:pic>
    </p:spTree>
    <p:extLst>
      <p:ext uri="{BB962C8B-B14F-4D97-AF65-F5344CB8AC3E}">
        <p14:creationId xmlns:p14="http://schemas.microsoft.com/office/powerpoint/2010/main" xmlns="" val="2414603008"/>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p:txBody>
          <a:bodyPr>
            <a:normAutofit fontScale="90000"/>
          </a:bodyPr>
          <a:lstStyle/>
          <a:p>
            <a:pPr>
              <a:defRPr/>
            </a:pPr>
            <a:r>
              <a:rPr lang="ru-RU" smtClean="0"/>
              <a:t>Изображение гонады самки при эндоскопии</a:t>
            </a:r>
          </a:p>
        </p:txBody>
      </p:sp>
      <p:pic>
        <p:nvPicPr>
          <p:cNvPr id="6758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1944688"/>
            <a:ext cx="8229600" cy="3836987"/>
          </a:xfrm>
          <a:noFill/>
        </p:spPr>
      </p:pic>
    </p:spTree>
    <p:extLst>
      <p:ext uri="{BB962C8B-B14F-4D97-AF65-F5344CB8AC3E}">
        <p14:creationId xmlns:p14="http://schemas.microsoft.com/office/powerpoint/2010/main" xmlns="" val="3479219709"/>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p:txBody>
          <a:bodyPr>
            <a:normAutofit fontScale="90000"/>
          </a:bodyPr>
          <a:lstStyle/>
          <a:p>
            <a:pPr>
              <a:defRPr/>
            </a:pPr>
            <a:r>
              <a:rPr lang="ru-RU" smtClean="0"/>
              <a:t>Изображение гонады самца при эндоскопии</a:t>
            </a:r>
          </a:p>
        </p:txBody>
      </p:sp>
      <p:pic>
        <p:nvPicPr>
          <p:cNvPr id="6861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1949450"/>
            <a:ext cx="8229600" cy="3827463"/>
          </a:xfrm>
          <a:noFill/>
        </p:spPr>
      </p:pic>
    </p:spTree>
    <p:extLst>
      <p:ext uri="{BB962C8B-B14F-4D97-AF65-F5344CB8AC3E}">
        <p14:creationId xmlns:p14="http://schemas.microsoft.com/office/powerpoint/2010/main" xmlns="" val="2717742023"/>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p:txBody>
          <a:bodyPr>
            <a:normAutofit fontScale="90000"/>
          </a:bodyPr>
          <a:lstStyle/>
          <a:p>
            <a:pPr>
              <a:defRPr/>
            </a:pPr>
            <a:r>
              <a:rPr lang="ru-RU" smtClean="0"/>
              <a:t>Гонады самки </a:t>
            </a:r>
            <a:br>
              <a:rPr lang="ru-RU" smtClean="0"/>
            </a:br>
            <a:r>
              <a:rPr lang="ru-RU" smtClean="0"/>
              <a:t>(1 стадия зрелости)</a:t>
            </a:r>
          </a:p>
        </p:txBody>
      </p:sp>
      <p:pic>
        <p:nvPicPr>
          <p:cNvPr id="6963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620963"/>
            <a:ext cx="8229600" cy="2484437"/>
          </a:xfrm>
          <a:noFill/>
        </p:spPr>
      </p:pic>
    </p:spTree>
    <p:extLst>
      <p:ext uri="{BB962C8B-B14F-4D97-AF65-F5344CB8AC3E}">
        <p14:creationId xmlns:p14="http://schemas.microsoft.com/office/powerpoint/2010/main" xmlns="" val="384329253"/>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p:txBody>
          <a:bodyPr>
            <a:normAutofit fontScale="90000"/>
          </a:bodyPr>
          <a:lstStyle/>
          <a:p>
            <a:pPr>
              <a:defRPr/>
            </a:pPr>
            <a:r>
              <a:rPr lang="ru-RU" smtClean="0"/>
              <a:t>Гонады самки </a:t>
            </a:r>
            <a:br>
              <a:rPr lang="ru-RU" smtClean="0"/>
            </a:br>
            <a:r>
              <a:rPr lang="ru-RU" smtClean="0"/>
              <a:t>(2 стадия зрелости)</a:t>
            </a:r>
          </a:p>
        </p:txBody>
      </p:sp>
      <p:pic>
        <p:nvPicPr>
          <p:cNvPr id="70659"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746375"/>
            <a:ext cx="8229600" cy="2233613"/>
          </a:xfrm>
          <a:noFill/>
        </p:spPr>
      </p:pic>
    </p:spTree>
    <p:extLst>
      <p:ext uri="{BB962C8B-B14F-4D97-AF65-F5344CB8AC3E}">
        <p14:creationId xmlns:p14="http://schemas.microsoft.com/office/powerpoint/2010/main" xmlns="" val="3633080283"/>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p:txBody>
          <a:bodyPr>
            <a:normAutofit fontScale="90000"/>
          </a:bodyPr>
          <a:lstStyle/>
          <a:p>
            <a:pPr>
              <a:defRPr/>
            </a:pPr>
            <a:r>
              <a:rPr lang="ru-RU" smtClean="0"/>
              <a:t>Гонады самки </a:t>
            </a:r>
            <a:br>
              <a:rPr lang="ru-RU" smtClean="0"/>
            </a:br>
            <a:r>
              <a:rPr lang="ru-RU" smtClean="0"/>
              <a:t>(3 стадия зрелости)</a:t>
            </a:r>
          </a:p>
        </p:txBody>
      </p:sp>
      <p:pic>
        <p:nvPicPr>
          <p:cNvPr id="71683"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439988"/>
            <a:ext cx="8229600" cy="2846387"/>
          </a:xfrm>
          <a:noFill/>
        </p:spPr>
      </p:pic>
    </p:spTree>
    <p:extLst>
      <p:ext uri="{BB962C8B-B14F-4D97-AF65-F5344CB8AC3E}">
        <p14:creationId xmlns:p14="http://schemas.microsoft.com/office/powerpoint/2010/main" xmlns="" val="664582675"/>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p:txBody>
          <a:bodyPr>
            <a:normAutofit fontScale="90000"/>
          </a:bodyPr>
          <a:lstStyle/>
          <a:p>
            <a:pPr>
              <a:defRPr/>
            </a:pPr>
            <a:r>
              <a:rPr lang="ru-RU" smtClean="0"/>
              <a:t>Гонады самки </a:t>
            </a:r>
            <a:br>
              <a:rPr lang="ru-RU" smtClean="0"/>
            </a:br>
            <a:r>
              <a:rPr lang="ru-RU" smtClean="0"/>
              <a:t>(4 стадия зрелости)</a:t>
            </a:r>
          </a:p>
        </p:txBody>
      </p:sp>
      <p:pic>
        <p:nvPicPr>
          <p:cNvPr id="7270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28625" y="2143125"/>
            <a:ext cx="8229600" cy="2765425"/>
          </a:xfrm>
          <a:noFill/>
        </p:spPr>
      </p:pic>
    </p:spTree>
    <p:extLst>
      <p:ext uri="{BB962C8B-B14F-4D97-AF65-F5344CB8AC3E}">
        <p14:creationId xmlns:p14="http://schemas.microsoft.com/office/powerpoint/2010/main" xmlns="" val="3652998060"/>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p:txBody>
          <a:bodyPr>
            <a:normAutofit fontScale="90000"/>
          </a:bodyPr>
          <a:lstStyle/>
          <a:p>
            <a:pPr>
              <a:defRPr/>
            </a:pPr>
            <a:r>
              <a:rPr lang="ru-RU" smtClean="0"/>
              <a:t>Гонады самки </a:t>
            </a:r>
            <a:br>
              <a:rPr lang="ru-RU" smtClean="0"/>
            </a:br>
            <a:r>
              <a:rPr lang="ru-RU" smtClean="0"/>
              <a:t>(5 стадия зрелости)</a:t>
            </a:r>
          </a:p>
        </p:txBody>
      </p:sp>
      <p:pic>
        <p:nvPicPr>
          <p:cNvPr id="7373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557463"/>
            <a:ext cx="8229600" cy="2611437"/>
          </a:xfrm>
          <a:noFill/>
        </p:spPr>
      </p:pic>
    </p:spTree>
    <p:extLst>
      <p:ext uri="{BB962C8B-B14F-4D97-AF65-F5344CB8AC3E}">
        <p14:creationId xmlns:p14="http://schemas.microsoft.com/office/powerpoint/2010/main" xmlns="" val="2715778067"/>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p:txBody>
          <a:bodyPr>
            <a:normAutofit fontScale="90000"/>
          </a:bodyPr>
          <a:lstStyle/>
          <a:p>
            <a:pPr>
              <a:defRPr/>
            </a:pPr>
            <a:r>
              <a:rPr lang="ru-RU" smtClean="0"/>
              <a:t>Гонады самки </a:t>
            </a:r>
            <a:br>
              <a:rPr lang="ru-RU" smtClean="0"/>
            </a:br>
            <a:r>
              <a:rPr lang="ru-RU" smtClean="0"/>
              <a:t>(6 стадия зрелости)</a:t>
            </a:r>
          </a:p>
        </p:txBody>
      </p:sp>
      <p:pic>
        <p:nvPicPr>
          <p:cNvPr id="7475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393950"/>
            <a:ext cx="8229600" cy="2938463"/>
          </a:xfrm>
          <a:noFill/>
        </p:spPr>
      </p:pic>
    </p:spTree>
    <p:extLst>
      <p:ext uri="{BB962C8B-B14F-4D97-AF65-F5344CB8AC3E}">
        <p14:creationId xmlns:p14="http://schemas.microsoft.com/office/powerpoint/2010/main" xmlns="" val="4151574890"/>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normAutofit fontScale="90000"/>
          </a:bodyPr>
          <a:lstStyle/>
          <a:p>
            <a:pPr>
              <a:defRPr/>
            </a:pPr>
            <a:r>
              <a:rPr lang="ru-RU" smtClean="0"/>
              <a:t>Гонады самца</a:t>
            </a:r>
            <a:br>
              <a:rPr lang="ru-RU" smtClean="0"/>
            </a:br>
            <a:r>
              <a:rPr lang="ru-RU" smtClean="0"/>
              <a:t>(1 стадия зрелости)</a:t>
            </a:r>
          </a:p>
        </p:txBody>
      </p:sp>
      <p:pic>
        <p:nvPicPr>
          <p:cNvPr id="75779"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459038"/>
            <a:ext cx="8229600" cy="2808287"/>
          </a:xfrm>
          <a:noFill/>
        </p:spPr>
      </p:pic>
    </p:spTree>
    <p:extLst>
      <p:ext uri="{BB962C8B-B14F-4D97-AF65-F5344CB8AC3E}">
        <p14:creationId xmlns:p14="http://schemas.microsoft.com/office/powerpoint/2010/main" xmlns="" val="2584826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85728"/>
            <a:ext cx="8229600" cy="5721563"/>
          </a:xfrm>
        </p:spPr>
        <p:txBody>
          <a:bodyPr>
            <a:normAutofit lnSpcReduction="10000"/>
          </a:bodyPr>
          <a:lstStyle/>
          <a:p>
            <a:r>
              <a:rPr lang="ru-RU" dirty="0" smtClean="0"/>
              <a:t>Наиболее широко распространён метод ручного сцеживания половых продуктов. Голова и хвост рыбы заворачиваются в полотенца, а саму самку держат крепко, но мягко за оба её конца таким образом, чтобы голова была на 45 градусов выше хвоста. При таком положении возможным выдавить </a:t>
            </a:r>
            <a:r>
              <a:rPr lang="ru-RU" dirty="0" err="1" smtClean="0"/>
              <a:t>овулировавшую</a:t>
            </a:r>
            <a:r>
              <a:rPr lang="ru-RU" dirty="0" smtClean="0"/>
              <a:t> икру путём аккуратного массажа большим и указательным пальцами по направлению к мочеполовому отверстию, откуда икра будет выливаться непосредственно в миску.</a:t>
            </a:r>
            <a:endParaRPr lang="ru-RU" dirty="0"/>
          </a:p>
        </p:txBody>
      </p:sp>
    </p:spTree>
    <p:extLst>
      <p:ext uri="{BB962C8B-B14F-4D97-AF65-F5344CB8AC3E}">
        <p14:creationId xmlns:p14="http://schemas.microsoft.com/office/powerpoint/2010/main" xmlns="" val="1389024491"/>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normAutofit fontScale="90000"/>
          </a:bodyPr>
          <a:lstStyle/>
          <a:p>
            <a:pPr>
              <a:defRPr/>
            </a:pPr>
            <a:r>
              <a:rPr lang="ru-RU" smtClean="0"/>
              <a:t>Гонады самца</a:t>
            </a:r>
            <a:br>
              <a:rPr lang="ru-RU" smtClean="0"/>
            </a:br>
            <a:r>
              <a:rPr lang="ru-RU" smtClean="0"/>
              <a:t>(2 стадия зрелости)</a:t>
            </a:r>
          </a:p>
        </p:txBody>
      </p:sp>
      <p:pic>
        <p:nvPicPr>
          <p:cNvPr id="76803"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644775"/>
            <a:ext cx="8229600" cy="2436813"/>
          </a:xfrm>
          <a:noFill/>
        </p:spPr>
      </p:pic>
    </p:spTree>
    <p:extLst>
      <p:ext uri="{BB962C8B-B14F-4D97-AF65-F5344CB8AC3E}">
        <p14:creationId xmlns:p14="http://schemas.microsoft.com/office/powerpoint/2010/main" xmlns="" val="43966885"/>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p:txBody>
          <a:bodyPr>
            <a:normAutofit fontScale="90000"/>
          </a:bodyPr>
          <a:lstStyle/>
          <a:p>
            <a:pPr>
              <a:defRPr/>
            </a:pPr>
            <a:r>
              <a:rPr lang="ru-RU" smtClean="0"/>
              <a:t>Гонады самца</a:t>
            </a:r>
            <a:br>
              <a:rPr lang="ru-RU" smtClean="0"/>
            </a:br>
            <a:r>
              <a:rPr lang="ru-RU" smtClean="0"/>
              <a:t>(3 стадия зрелости)</a:t>
            </a:r>
          </a:p>
        </p:txBody>
      </p:sp>
      <p:pic>
        <p:nvPicPr>
          <p:cNvPr id="7782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509838"/>
            <a:ext cx="8229600" cy="2706687"/>
          </a:xfrm>
          <a:noFill/>
        </p:spPr>
      </p:pic>
    </p:spTree>
    <p:extLst>
      <p:ext uri="{BB962C8B-B14F-4D97-AF65-F5344CB8AC3E}">
        <p14:creationId xmlns:p14="http://schemas.microsoft.com/office/powerpoint/2010/main" xmlns="" val="3980289709"/>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normAutofit fontScale="90000"/>
          </a:bodyPr>
          <a:lstStyle/>
          <a:p>
            <a:pPr>
              <a:defRPr/>
            </a:pPr>
            <a:r>
              <a:rPr lang="ru-RU" smtClean="0"/>
              <a:t>Гонады самца</a:t>
            </a:r>
            <a:br>
              <a:rPr lang="ru-RU" smtClean="0"/>
            </a:br>
            <a:r>
              <a:rPr lang="ru-RU" smtClean="0"/>
              <a:t>(4 стадия зрелости)</a:t>
            </a:r>
          </a:p>
        </p:txBody>
      </p:sp>
      <p:pic>
        <p:nvPicPr>
          <p:cNvPr id="7885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527300"/>
            <a:ext cx="8229600" cy="2671763"/>
          </a:xfrm>
          <a:noFill/>
        </p:spPr>
      </p:pic>
    </p:spTree>
    <p:extLst>
      <p:ext uri="{BB962C8B-B14F-4D97-AF65-F5344CB8AC3E}">
        <p14:creationId xmlns:p14="http://schemas.microsoft.com/office/powerpoint/2010/main" xmlns="" val="3556573451"/>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p:txBody>
          <a:bodyPr>
            <a:normAutofit fontScale="90000"/>
          </a:bodyPr>
          <a:lstStyle/>
          <a:p>
            <a:pPr>
              <a:defRPr/>
            </a:pPr>
            <a:r>
              <a:rPr lang="ru-RU" smtClean="0"/>
              <a:t>Гонады самца</a:t>
            </a:r>
            <a:br>
              <a:rPr lang="ru-RU" smtClean="0"/>
            </a:br>
            <a:r>
              <a:rPr lang="ru-RU" smtClean="0"/>
              <a:t>(5 стадия зрелости)</a:t>
            </a:r>
          </a:p>
        </p:txBody>
      </p:sp>
      <p:pic>
        <p:nvPicPr>
          <p:cNvPr id="7987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422525"/>
            <a:ext cx="8229600" cy="2881313"/>
          </a:xfrm>
          <a:noFill/>
        </p:spPr>
      </p:pic>
    </p:spTree>
    <p:extLst>
      <p:ext uri="{BB962C8B-B14F-4D97-AF65-F5344CB8AC3E}">
        <p14:creationId xmlns:p14="http://schemas.microsoft.com/office/powerpoint/2010/main" xmlns="" val="159187199"/>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normAutofit fontScale="90000"/>
          </a:bodyPr>
          <a:lstStyle/>
          <a:p>
            <a:pPr>
              <a:defRPr/>
            </a:pPr>
            <a:r>
              <a:rPr lang="ru-RU" smtClean="0"/>
              <a:t>Гонады самца</a:t>
            </a:r>
            <a:br>
              <a:rPr lang="ru-RU" smtClean="0"/>
            </a:br>
            <a:r>
              <a:rPr lang="ru-RU" smtClean="0"/>
              <a:t>(6 стадия зрелости)</a:t>
            </a:r>
          </a:p>
        </p:txBody>
      </p:sp>
      <p:pic>
        <p:nvPicPr>
          <p:cNvPr id="80899"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538413"/>
            <a:ext cx="8229600" cy="2649537"/>
          </a:xfrm>
          <a:noFill/>
        </p:spPr>
      </p:pic>
    </p:spTree>
    <p:extLst>
      <p:ext uri="{BB962C8B-B14F-4D97-AF65-F5344CB8AC3E}">
        <p14:creationId xmlns:p14="http://schemas.microsoft.com/office/powerpoint/2010/main" xmlns="" val="83223048"/>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Содержимое 2"/>
          <p:cNvSpPr>
            <a:spLocks noGrp="1"/>
          </p:cNvSpPr>
          <p:nvPr>
            <p:ph idx="1"/>
          </p:nvPr>
        </p:nvSpPr>
        <p:spPr/>
        <p:txBody>
          <a:bodyPr/>
          <a:lstStyle/>
          <a:p>
            <a:pPr eaLnBrk="1" hangingPunct="1"/>
            <a:endParaRPr lang="ru-RU" altLang="ru-RU" smtClean="0"/>
          </a:p>
        </p:txBody>
      </p:sp>
      <p:sp>
        <p:nvSpPr>
          <p:cNvPr id="81923" name="Rectangle 6"/>
          <p:cNvSpPr>
            <a:spLocks noGrp="1" noChangeArrowheads="1"/>
          </p:cNvSpPr>
          <p:nvPr>
            <p:ph type="title"/>
          </p:nvPr>
        </p:nvSpPr>
        <p:spPr bwMode="auto">
          <a:solidFill>
            <a:schemeClr val="bg1"/>
          </a:solidFill>
          <a:ln w="76200">
            <a:solidFill>
              <a:srgbClr val="FF0000"/>
            </a:solidFill>
            <a:miter lim="800000"/>
            <a:headEnd/>
            <a:tailEnd/>
          </a:ln>
        </p:spPr>
        <p:txBody>
          <a:bodyPr wrap="square" lIns="91440" tIns="45720" rIns="91440" bIns="45720" numCol="1" anchorCtr="0" compatLnSpc="1">
            <a:prstTxWarp prst="textNoShape">
              <a:avLst/>
            </a:prstTxWarp>
            <a:spAutoFit/>
          </a:bodyPr>
          <a:lstStyle/>
          <a:p>
            <a:pPr algn="ctr" eaLnBrk="1" hangingPunct="1"/>
            <a:r>
              <a:rPr lang="ru-RU" altLang="ru-RU" sz="3200" b="1" cap="none" smtClean="0">
                <a:solidFill>
                  <a:schemeClr val="tx1"/>
                </a:solidFill>
                <a:effectLst/>
                <a:latin typeface="Times New Roman" pitchFamily="18" charset="0"/>
                <a:ea typeface="Calibri" pitchFamily="34" charset="0"/>
                <a:cs typeface="Times New Roman" pitchFamily="18" charset="0"/>
              </a:rPr>
              <a:t>Морфометрический метод</a:t>
            </a:r>
            <a:endParaRPr lang="ru-RU" altLang="ru-RU" sz="3200" b="1" cap="none" smtClean="0">
              <a:solidFill>
                <a:schemeClr val="tx1"/>
              </a:solidFill>
              <a:effectLst/>
              <a:latin typeface="Arial" pitchFamily="34" charset="0"/>
              <a:ea typeface="Calibri" pitchFamily="34" charset="0"/>
              <a:cs typeface="Arial" pitchFamily="34" charset="0"/>
            </a:endParaRPr>
          </a:p>
        </p:txBody>
      </p:sp>
      <p:pic>
        <p:nvPicPr>
          <p:cNvPr id="8" name="Picture 6" descr="рис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4313" y="2143125"/>
            <a:ext cx="3951287" cy="28035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рис_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625" y="2143125"/>
            <a:ext cx="39512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58588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6"/>
          <p:cNvSpPr txBox="1">
            <a:spLocks noChangeArrowheads="1"/>
          </p:cNvSpPr>
          <p:nvPr/>
        </p:nvSpPr>
        <p:spPr bwMode="auto">
          <a:xfrm>
            <a:off x="206375" y="2933700"/>
            <a:ext cx="8686800" cy="584200"/>
          </a:xfrm>
          <a:prstGeom prst="rect">
            <a:avLst/>
          </a:prstGeom>
          <a:solidFill>
            <a:schemeClr val="bg1"/>
          </a:solidFill>
          <a:ln w="76200">
            <a:solidFill>
              <a:srgbClr val="FF0000"/>
            </a:solidFill>
            <a:miter lim="800000"/>
            <a:headEnd/>
            <a:tailEnd/>
          </a:ln>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3200" b="1">
                <a:latin typeface="Times New Roman" pitchFamily="18" charset="0"/>
                <a:ea typeface="Calibri" pitchFamily="34" charset="0"/>
                <a:cs typeface="Times New Roman" pitchFamily="18" charset="0"/>
              </a:rPr>
              <a:t>Ультразвуковая диагностика</a:t>
            </a:r>
            <a:endParaRPr lang="ru-RU" altLang="ru-RU" sz="3200" b="1">
              <a:ea typeface="Calibri" pitchFamily="34" charset="0"/>
              <a:cs typeface="Times New Roman" pitchFamily="18" charset="0"/>
            </a:endParaRPr>
          </a:p>
        </p:txBody>
      </p:sp>
    </p:spTree>
    <p:extLst>
      <p:ext uri="{BB962C8B-B14F-4D97-AF65-F5344CB8AC3E}">
        <p14:creationId xmlns:p14="http://schemas.microsoft.com/office/powerpoint/2010/main" xmlns="" val="3153173339"/>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238" y="4983163"/>
            <a:ext cx="8183562" cy="1052512"/>
          </a:xfrm>
        </p:spPr>
        <p:txBody>
          <a:bodyPr/>
          <a:lstStyle/>
          <a:p>
            <a:pPr eaLnBrk="1" fontAlgn="auto" hangingPunct="1">
              <a:spcAft>
                <a:spcPts val="0"/>
              </a:spcAft>
              <a:defRPr/>
            </a:pPr>
            <a:r>
              <a:rPr lang="ru-RU" dirty="0" err="1" smtClean="0">
                <a:solidFill>
                  <a:schemeClr val="accent1">
                    <a:tint val="88000"/>
                    <a:satMod val="150000"/>
                  </a:schemeClr>
                </a:solidFill>
              </a:rPr>
              <a:t>УЗИ-сканер</a:t>
            </a:r>
            <a:endParaRPr lang="ru-RU" dirty="0">
              <a:solidFill>
                <a:schemeClr val="accent1">
                  <a:tint val="88000"/>
                  <a:satMod val="150000"/>
                </a:schemeClr>
              </a:solidFill>
            </a:endParaRPr>
          </a:p>
        </p:txBody>
      </p:sp>
      <p:pic>
        <p:nvPicPr>
          <p:cNvPr id="83971" name="Picture 2" descr="C:\Documents and Settings\xXx\Рабочий стол\Встреча с ректором\УЗИ\DSC03759.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428750" y="500063"/>
            <a:ext cx="6342063" cy="4756150"/>
          </a:xfrm>
        </p:spPr>
      </p:pic>
    </p:spTree>
    <p:extLst>
      <p:ext uri="{BB962C8B-B14F-4D97-AF65-F5344CB8AC3E}">
        <p14:creationId xmlns:p14="http://schemas.microsoft.com/office/powerpoint/2010/main" xmlns="" val="175279802"/>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238" y="4983163"/>
            <a:ext cx="8183562" cy="1052512"/>
          </a:xfrm>
        </p:spPr>
        <p:txBody>
          <a:bodyPr/>
          <a:lstStyle/>
          <a:p>
            <a:pPr eaLnBrk="1" fontAlgn="auto" hangingPunct="1">
              <a:spcAft>
                <a:spcPts val="0"/>
              </a:spcAft>
              <a:defRPr/>
            </a:pPr>
            <a:endParaRPr lang="ru-RU">
              <a:solidFill>
                <a:schemeClr val="accent1">
                  <a:tint val="88000"/>
                  <a:satMod val="150000"/>
                </a:schemeClr>
              </a:solidFill>
            </a:endParaRPr>
          </a:p>
        </p:txBody>
      </p:sp>
      <p:pic>
        <p:nvPicPr>
          <p:cNvPr id="84995" name="Picture 2" descr="C:\Documents and Settings\xXx\Рабочий стол\Встреча с ректором\УЗИ\DSC03760.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2643188" y="428625"/>
            <a:ext cx="4181475" cy="5573713"/>
          </a:xfrm>
        </p:spPr>
      </p:pic>
    </p:spTree>
    <p:extLst>
      <p:ext uri="{BB962C8B-B14F-4D97-AF65-F5344CB8AC3E}">
        <p14:creationId xmlns:p14="http://schemas.microsoft.com/office/powerpoint/2010/main" xmlns="" val="3957106757"/>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Рисунок1"/>
          <p:cNvPicPr>
            <a:picLocks noGrp="1" noChangeAspect="1" noChangeArrowheads="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684213" y="188913"/>
            <a:ext cx="7961312" cy="5467350"/>
          </a:xfrm>
          <a:ln w="57150" cmpd="thinThick">
            <a:solidFill>
              <a:schemeClr val="tx1"/>
            </a:solidFill>
            <a:miter lim="800000"/>
            <a:headEnd/>
            <a:tailEnd/>
          </a:ln>
        </p:spPr>
      </p:pic>
      <p:sp>
        <p:nvSpPr>
          <p:cNvPr id="3078" name="Rectangle 6"/>
          <p:cNvSpPr>
            <a:spLocks noChangeArrowheads="1"/>
          </p:cNvSpPr>
          <p:nvPr/>
        </p:nvSpPr>
        <p:spPr bwMode="auto">
          <a:xfrm>
            <a:off x="1500188" y="5929313"/>
            <a:ext cx="67452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2000" b="1">
                <a:latin typeface="Franklin Gothic Book" pitchFamily="34" charset="0"/>
              </a:rPr>
              <a:t>Процесс сканирования полости тела датчиком УЗИ</a:t>
            </a:r>
          </a:p>
        </p:txBody>
      </p:sp>
    </p:spTree>
    <p:extLst>
      <p:ext uri="{BB962C8B-B14F-4D97-AF65-F5344CB8AC3E}">
        <p14:creationId xmlns:p14="http://schemas.microsoft.com/office/powerpoint/2010/main" xmlns="" val="1823628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078"/>
                                        </p:tgtEl>
                                        <p:attrNameLst>
                                          <p:attrName>style.visibility</p:attrName>
                                        </p:attrNameLst>
                                      </p:cBhvr>
                                      <p:to>
                                        <p:strVal val="visible"/>
                                      </p:to>
                                    </p:set>
                                    <p:anim calcmode="lin" valueType="num">
                                      <p:cBhvr additive="base">
                                        <p:cTn id="10" dur="1000" fill="hold"/>
                                        <p:tgtEl>
                                          <p:spTgt spid="3078"/>
                                        </p:tgtEl>
                                        <p:attrNameLst>
                                          <p:attrName>ppt_x</p:attrName>
                                        </p:attrNameLst>
                                      </p:cBhvr>
                                      <p:tavLst>
                                        <p:tav tm="0">
                                          <p:val>
                                            <p:strVal val="#ppt_x"/>
                                          </p:val>
                                        </p:tav>
                                        <p:tav tm="100000">
                                          <p:val>
                                            <p:strVal val="#ppt_x"/>
                                          </p:val>
                                        </p:tav>
                                      </p:tavLst>
                                    </p:anim>
                                    <p:anim calcmode="lin" valueType="num">
                                      <p:cBhvr additive="base">
                                        <p:cTn id="11" dur="10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dirty="0" smtClean="0"/>
              <a:t>Ручное получение икры от самок</a:t>
            </a:r>
            <a:endParaRPr lang="ru-RU"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928662" y="1643049"/>
            <a:ext cx="7358114" cy="4638189"/>
          </a:xfrm>
          <a:prstGeom prst="rect">
            <a:avLst/>
          </a:prstGeom>
          <a:noFill/>
          <a:ln w="9525">
            <a:noFill/>
            <a:miter lim="800000"/>
            <a:headEnd/>
            <a:tailEnd/>
          </a:ln>
          <a:effectLst/>
        </p:spPr>
      </p:pic>
    </p:spTree>
    <p:extLst>
      <p:ext uri="{BB962C8B-B14F-4D97-AF65-F5344CB8AC3E}">
        <p14:creationId xmlns:p14="http://schemas.microsoft.com/office/powerpoint/2010/main" xmlns="" val="915092501"/>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Documents and Settings\xXx\Рабочий стол\Встреча с ректором\УЗИ\DSC03755.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041400" y="673100"/>
            <a:ext cx="7102475" cy="5327650"/>
          </a:xfrm>
        </p:spPr>
      </p:pic>
      <p:sp>
        <p:nvSpPr>
          <p:cNvPr id="4" name="Заголовок 3"/>
          <p:cNvSpPr>
            <a:spLocks noGrp="1"/>
          </p:cNvSpPr>
          <p:nvPr>
            <p:ph type="title"/>
          </p:nvPr>
        </p:nvSpPr>
        <p:spPr/>
        <p:txBody>
          <a:bodyPr/>
          <a:lstStyle/>
          <a:p>
            <a:pPr>
              <a:defRPr/>
            </a:pPr>
            <a:endParaRPr lang="ru-RU"/>
          </a:p>
        </p:txBody>
      </p:sp>
    </p:spTree>
    <p:extLst>
      <p:ext uri="{BB962C8B-B14F-4D97-AF65-F5344CB8AC3E}">
        <p14:creationId xmlns:p14="http://schemas.microsoft.com/office/powerpoint/2010/main" xmlns="" val="580028055"/>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Documents and Settings\xXx\Рабочий стол\Встреча с ректором\УЗИ\DSC03756.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642938" y="571500"/>
            <a:ext cx="7858125" cy="5894388"/>
          </a:xfrm>
        </p:spPr>
      </p:pic>
      <p:sp>
        <p:nvSpPr>
          <p:cNvPr id="4" name="Заголовок 3"/>
          <p:cNvSpPr>
            <a:spLocks noGrp="1"/>
          </p:cNvSpPr>
          <p:nvPr>
            <p:ph type="title"/>
          </p:nvPr>
        </p:nvSpPr>
        <p:spPr/>
        <p:txBody>
          <a:bodyPr/>
          <a:lstStyle/>
          <a:p>
            <a:pPr>
              <a:defRPr/>
            </a:pPr>
            <a:endParaRPr lang="ru-RU"/>
          </a:p>
        </p:txBody>
      </p:sp>
    </p:spTree>
    <p:extLst>
      <p:ext uri="{BB962C8B-B14F-4D97-AF65-F5344CB8AC3E}">
        <p14:creationId xmlns:p14="http://schemas.microsoft.com/office/powerpoint/2010/main" xmlns="" val="2167440720"/>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238" y="4983163"/>
            <a:ext cx="8183562" cy="1052512"/>
          </a:xfrm>
        </p:spPr>
        <p:txBody>
          <a:bodyPr>
            <a:normAutofit fontScale="90000"/>
          </a:bodyPr>
          <a:lstStyle/>
          <a:p>
            <a:pPr algn="ctr" eaLnBrk="1" fontAlgn="auto" hangingPunct="1">
              <a:spcAft>
                <a:spcPts val="0"/>
              </a:spcAft>
              <a:defRPr/>
            </a:pPr>
            <a:r>
              <a:rPr lang="ru-RU" dirty="0" smtClean="0">
                <a:solidFill>
                  <a:schemeClr val="tx1"/>
                </a:solidFill>
              </a:rPr>
              <a:t>Время диагностики мелких осетровых –  2-3 секунды</a:t>
            </a:r>
            <a:endParaRPr lang="ru-RU" dirty="0">
              <a:solidFill>
                <a:schemeClr val="tx1"/>
              </a:solidFill>
            </a:endParaRPr>
          </a:p>
        </p:txBody>
      </p:sp>
      <p:pic>
        <p:nvPicPr>
          <p:cNvPr id="89091" name="Picture 2" descr="C:\Documents and Settings\xXx\Рабочий стол\Встреча с ректором\УЗИ\15102010576.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803400" y="530225"/>
            <a:ext cx="5583238" cy="4187825"/>
          </a:xfrm>
        </p:spPr>
      </p:pic>
    </p:spTree>
    <p:extLst>
      <p:ext uri="{BB962C8B-B14F-4D97-AF65-F5344CB8AC3E}">
        <p14:creationId xmlns:p14="http://schemas.microsoft.com/office/powerpoint/2010/main" xmlns="" val="3082779730"/>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28625" y="5643563"/>
            <a:ext cx="8183563" cy="1050925"/>
          </a:xfrm>
        </p:spPr>
        <p:txBody>
          <a:bodyPr>
            <a:normAutofit fontScale="90000"/>
          </a:bodyPr>
          <a:lstStyle/>
          <a:p>
            <a:pPr algn="ctr" eaLnBrk="1" fontAlgn="auto" hangingPunct="1">
              <a:spcAft>
                <a:spcPts val="0"/>
              </a:spcAft>
              <a:defRPr/>
            </a:pPr>
            <a:r>
              <a:rPr lang="ru-RU" b="1" dirty="0" smtClean="0">
                <a:solidFill>
                  <a:schemeClr val="tx1"/>
                </a:solidFill>
              </a:rPr>
              <a:t>Время диагностики крупных осетровых – 5-7 секунд</a:t>
            </a:r>
            <a:endParaRPr lang="ru-RU" b="1" dirty="0">
              <a:solidFill>
                <a:schemeClr val="tx1"/>
              </a:solidFill>
            </a:endParaRPr>
          </a:p>
        </p:txBody>
      </p:sp>
      <p:pic>
        <p:nvPicPr>
          <p:cNvPr id="90115" name="Picture 2" descr="C:\Documents and Settings\xXx\Рабочий стол\Встреча с ректором\УЗИ\DSC00161.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2757488" y="530225"/>
            <a:ext cx="3457575" cy="5184775"/>
          </a:xfrm>
        </p:spPr>
      </p:pic>
    </p:spTree>
    <p:extLst>
      <p:ext uri="{BB962C8B-B14F-4D97-AF65-F5344CB8AC3E}">
        <p14:creationId xmlns:p14="http://schemas.microsoft.com/office/powerpoint/2010/main" xmlns="" val="1991673578"/>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p:txBody>
          <a:bodyPr/>
          <a:lstStyle/>
          <a:p>
            <a:pPr>
              <a:defRPr/>
            </a:pPr>
            <a:endParaRPr lang="ru-RU" smtClean="0"/>
          </a:p>
        </p:txBody>
      </p:sp>
      <p:pic>
        <p:nvPicPr>
          <p:cNvPr id="91139"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88900" y="1214438"/>
            <a:ext cx="9055100" cy="5000625"/>
          </a:xfrm>
          <a:noFill/>
        </p:spPr>
      </p:pic>
    </p:spTree>
    <p:extLst>
      <p:ext uri="{BB962C8B-B14F-4D97-AF65-F5344CB8AC3E}">
        <p14:creationId xmlns:p14="http://schemas.microsoft.com/office/powerpoint/2010/main" xmlns="" val="74285015"/>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pPr>
              <a:defRPr/>
            </a:pPr>
            <a:endParaRPr lang="ru-RU" smtClean="0"/>
          </a:p>
        </p:txBody>
      </p:sp>
      <p:pic>
        <p:nvPicPr>
          <p:cNvPr id="92163"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14313" y="1309688"/>
            <a:ext cx="8786812" cy="4905375"/>
          </a:xfrm>
          <a:noFill/>
        </p:spPr>
      </p:pic>
    </p:spTree>
    <p:extLst>
      <p:ext uri="{BB962C8B-B14F-4D97-AF65-F5344CB8AC3E}">
        <p14:creationId xmlns:p14="http://schemas.microsoft.com/office/powerpoint/2010/main" xmlns="" val="2065456992"/>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a:defRPr/>
            </a:pPr>
            <a:endParaRPr lang="ru-RU" smtClean="0"/>
          </a:p>
        </p:txBody>
      </p:sp>
      <p:pic>
        <p:nvPicPr>
          <p:cNvPr id="93187"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42875" y="984250"/>
            <a:ext cx="8786813" cy="5659438"/>
          </a:xfrm>
          <a:noFill/>
        </p:spPr>
      </p:pic>
    </p:spTree>
    <p:extLst>
      <p:ext uri="{BB962C8B-B14F-4D97-AF65-F5344CB8AC3E}">
        <p14:creationId xmlns:p14="http://schemas.microsoft.com/office/powerpoint/2010/main" xmlns="" val="486247860"/>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13" name="Group 261"/>
          <p:cNvGraphicFramePr>
            <a:graphicFrameLocks noGrp="1"/>
          </p:cNvGraphicFramePr>
          <p:nvPr/>
        </p:nvGraphicFramePr>
        <p:xfrm>
          <a:off x="0" y="0"/>
          <a:ext cx="9144000" cy="5661026"/>
        </p:xfrm>
        <a:graphic>
          <a:graphicData uri="http://schemas.openxmlformats.org/drawingml/2006/table">
            <a:tbl>
              <a:tblPr/>
              <a:tblGrid>
                <a:gridCol w="2578100"/>
                <a:gridCol w="1589088"/>
                <a:gridCol w="1598612"/>
                <a:gridCol w="1597025"/>
                <a:gridCol w="1781175"/>
              </a:tblGrid>
              <a:tr h="10350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Вид (гибрид)</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Индустриальные хозяйства</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Хозяйства с естественным температурным режимом</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r>
              <a:tr h="752475">
                <a:tc vMerge="1">
                  <a:txBody>
                    <a:bodyPr/>
                    <a:lstStyle/>
                    <a:p>
                      <a:endParaRPr lang="uk-UA"/>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Масса рыб, </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кг</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Возраст, </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годы</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Масса рыб, </a:t>
                      </a:r>
                      <a:endParaRPr kumimoji="0" lang="en-US" sz="20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кг</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Возраст, </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годы</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5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Стерлядь</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0,3....0,6</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0,3……0,6</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2…..2+</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23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Белуга</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8,0….12,0</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4….5</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8,0….12,0</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6….7</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2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Сибирский осетр (СО)</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2,0….2,5</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2….2+</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2,0….2,5</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3….4</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Русский осетр (РО)</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1,5….3,0</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1+…2</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1,5…3,0</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2….3</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latin typeface="Times New Roman" pitchFamily="18" charset="0"/>
                          <a:cs typeface="Times New Roman" pitchFamily="18" charset="0"/>
                        </a:rPr>
                        <a:t>Бестер</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1,0….2,0</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1+….2</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1,0….2,0</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2+….3</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5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РО </a:t>
                      </a:r>
                      <a:r>
                        <a:rPr kumimoji="0" lang="ru-RU" sz="2000" b="1" i="0" u="none" strike="noStrike" cap="none" normalizeH="0" baseline="0" dirty="0" err="1" smtClean="0">
                          <a:ln>
                            <a:noFill/>
                          </a:ln>
                          <a:solidFill>
                            <a:schemeClr val="tx1"/>
                          </a:solidFill>
                          <a:effectLst/>
                          <a:latin typeface="Times New Roman" pitchFamily="18" charset="0"/>
                          <a:cs typeface="Times New Roman" pitchFamily="18" charset="0"/>
                        </a:rPr>
                        <a:t>х</a:t>
                      </a: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 СО</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0,8….2,0</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1+….2</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Times New Roman" pitchFamily="18" charset="0"/>
                          <a:cs typeface="Times New Roman" pitchFamily="18" charset="0"/>
                        </a:rPr>
                        <a:t>0,8….2,0</a:t>
                      </a:r>
                      <a:endParaRPr kumimoji="0" lang="ru-RU"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2….2+</a:t>
                      </a:r>
                      <a:endParaRPr kumimoji="0" lang="ru-RU"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156940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23813"/>
                                        </p:tgtEl>
                                        <p:attrNameLst>
                                          <p:attrName>style.visibility</p:attrName>
                                        </p:attrNameLst>
                                      </p:cBhvr>
                                      <p:to>
                                        <p:strVal val="visible"/>
                                      </p:to>
                                    </p:set>
                                    <p:animEffect transition="in" filter="diamond(out)">
                                      <p:cBhvr>
                                        <p:cTn id="7" dur="1000"/>
                                        <p:tgtEl>
                                          <p:spTgt spid="2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608" y="2420888"/>
            <a:ext cx="7307129" cy="646331"/>
          </a:xfrm>
          <a:prstGeom prst="rect">
            <a:avLst/>
          </a:prstGeom>
          <a:noFill/>
        </p:spPr>
        <p:txBody>
          <a:bodyPr wrap="none" rtlCol="0">
            <a:spAutoFit/>
          </a:bodyPr>
          <a:lstStyle/>
          <a:p>
            <a:r>
              <a:rPr lang="ru-RU" sz="3600" b="1" dirty="0">
                <a:latin typeface="Times New Roman" panose="02020603050405020304" pitchFamily="18" charset="0"/>
                <a:cs typeface="Times New Roman" panose="02020603050405020304" pitchFamily="18" charset="0"/>
              </a:rPr>
              <a:t>3</a:t>
            </a:r>
            <a:r>
              <a:rPr lang="ru-RU" sz="3600" b="1" dirty="0" smtClean="0">
                <a:latin typeface="Times New Roman" panose="02020603050405020304" pitchFamily="18" charset="0"/>
                <a:cs typeface="Times New Roman" panose="02020603050405020304" pitchFamily="18" charset="0"/>
              </a:rPr>
              <a:t>. Расшифровка УЗ изображения  </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41648730"/>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9"/>
          <p:cNvSpPr>
            <a:spLocks noChangeAspect="1" noChangeArrowheads="1" noTextEdit="1"/>
          </p:cNvSpPr>
          <p:nvPr/>
        </p:nvSpPr>
        <p:spPr bwMode="auto">
          <a:xfrm>
            <a:off x="0" y="1104900"/>
            <a:ext cx="4643438" cy="351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p>
        </p:txBody>
      </p:sp>
      <p:pic>
        <p:nvPicPr>
          <p:cNvPr id="16412" name="Picture 28" descr="Самец%20IV%20-fg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04900"/>
            <a:ext cx="4643438" cy="351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10" name="Text Box 26"/>
          <p:cNvSpPr txBox="1">
            <a:spLocks noChangeArrowheads="1"/>
          </p:cNvSpPr>
          <p:nvPr/>
        </p:nvSpPr>
        <p:spPr bwMode="auto">
          <a:xfrm>
            <a:off x="3132138" y="1916113"/>
            <a:ext cx="1517650" cy="65405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solidFill>
                  <a:schemeClr val="bg1"/>
                </a:solidFill>
                <a:latin typeface="Franklin Gothic Book" pitchFamily="34" charset="0"/>
                <a:cs typeface="Times New Roman" pitchFamily="18" charset="0"/>
              </a:rPr>
              <a:t>Муску</a:t>
            </a:r>
            <a:r>
              <a:rPr lang="en-US" altLang="ru-RU" sz="2000" b="1">
                <a:solidFill>
                  <a:schemeClr val="bg1"/>
                </a:solidFill>
                <a:latin typeface="Franklin Gothic Book" pitchFamily="34" charset="0"/>
                <a:cs typeface="Times New Roman" pitchFamily="18" charset="0"/>
              </a:rPr>
              <a:t>-</a:t>
            </a:r>
            <a:r>
              <a:rPr lang="ru-RU" altLang="ru-RU" sz="2000" b="1">
                <a:solidFill>
                  <a:schemeClr val="bg1"/>
                </a:solidFill>
                <a:latin typeface="Franklin Gothic Book" pitchFamily="34" charset="0"/>
                <a:cs typeface="Times New Roman" pitchFamily="18" charset="0"/>
              </a:rPr>
              <a:t>латура</a:t>
            </a:r>
            <a:endParaRPr lang="ru-RU" altLang="ru-RU" sz="2000" b="1">
              <a:solidFill>
                <a:schemeClr val="bg1"/>
              </a:solidFill>
              <a:latin typeface="Franklin Gothic Book" pitchFamily="34" charset="0"/>
            </a:endParaRPr>
          </a:p>
        </p:txBody>
      </p:sp>
      <p:sp>
        <p:nvSpPr>
          <p:cNvPr id="16409" name="Text Box 25"/>
          <p:cNvSpPr txBox="1">
            <a:spLocks noChangeArrowheads="1"/>
          </p:cNvSpPr>
          <p:nvPr/>
        </p:nvSpPr>
        <p:spPr bwMode="auto">
          <a:xfrm>
            <a:off x="3132138" y="3644900"/>
            <a:ext cx="1517650" cy="654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latin typeface="Franklin Gothic Book" pitchFamily="34" charset="0"/>
                <a:cs typeface="Times New Roman" pitchFamily="18" charset="0"/>
              </a:rPr>
              <a:t>Жировая ткань</a:t>
            </a:r>
          </a:p>
        </p:txBody>
      </p:sp>
      <p:sp>
        <p:nvSpPr>
          <p:cNvPr id="16408" name="Text Box 24"/>
          <p:cNvSpPr txBox="1">
            <a:spLocks noChangeArrowheads="1"/>
          </p:cNvSpPr>
          <p:nvPr/>
        </p:nvSpPr>
        <p:spPr bwMode="auto">
          <a:xfrm>
            <a:off x="3132138" y="2636838"/>
            <a:ext cx="1520825" cy="958850"/>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latin typeface="Franklin Gothic Book" pitchFamily="34" charset="0"/>
                <a:cs typeface="Times New Roman" pitchFamily="18" charset="0"/>
              </a:rPr>
              <a:t>Генератив</a:t>
            </a:r>
            <a:r>
              <a:rPr lang="en-US" altLang="ru-RU" sz="2000" b="1">
                <a:latin typeface="Franklin Gothic Book" pitchFamily="34" charset="0"/>
                <a:cs typeface="Times New Roman" pitchFamily="18" charset="0"/>
              </a:rPr>
              <a:t>-</a:t>
            </a:r>
            <a:r>
              <a:rPr lang="ru-RU" altLang="ru-RU" sz="2000" b="1">
                <a:latin typeface="Franklin Gothic Book" pitchFamily="34" charset="0"/>
                <a:cs typeface="Times New Roman" pitchFamily="18" charset="0"/>
              </a:rPr>
              <a:t>ная ткань семенника</a:t>
            </a:r>
          </a:p>
        </p:txBody>
      </p:sp>
      <p:sp>
        <p:nvSpPr>
          <p:cNvPr id="16407" name="Line 23"/>
          <p:cNvSpPr>
            <a:spLocks noChangeShapeType="1"/>
          </p:cNvSpPr>
          <p:nvPr/>
        </p:nvSpPr>
        <p:spPr bwMode="auto">
          <a:xfrm flipH="1" flipV="1">
            <a:off x="1979613" y="3284538"/>
            <a:ext cx="1152525" cy="649287"/>
          </a:xfrm>
          <a:prstGeom prst="line">
            <a:avLst/>
          </a:prstGeom>
          <a:noFill/>
          <a:ln w="50800">
            <a:solidFill>
              <a:srgbClr val="FFFF00"/>
            </a:solidFill>
            <a:round/>
            <a:headEnd type="oval" w="med" len="med"/>
            <a:tailEnd type="oval" w="med" len="med"/>
          </a:ln>
          <a:extLst>
            <a:ext uri="{909E8E84-426E-40DD-AFC4-6F175D3DCCD1}">
              <a14:hiddenFill xmlns:a14="http://schemas.microsoft.com/office/drawing/2010/main" xmlns="">
                <a:noFill/>
              </a14:hiddenFill>
            </a:ext>
          </a:extLst>
        </p:spPr>
        <p:txBody>
          <a:bodyPr/>
          <a:lstStyle/>
          <a:p>
            <a:endParaRPr lang="ru-RU"/>
          </a:p>
        </p:txBody>
      </p:sp>
      <p:sp>
        <p:nvSpPr>
          <p:cNvPr id="16406" name="Line 22"/>
          <p:cNvSpPr>
            <a:spLocks noChangeShapeType="1"/>
          </p:cNvSpPr>
          <p:nvPr/>
        </p:nvSpPr>
        <p:spPr bwMode="auto">
          <a:xfrm flipH="1" flipV="1">
            <a:off x="2211388" y="2590800"/>
            <a:ext cx="920750" cy="477838"/>
          </a:xfrm>
          <a:prstGeom prst="line">
            <a:avLst/>
          </a:prstGeom>
          <a:noFill/>
          <a:ln w="50800">
            <a:solidFill>
              <a:srgbClr val="00FF00"/>
            </a:solidFill>
            <a:round/>
            <a:headEnd type="oval" w="med" len="med"/>
            <a:tailEnd type="oval" w="med" len="med"/>
          </a:ln>
          <a:extLst>
            <a:ext uri="{909E8E84-426E-40DD-AFC4-6F175D3DCCD1}">
              <a14:hiddenFill xmlns:a14="http://schemas.microsoft.com/office/drawing/2010/main" xmlns="">
                <a:noFill/>
              </a14:hiddenFill>
            </a:ext>
          </a:extLst>
        </p:spPr>
        <p:txBody>
          <a:bodyPr/>
          <a:lstStyle/>
          <a:p>
            <a:endParaRPr lang="ru-RU"/>
          </a:p>
        </p:txBody>
      </p:sp>
      <p:sp>
        <p:nvSpPr>
          <p:cNvPr id="16405" name="Line 21"/>
          <p:cNvSpPr>
            <a:spLocks noChangeShapeType="1"/>
          </p:cNvSpPr>
          <p:nvPr/>
        </p:nvSpPr>
        <p:spPr bwMode="auto">
          <a:xfrm flipH="1" flipV="1">
            <a:off x="2247900" y="1822450"/>
            <a:ext cx="811213" cy="598488"/>
          </a:xfrm>
          <a:prstGeom prst="line">
            <a:avLst/>
          </a:prstGeom>
          <a:noFill/>
          <a:ln w="50800">
            <a:solidFill>
              <a:srgbClr val="0000FF"/>
            </a:solidFill>
            <a:round/>
            <a:headEnd type="oval" w="med" len="med"/>
            <a:tailEnd type="oval" w="med" len="med"/>
          </a:ln>
          <a:extLst>
            <a:ext uri="{909E8E84-426E-40DD-AFC4-6F175D3DCCD1}">
              <a14:hiddenFill xmlns:a14="http://schemas.microsoft.com/office/drawing/2010/main" xmlns="">
                <a:noFill/>
              </a14:hiddenFill>
            </a:ext>
          </a:extLst>
        </p:spPr>
        <p:txBody>
          <a:bodyPr/>
          <a:lstStyle/>
          <a:p>
            <a:endParaRPr lang="ru-RU"/>
          </a:p>
        </p:txBody>
      </p:sp>
      <p:sp>
        <p:nvSpPr>
          <p:cNvPr id="16404" name="Line 20"/>
          <p:cNvSpPr>
            <a:spLocks noChangeShapeType="1"/>
          </p:cNvSpPr>
          <p:nvPr/>
        </p:nvSpPr>
        <p:spPr bwMode="auto">
          <a:xfrm flipH="1" flipV="1">
            <a:off x="2247900" y="1530350"/>
            <a:ext cx="811213" cy="98425"/>
          </a:xfrm>
          <a:prstGeom prst="line">
            <a:avLst/>
          </a:prstGeom>
          <a:noFill/>
          <a:ln w="50800">
            <a:solidFill>
              <a:srgbClr val="FF3300"/>
            </a:solidFill>
            <a:round/>
            <a:headEnd type="oval" w="med" len="med"/>
            <a:tailEnd type="oval" w="med" len="med"/>
          </a:ln>
          <a:extLst>
            <a:ext uri="{909E8E84-426E-40DD-AFC4-6F175D3DCCD1}">
              <a14:hiddenFill xmlns:a14="http://schemas.microsoft.com/office/drawing/2010/main" xmlns="">
                <a:noFill/>
              </a14:hiddenFill>
            </a:ext>
          </a:extLst>
        </p:spPr>
        <p:txBody>
          <a:bodyPr/>
          <a:lstStyle/>
          <a:p>
            <a:endParaRPr lang="ru-RU"/>
          </a:p>
        </p:txBody>
      </p:sp>
      <p:sp>
        <p:nvSpPr>
          <p:cNvPr id="16403" name="Text Box 19"/>
          <p:cNvSpPr txBox="1">
            <a:spLocks noChangeArrowheads="1"/>
          </p:cNvSpPr>
          <p:nvPr/>
        </p:nvSpPr>
        <p:spPr bwMode="auto">
          <a:xfrm>
            <a:off x="273050" y="1382713"/>
            <a:ext cx="787400" cy="631825"/>
          </a:xfrm>
          <a:prstGeom prst="rect">
            <a:avLst/>
          </a:prstGeom>
          <a:noFill/>
          <a:ln w="381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lIns="45720" tIns="22860" rIns="45720" bIns="2286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3600" b="1">
                <a:solidFill>
                  <a:srgbClr val="FFFF00"/>
                </a:solidFill>
                <a:latin typeface="Franklin Gothic Book" pitchFamily="34" charset="0"/>
                <a:cs typeface="Times New Roman" pitchFamily="18" charset="0"/>
              </a:rPr>
              <a:t>M3</a:t>
            </a:r>
            <a:endParaRPr lang="en-US" altLang="ru-RU">
              <a:latin typeface="Franklin Gothic Book" pitchFamily="34" charset="0"/>
              <a:cs typeface="Times New Roman" pitchFamily="18" charset="0"/>
            </a:endParaRPr>
          </a:p>
        </p:txBody>
      </p:sp>
      <p:sp>
        <p:nvSpPr>
          <p:cNvPr id="16402" name="Text Box 18"/>
          <p:cNvSpPr txBox="1">
            <a:spLocks noChangeArrowheads="1"/>
          </p:cNvSpPr>
          <p:nvPr/>
        </p:nvSpPr>
        <p:spPr bwMode="auto">
          <a:xfrm>
            <a:off x="161925" y="4198938"/>
            <a:ext cx="139382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1000" b="1" i="1">
                <a:solidFill>
                  <a:srgbClr val="FFFF00"/>
                </a:solidFill>
                <a:latin typeface="Franklin Gothic Book" pitchFamily="34" charset="0"/>
                <a:cs typeface="Times New Roman" pitchFamily="18" charset="0"/>
              </a:rPr>
              <a:t>FRONTAL SECTION</a:t>
            </a:r>
            <a:endParaRPr lang="en-US" altLang="ru-RU">
              <a:latin typeface="Franklin Gothic Book" pitchFamily="34" charset="0"/>
              <a:cs typeface="Times New Roman" pitchFamily="18" charset="0"/>
            </a:endParaRPr>
          </a:p>
        </p:txBody>
      </p:sp>
      <p:sp>
        <p:nvSpPr>
          <p:cNvPr id="16401" name="Text Box 17"/>
          <p:cNvSpPr txBox="1">
            <a:spLocks noChangeArrowheads="1"/>
          </p:cNvSpPr>
          <p:nvPr/>
        </p:nvSpPr>
        <p:spPr bwMode="auto">
          <a:xfrm>
            <a:off x="3143250" y="1500188"/>
            <a:ext cx="1517650" cy="358775"/>
          </a:xfrm>
          <a:prstGeom prst="rect">
            <a:avLst/>
          </a:prstGeom>
          <a:solidFill>
            <a:srgbClr val="FF0000"/>
          </a:solidFill>
          <a:ln w="9525">
            <a:solidFill>
              <a:schemeClr val="tx1"/>
            </a:solidFill>
            <a:miter lim="800000"/>
            <a:headEnd/>
            <a:tailEnd/>
          </a:ln>
        </p:spPr>
        <p:txBody>
          <a:bodyPr lIns="45720" tIns="22860" rIns="45720" bIns="2286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solidFill>
                  <a:schemeClr val="bg1"/>
                </a:solidFill>
                <a:latin typeface="Franklin Gothic Book" pitchFamily="34" charset="0"/>
                <a:cs typeface="Times New Roman" pitchFamily="18" charset="0"/>
              </a:rPr>
              <a:t>Кожа</a:t>
            </a:r>
            <a:endParaRPr lang="ru-RU" altLang="ru-RU" sz="2000" b="1">
              <a:solidFill>
                <a:schemeClr val="bg1"/>
              </a:solidFill>
              <a:latin typeface="Franklin Gothic Book" pitchFamily="34" charset="0"/>
            </a:endParaRPr>
          </a:p>
        </p:txBody>
      </p:sp>
      <p:sp>
        <p:nvSpPr>
          <p:cNvPr id="96270" name="Line 15"/>
          <p:cNvSpPr>
            <a:spLocks noChangeShapeType="1"/>
          </p:cNvSpPr>
          <p:nvPr/>
        </p:nvSpPr>
        <p:spPr bwMode="auto">
          <a:xfrm>
            <a:off x="4657725" y="2735263"/>
            <a:ext cx="0" cy="34925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ru-RU"/>
          </a:p>
        </p:txBody>
      </p:sp>
      <p:sp>
        <p:nvSpPr>
          <p:cNvPr id="96271" name="Line 11"/>
          <p:cNvSpPr>
            <a:spLocks noChangeShapeType="1"/>
          </p:cNvSpPr>
          <p:nvPr/>
        </p:nvSpPr>
        <p:spPr bwMode="auto">
          <a:xfrm>
            <a:off x="4657725" y="3201988"/>
            <a:ext cx="0" cy="233362"/>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ru-RU"/>
          </a:p>
        </p:txBody>
      </p:sp>
      <p:sp>
        <p:nvSpPr>
          <p:cNvPr id="96272" name="Rectangle 31"/>
          <p:cNvSpPr>
            <a:spLocks noChangeArrowheads="1"/>
          </p:cNvSpPr>
          <p:nvPr/>
        </p:nvSpPr>
        <p:spPr bwMode="auto">
          <a:xfrm>
            <a:off x="-449263" y="1085850"/>
            <a:ext cx="469423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96273" name="Rectangle 32"/>
          <p:cNvSpPr>
            <a:spLocks noChangeArrowheads="1"/>
          </p:cNvSpPr>
          <p:nvPr/>
        </p:nvSpPr>
        <p:spPr bwMode="auto">
          <a:xfrm>
            <a:off x="-449263" y="1085850"/>
            <a:ext cx="469423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96274" name="Rectangle 42"/>
          <p:cNvSpPr>
            <a:spLocks noChangeArrowheads="1"/>
          </p:cNvSpPr>
          <p:nvPr/>
        </p:nvSpPr>
        <p:spPr bwMode="auto">
          <a:xfrm>
            <a:off x="-449263" y="1085850"/>
            <a:ext cx="469423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96275" name="Rectangle 43"/>
          <p:cNvSpPr>
            <a:spLocks noChangeArrowheads="1"/>
          </p:cNvSpPr>
          <p:nvPr/>
        </p:nvSpPr>
        <p:spPr bwMode="auto">
          <a:xfrm>
            <a:off x="-449263" y="1085850"/>
            <a:ext cx="469423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pic>
        <p:nvPicPr>
          <p:cNvPr id="16388" name="Picture 4" descr="РО_самец_2ст_общий_вид_плости"/>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06938" y="1125538"/>
            <a:ext cx="4437062" cy="3475037"/>
          </a:xfrm>
          <a:prstGeom prst="rect">
            <a:avLst/>
          </a:prstGeom>
          <a:noFill/>
          <a:ln w="38100" cmpd="dbl">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6414" name="Line 30"/>
          <p:cNvSpPr>
            <a:spLocks noChangeShapeType="1"/>
          </p:cNvSpPr>
          <p:nvPr/>
        </p:nvSpPr>
        <p:spPr bwMode="auto">
          <a:xfrm>
            <a:off x="4643438" y="1700213"/>
            <a:ext cx="2808287" cy="792162"/>
          </a:xfrm>
          <a:prstGeom prst="line">
            <a:avLst/>
          </a:prstGeom>
          <a:noFill/>
          <a:ln w="508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6391" name="Line 7"/>
          <p:cNvSpPr>
            <a:spLocks noChangeShapeType="1"/>
          </p:cNvSpPr>
          <p:nvPr/>
        </p:nvSpPr>
        <p:spPr bwMode="auto">
          <a:xfrm>
            <a:off x="4643438" y="2420938"/>
            <a:ext cx="2305050" cy="144462"/>
          </a:xfrm>
          <a:prstGeom prst="line">
            <a:avLst/>
          </a:prstGeom>
          <a:noFill/>
          <a:ln w="5080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6392" name="Line 8"/>
          <p:cNvSpPr>
            <a:spLocks noChangeShapeType="1"/>
          </p:cNvSpPr>
          <p:nvPr/>
        </p:nvSpPr>
        <p:spPr bwMode="auto">
          <a:xfrm flipV="1">
            <a:off x="4643438" y="2997200"/>
            <a:ext cx="2520950" cy="71438"/>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6393" name="Line 9"/>
          <p:cNvSpPr>
            <a:spLocks noChangeShapeType="1"/>
          </p:cNvSpPr>
          <p:nvPr/>
        </p:nvSpPr>
        <p:spPr bwMode="auto">
          <a:xfrm flipV="1">
            <a:off x="4643438" y="3284538"/>
            <a:ext cx="4321175" cy="720725"/>
          </a:xfrm>
          <a:prstGeom prst="line">
            <a:avLst/>
          </a:prstGeom>
          <a:noFill/>
          <a:ln w="508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6439" name="Rectangle 55"/>
          <p:cNvSpPr>
            <a:spLocks noChangeArrowheads="1"/>
          </p:cNvSpPr>
          <p:nvPr/>
        </p:nvSpPr>
        <p:spPr bwMode="auto">
          <a:xfrm>
            <a:off x="214313" y="5715000"/>
            <a:ext cx="835818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indent="44926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latin typeface="Franklin Gothic Book" pitchFamily="34" charset="0"/>
                <a:cs typeface="Times New Roman" pitchFamily="18" charset="0"/>
              </a:rPr>
              <a:t>Самец, </a:t>
            </a:r>
            <a:r>
              <a:rPr lang="en-US" altLang="ru-RU" sz="2000" b="1">
                <a:latin typeface="Franklin Gothic Book" pitchFamily="34" charset="0"/>
                <a:cs typeface="Times New Roman" pitchFamily="18" charset="0"/>
              </a:rPr>
              <a:t>III </a:t>
            </a:r>
            <a:r>
              <a:rPr lang="ru-RU" altLang="ru-RU" sz="2000" b="1">
                <a:latin typeface="Franklin Gothic Book" pitchFamily="34" charset="0"/>
                <a:cs typeface="Times New Roman" pitchFamily="18" charset="0"/>
              </a:rPr>
              <a:t>стадия зрелости: </a:t>
            </a:r>
          </a:p>
          <a:p>
            <a:pPr algn="ctr" eaLnBrk="1" hangingPunct="1"/>
            <a:r>
              <a:rPr lang="ru-RU" altLang="ru-RU" sz="2000" b="1">
                <a:latin typeface="Franklin Gothic Book" pitchFamily="34" charset="0"/>
                <a:cs typeface="Times New Roman" pitchFamily="18" charset="0"/>
              </a:rPr>
              <a:t>вид УЗ изображения и общий вид семенника</a:t>
            </a:r>
            <a:endParaRPr lang="ru-RU" altLang="ru-RU" sz="2000" b="1">
              <a:latin typeface="Franklin Gothic Book" pitchFamily="34" charset="0"/>
            </a:endParaRPr>
          </a:p>
        </p:txBody>
      </p:sp>
    </p:spTree>
    <p:extLst>
      <p:ext uri="{BB962C8B-B14F-4D97-AF65-F5344CB8AC3E}">
        <p14:creationId xmlns:p14="http://schemas.microsoft.com/office/powerpoint/2010/main" xmlns="" val="2432998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412"/>
                                        </p:tgtEl>
                                        <p:attrNameLst>
                                          <p:attrName>style.visibility</p:attrName>
                                        </p:attrNameLst>
                                      </p:cBhvr>
                                      <p:to>
                                        <p:strVal val="visible"/>
                                      </p:to>
                                    </p:set>
                                    <p:animEffect transition="in" filter="fade">
                                      <p:cBhvr>
                                        <p:cTn id="7" dur="1000"/>
                                        <p:tgtEl>
                                          <p:spTgt spid="16412"/>
                                        </p:tgtEl>
                                      </p:cBhvr>
                                    </p:animEffect>
                                  </p:childTnLst>
                                </p:cTn>
                              </p:par>
                              <p:par>
                                <p:cTn id="8" presetID="10" presetClass="entr" presetSubtype="0"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fade">
                                      <p:cBhvr>
                                        <p:cTn id="10" dur="1000"/>
                                        <p:tgtEl>
                                          <p:spTgt spid="163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03"/>
                                        </p:tgtEl>
                                        <p:attrNameLst>
                                          <p:attrName>style.visibility</p:attrName>
                                        </p:attrNameLst>
                                      </p:cBhvr>
                                      <p:to>
                                        <p:strVal val="visible"/>
                                      </p:to>
                                    </p:set>
                                    <p:animEffect transition="in" filter="fade">
                                      <p:cBhvr>
                                        <p:cTn id="13" dur="1000"/>
                                        <p:tgtEl>
                                          <p:spTgt spid="1640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402"/>
                                        </p:tgtEl>
                                        <p:attrNameLst>
                                          <p:attrName>style.visibility</p:attrName>
                                        </p:attrNameLst>
                                      </p:cBhvr>
                                      <p:to>
                                        <p:strVal val="visible"/>
                                      </p:to>
                                    </p:set>
                                    <p:animEffect transition="in" filter="fade">
                                      <p:cBhvr>
                                        <p:cTn id="16" dur="1000"/>
                                        <p:tgtEl>
                                          <p:spTgt spid="16402"/>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6439"/>
                                        </p:tgtEl>
                                        <p:attrNameLst>
                                          <p:attrName>style.visibility</p:attrName>
                                        </p:attrNameLst>
                                      </p:cBhvr>
                                      <p:to>
                                        <p:strVal val="visible"/>
                                      </p:to>
                                    </p:set>
                                    <p:anim calcmode="lin" valueType="num">
                                      <p:cBhvr additive="base">
                                        <p:cTn id="19" dur="1000" fill="hold"/>
                                        <p:tgtEl>
                                          <p:spTgt spid="16439"/>
                                        </p:tgtEl>
                                        <p:attrNameLst>
                                          <p:attrName>ppt_x</p:attrName>
                                        </p:attrNameLst>
                                      </p:cBhvr>
                                      <p:tavLst>
                                        <p:tav tm="0">
                                          <p:val>
                                            <p:strVal val="#ppt_x"/>
                                          </p:val>
                                        </p:tav>
                                        <p:tav tm="100000">
                                          <p:val>
                                            <p:strVal val="#ppt_x"/>
                                          </p:val>
                                        </p:tav>
                                      </p:tavLst>
                                    </p:anim>
                                    <p:anim calcmode="lin" valueType="num">
                                      <p:cBhvr additive="base">
                                        <p:cTn id="20" dur="1000" fill="hold"/>
                                        <p:tgtEl>
                                          <p:spTgt spid="16439"/>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1000"/>
                            </p:stCondLst>
                            <p:childTnLst>
                              <p:par>
                                <p:cTn id="22" presetID="8" presetClass="entr" presetSubtype="32" fill="hold" grpId="0" nodeType="afterEffect">
                                  <p:stCondLst>
                                    <p:cond delay="0"/>
                                  </p:stCondLst>
                                  <p:childTnLst>
                                    <p:set>
                                      <p:cBhvr>
                                        <p:cTn id="23" dur="1" fill="hold">
                                          <p:stCondLst>
                                            <p:cond delay="0"/>
                                          </p:stCondLst>
                                        </p:cTn>
                                        <p:tgtEl>
                                          <p:spTgt spid="16401"/>
                                        </p:tgtEl>
                                        <p:attrNameLst>
                                          <p:attrName>style.visibility</p:attrName>
                                        </p:attrNameLst>
                                      </p:cBhvr>
                                      <p:to>
                                        <p:strVal val="visible"/>
                                      </p:to>
                                    </p:set>
                                    <p:animEffect transition="in" filter="diamond(out)">
                                      <p:cBhvr>
                                        <p:cTn id="24" dur="1000"/>
                                        <p:tgtEl>
                                          <p:spTgt spid="16401"/>
                                        </p:tgtEl>
                                      </p:cBhvr>
                                    </p:animEffect>
                                  </p:childTnLst>
                                </p:cTn>
                              </p:par>
                            </p:childTnLst>
                          </p:cTn>
                        </p:par>
                        <p:par>
                          <p:cTn id="25" fill="hold" nodeType="afterGroup">
                            <p:stCondLst>
                              <p:cond delay="2000"/>
                            </p:stCondLst>
                            <p:childTnLst>
                              <p:par>
                                <p:cTn id="26" presetID="23" presetClass="entr" presetSubtype="32" fill="hold" grpId="0" nodeType="afterEffect">
                                  <p:stCondLst>
                                    <p:cond delay="0"/>
                                  </p:stCondLst>
                                  <p:childTnLst>
                                    <p:set>
                                      <p:cBhvr>
                                        <p:cTn id="27" dur="1" fill="hold">
                                          <p:stCondLst>
                                            <p:cond delay="0"/>
                                          </p:stCondLst>
                                        </p:cTn>
                                        <p:tgtEl>
                                          <p:spTgt spid="16404"/>
                                        </p:tgtEl>
                                        <p:attrNameLst>
                                          <p:attrName>style.visibility</p:attrName>
                                        </p:attrNameLst>
                                      </p:cBhvr>
                                      <p:to>
                                        <p:strVal val="visible"/>
                                      </p:to>
                                    </p:set>
                                    <p:anim calcmode="lin" valueType="num">
                                      <p:cBhvr>
                                        <p:cTn id="28" dur="1000" fill="hold"/>
                                        <p:tgtEl>
                                          <p:spTgt spid="16404"/>
                                        </p:tgtEl>
                                        <p:attrNameLst>
                                          <p:attrName>ppt_w</p:attrName>
                                        </p:attrNameLst>
                                      </p:cBhvr>
                                      <p:tavLst>
                                        <p:tav tm="0">
                                          <p:val>
                                            <p:strVal val="4*#ppt_w"/>
                                          </p:val>
                                        </p:tav>
                                        <p:tav tm="100000">
                                          <p:val>
                                            <p:strVal val="#ppt_w"/>
                                          </p:val>
                                        </p:tav>
                                      </p:tavLst>
                                    </p:anim>
                                    <p:anim calcmode="lin" valueType="num">
                                      <p:cBhvr>
                                        <p:cTn id="29" dur="1000" fill="hold"/>
                                        <p:tgtEl>
                                          <p:spTgt spid="16404"/>
                                        </p:tgtEl>
                                        <p:attrNameLst>
                                          <p:attrName>ppt_h</p:attrName>
                                        </p:attrNameLst>
                                      </p:cBhvr>
                                      <p:tavLst>
                                        <p:tav tm="0">
                                          <p:val>
                                            <p:strVal val="4*#ppt_h"/>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16414"/>
                                        </p:tgtEl>
                                        <p:attrNameLst>
                                          <p:attrName>style.visibility</p:attrName>
                                        </p:attrNameLst>
                                      </p:cBhvr>
                                      <p:to>
                                        <p:strVal val="visible"/>
                                      </p:to>
                                    </p:set>
                                    <p:anim calcmode="lin" valueType="num">
                                      <p:cBhvr>
                                        <p:cTn id="32" dur="1000" fill="hold"/>
                                        <p:tgtEl>
                                          <p:spTgt spid="16414"/>
                                        </p:tgtEl>
                                        <p:attrNameLst>
                                          <p:attrName>ppt_w</p:attrName>
                                        </p:attrNameLst>
                                      </p:cBhvr>
                                      <p:tavLst>
                                        <p:tav tm="0">
                                          <p:val>
                                            <p:fltVal val="0"/>
                                          </p:val>
                                        </p:tav>
                                        <p:tav tm="100000">
                                          <p:val>
                                            <p:strVal val="#ppt_w"/>
                                          </p:val>
                                        </p:tav>
                                      </p:tavLst>
                                    </p:anim>
                                    <p:anim calcmode="lin" valueType="num">
                                      <p:cBhvr>
                                        <p:cTn id="33" dur="1000" fill="hold"/>
                                        <p:tgtEl>
                                          <p:spTgt spid="16414"/>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000"/>
                            </p:stCondLst>
                            <p:childTnLst>
                              <p:par>
                                <p:cTn id="35" presetID="8" presetClass="entr" presetSubtype="32" fill="hold" grpId="0" nodeType="afterEffect">
                                  <p:stCondLst>
                                    <p:cond delay="0"/>
                                  </p:stCondLst>
                                  <p:childTnLst>
                                    <p:set>
                                      <p:cBhvr>
                                        <p:cTn id="36" dur="1" fill="hold">
                                          <p:stCondLst>
                                            <p:cond delay="0"/>
                                          </p:stCondLst>
                                        </p:cTn>
                                        <p:tgtEl>
                                          <p:spTgt spid="16410"/>
                                        </p:tgtEl>
                                        <p:attrNameLst>
                                          <p:attrName>style.visibility</p:attrName>
                                        </p:attrNameLst>
                                      </p:cBhvr>
                                      <p:to>
                                        <p:strVal val="visible"/>
                                      </p:to>
                                    </p:set>
                                    <p:animEffect transition="in" filter="diamond(out)">
                                      <p:cBhvr>
                                        <p:cTn id="37" dur="1000"/>
                                        <p:tgtEl>
                                          <p:spTgt spid="16410"/>
                                        </p:tgtEl>
                                      </p:cBhvr>
                                    </p:animEffect>
                                  </p:childTnLst>
                                </p:cTn>
                              </p:par>
                            </p:childTnLst>
                          </p:cTn>
                        </p:par>
                        <p:par>
                          <p:cTn id="38" fill="hold" nodeType="afterGroup">
                            <p:stCondLst>
                              <p:cond delay="4000"/>
                            </p:stCondLst>
                            <p:childTnLst>
                              <p:par>
                                <p:cTn id="39" presetID="23" presetClass="entr" presetSubtype="32" fill="hold" grpId="0" nodeType="afterEffect">
                                  <p:stCondLst>
                                    <p:cond delay="0"/>
                                  </p:stCondLst>
                                  <p:childTnLst>
                                    <p:set>
                                      <p:cBhvr>
                                        <p:cTn id="40" dur="1" fill="hold">
                                          <p:stCondLst>
                                            <p:cond delay="0"/>
                                          </p:stCondLst>
                                        </p:cTn>
                                        <p:tgtEl>
                                          <p:spTgt spid="16405"/>
                                        </p:tgtEl>
                                        <p:attrNameLst>
                                          <p:attrName>style.visibility</p:attrName>
                                        </p:attrNameLst>
                                      </p:cBhvr>
                                      <p:to>
                                        <p:strVal val="visible"/>
                                      </p:to>
                                    </p:set>
                                    <p:anim calcmode="lin" valueType="num">
                                      <p:cBhvr>
                                        <p:cTn id="41" dur="1000" fill="hold"/>
                                        <p:tgtEl>
                                          <p:spTgt spid="16405"/>
                                        </p:tgtEl>
                                        <p:attrNameLst>
                                          <p:attrName>ppt_w</p:attrName>
                                        </p:attrNameLst>
                                      </p:cBhvr>
                                      <p:tavLst>
                                        <p:tav tm="0">
                                          <p:val>
                                            <p:strVal val="4*#ppt_w"/>
                                          </p:val>
                                        </p:tav>
                                        <p:tav tm="100000">
                                          <p:val>
                                            <p:strVal val="#ppt_w"/>
                                          </p:val>
                                        </p:tav>
                                      </p:tavLst>
                                    </p:anim>
                                    <p:anim calcmode="lin" valueType="num">
                                      <p:cBhvr>
                                        <p:cTn id="42" dur="1000" fill="hold"/>
                                        <p:tgtEl>
                                          <p:spTgt spid="16405"/>
                                        </p:tgtEl>
                                        <p:attrNameLst>
                                          <p:attrName>ppt_h</p:attrName>
                                        </p:attrNameLst>
                                      </p:cBhvr>
                                      <p:tavLst>
                                        <p:tav tm="0">
                                          <p:val>
                                            <p:strVal val="4*#ppt_h"/>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16391"/>
                                        </p:tgtEl>
                                        <p:attrNameLst>
                                          <p:attrName>style.visibility</p:attrName>
                                        </p:attrNameLst>
                                      </p:cBhvr>
                                      <p:to>
                                        <p:strVal val="visible"/>
                                      </p:to>
                                    </p:set>
                                    <p:anim calcmode="lin" valueType="num">
                                      <p:cBhvr>
                                        <p:cTn id="45" dur="1000" fill="hold"/>
                                        <p:tgtEl>
                                          <p:spTgt spid="16391"/>
                                        </p:tgtEl>
                                        <p:attrNameLst>
                                          <p:attrName>ppt_w</p:attrName>
                                        </p:attrNameLst>
                                      </p:cBhvr>
                                      <p:tavLst>
                                        <p:tav tm="0">
                                          <p:val>
                                            <p:fltVal val="0"/>
                                          </p:val>
                                        </p:tav>
                                        <p:tav tm="100000">
                                          <p:val>
                                            <p:strVal val="#ppt_w"/>
                                          </p:val>
                                        </p:tav>
                                      </p:tavLst>
                                    </p:anim>
                                    <p:anim calcmode="lin" valueType="num">
                                      <p:cBhvr>
                                        <p:cTn id="46" dur="1000" fill="hold"/>
                                        <p:tgtEl>
                                          <p:spTgt spid="16391"/>
                                        </p:tgtEl>
                                        <p:attrNameLst>
                                          <p:attrName>ppt_h</p:attrName>
                                        </p:attrNameLst>
                                      </p:cBhvr>
                                      <p:tavLst>
                                        <p:tav tm="0">
                                          <p:val>
                                            <p:fltVal val="0"/>
                                          </p:val>
                                        </p:tav>
                                        <p:tav tm="100000">
                                          <p:val>
                                            <p:strVal val="#ppt_h"/>
                                          </p:val>
                                        </p:tav>
                                      </p:tavLst>
                                    </p:anim>
                                  </p:childTnLst>
                                </p:cTn>
                              </p:par>
                            </p:childTnLst>
                          </p:cTn>
                        </p:par>
                        <p:par>
                          <p:cTn id="47" fill="hold" nodeType="afterGroup">
                            <p:stCondLst>
                              <p:cond delay="5000"/>
                            </p:stCondLst>
                            <p:childTnLst>
                              <p:par>
                                <p:cTn id="48" presetID="8" presetClass="entr" presetSubtype="32" fill="hold" grpId="0" nodeType="afterEffect">
                                  <p:stCondLst>
                                    <p:cond delay="0"/>
                                  </p:stCondLst>
                                  <p:childTnLst>
                                    <p:set>
                                      <p:cBhvr>
                                        <p:cTn id="49" dur="1" fill="hold">
                                          <p:stCondLst>
                                            <p:cond delay="0"/>
                                          </p:stCondLst>
                                        </p:cTn>
                                        <p:tgtEl>
                                          <p:spTgt spid="16408"/>
                                        </p:tgtEl>
                                        <p:attrNameLst>
                                          <p:attrName>style.visibility</p:attrName>
                                        </p:attrNameLst>
                                      </p:cBhvr>
                                      <p:to>
                                        <p:strVal val="visible"/>
                                      </p:to>
                                    </p:set>
                                    <p:animEffect transition="in" filter="diamond(out)">
                                      <p:cBhvr>
                                        <p:cTn id="50" dur="1000"/>
                                        <p:tgtEl>
                                          <p:spTgt spid="16408"/>
                                        </p:tgtEl>
                                      </p:cBhvr>
                                    </p:animEffect>
                                  </p:childTnLst>
                                </p:cTn>
                              </p:par>
                            </p:childTnLst>
                          </p:cTn>
                        </p:par>
                        <p:par>
                          <p:cTn id="51" fill="hold" nodeType="afterGroup">
                            <p:stCondLst>
                              <p:cond delay="6000"/>
                            </p:stCondLst>
                            <p:childTnLst>
                              <p:par>
                                <p:cTn id="52" presetID="23" presetClass="entr" presetSubtype="32" fill="hold" grpId="0" nodeType="afterEffect">
                                  <p:stCondLst>
                                    <p:cond delay="0"/>
                                  </p:stCondLst>
                                  <p:childTnLst>
                                    <p:set>
                                      <p:cBhvr>
                                        <p:cTn id="53" dur="1" fill="hold">
                                          <p:stCondLst>
                                            <p:cond delay="0"/>
                                          </p:stCondLst>
                                        </p:cTn>
                                        <p:tgtEl>
                                          <p:spTgt spid="16406"/>
                                        </p:tgtEl>
                                        <p:attrNameLst>
                                          <p:attrName>style.visibility</p:attrName>
                                        </p:attrNameLst>
                                      </p:cBhvr>
                                      <p:to>
                                        <p:strVal val="visible"/>
                                      </p:to>
                                    </p:set>
                                    <p:anim calcmode="lin" valueType="num">
                                      <p:cBhvr>
                                        <p:cTn id="54" dur="1000" fill="hold"/>
                                        <p:tgtEl>
                                          <p:spTgt spid="16406"/>
                                        </p:tgtEl>
                                        <p:attrNameLst>
                                          <p:attrName>ppt_w</p:attrName>
                                        </p:attrNameLst>
                                      </p:cBhvr>
                                      <p:tavLst>
                                        <p:tav tm="0">
                                          <p:val>
                                            <p:strVal val="4*#ppt_w"/>
                                          </p:val>
                                        </p:tav>
                                        <p:tav tm="100000">
                                          <p:val>
                                            <p:strVal val="#ppt_w"/>
                                          </p:val>
                                        </p:tav>
                                      </p:tavLst>
                                    </p:anim>
                                    <p:anim calcmode="lin" valueType="num">
                                      <p:cBhvr>
                                        <p:cTn id="55" dur="1000" fill="hold"/>
                                        <p:tgtEl>
                                          <p:spTgt spid="16406"/>
                                        </p:tgtEl>
                                        <p:attrNameLst>
                                          <p:attrName>ppt_h</p:attrName>
                                        </p:attrNameLst>
                                      </p:cBhvr>
                                      <p:tavLst>
                                        <p:tav tm="0">
                                          <p:val>
                                            <p:strVal val="4*#ppt_h"/>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16392"/>
                                        </p:tgtEl>
                                        <p:attrNameLst>
                                          <p:attrName>style.visibility</p:attrName>
                                        </p:attrNameLst>
                                      </p:cBhvr>
                                      <p:to>
                                        <p:strVal val="visible"/>
                                      </p:to>
                                    </p:set>
                                    <p:anim calcmode="lin" valueType="num">
                                      <p:cBhvr>
                                        <p:cTn id="58" dur="1000" fill="hold"/>
                                        <p:tgtEl>
                                          <p:spTgt spid="16392"/>
                                        </p:tgtEl>
                                        <p:attrNameLst>
                                          <p:attrName>ppt_w</p:attrName>
                                        </p:attrNameLst>
                                      </p:cBhvr>
                                      <p:tavLst>
                                        <p:tav tm="0">
                                          <p:val>
                                            <p:fltVal val="0"/>
                                          </p:val>
                                        </p:tav>
                                        <p:tav tm="100000">
                                          <p:val>
                                            <p:strVal val="#ppt_w"/>
                                          </p:val>
                                        </p:tav>
                                      </p:tavLst>
                                    </p:anim>
                                    <p:anim calcmode="lin" valueType="num">
                                      <p:cBhvr>
                                        <p:cTn id="59" dur="1000" fill="hold"/>
                                        <p:tgtEl>
                                          <p:spTgt spid="16392"/>
                                        </p:tgtEl>
                                        <p:attrNameLst>
                                          <p:attrName>ppt_h</p:attrName>
                                        </p:attrNameLst>
                                      </p:cBhvr>
                                      <p:tavLst>
                                        <p:tav tm="0">
                                          <p:val>
                                            <p:fltVal val="0"/>
                                          </p:val>
                                        </p:tav>
                                        <p:tav tm="100000">
                                          <p:val>
                                            <p:strVal val="#ppt_h"/>
                                          </p:val>
                                        </p:tav>
                                      </p:tavLst>
                                    </p:anim>
                                  </p:childTnLst>
                                </p:cTn>
                              </p:par>
                            </p:childTnLst>
                          </p:cTn>
                        </p:par>
                        <p:par>
                          <p:cTn id="60" fill="hold" nodeType="afterGroup">
                            <p:stCondLst>
                              <p:cond delay="7000"/>
                            </p:stCondLst>
                            <p:childTnLst>
                              <p:par>
                                <p:cTn id="61" presetID="8" presetClass="entr" presetSubtype="32" fill="hold" grpId="0" nodeType="afterEffect">
                                  <p:stCondLst>
                                    <p:cond delay="0"/>
                                  </p:stCondLst>
                                  <p:childTnLst>
                                    <p:set>
                                      <p:cBhvr>
                                        <p:cTn id="62" dur="1" fill="hold">
                                          <p:stCondLst>
                                            <p:cond delay="0"/>
                                          </p:stCondLst>
                                        </p:cTn>
                                        <p:tgtEl>
                                          <p:spTgt spid="16409"/>
                                        </p:tgtEl>
                                        <p:attrNameLst>
                                          <p:attrName>style.visibility</p:attrName>
                                        </p:attrNameLst>
                                      </p:cBhvr>
                                      <p:to>
                                        <p:strVal val="visible"/>
                                      </p:to>
                                    </p:set>
                                    <p:animEffect transition="in" filter="diamond(out)">
                                      <p:cBhvr>
                                        <p:cTn id="63" dur="1000"/>
                                        <p:tgtEl>
                                          <p:spTgt spid="16409"/>
                                        </p:tgtEl>
                                      </p:cBhvr>
                                    </p:animEffect>
                                  </p:childTnLst>
                                </p:cTn>
                              </p:par>
                            </p:childTnLst>
                          </p:cTn>
                        </p:par>
                        <p:par>
                          <p:cTn id="64" fill="hold" nodeType="afterGroup">
                            <p:stCondLst>
                              <p:cond delay="8000"/>
                            </p:stCondLst>
                            <p:childTnLst>
                              <p:par>
                                <p:cTn id="65" presetID="23" presetClass="entr" presetSubtype="32" fill="hold" grpId="0" nodeType="afterEffect">
                                  <p:stCondLst>
                                    <p:cond delay="0"/>
                                  </p:stCondLst>
                                  <p:childTnLst>
                                    <p:set>
                                      <p:cBhvr>
                                        <p:cTn id="66" dur="1" fill="hold">
                                          <p:stCondLst>
                                            <p:cond delay="0"/>
                                          </p:stCondLst>
                                        </p:cTn>
                                        <p:tgtEl>
                                          <p:spTgt spid="16407"/>
                                        </p:tgtEl>
                                        <p:attrNameLst>
                                          <p:attrName>style.visibility</p:attrName>
                                        </p:attrNameLst>
                                      </p:cBhvr>
                                      <p:to>
                                        <p:strVal val="visible"/>
                                      </p:to>
                                    </p:set>
                                    <p:anim calcmode="lin" valueType="num">
                                      <p:cBhvr>
                                        <p:cTn id="67" dur="1000" fill="hold"/>
                                        <p:tgtEl>
                                          <p:spTgt spid="16407"/>
                                        </p:tgtEl>
                                        <p:attrNameLst>
                                          <p:attrName>ppt_w</p:attrName>
                                        </p:attrNameLst>
                                      </p:cBhvr>
                                      <p:tavLst>
                                        <p:tav tm="0">
                                          <p:val>
                                            <p:strVal val="4*#ppt_w"/>
                                          </p:val>
                                        </p:tav>
                                        <p:tav tm="100000">
                                          <p:val>
                                            <p:strVal val="#ppt_w"/>
                                          </p:val>
                                        </p:tav>
                                      </p:tavLst>
                                    </p:anim>
                                    <p:anim calcmode="lin" valueType="num">
                                      <p:cBhvr>
                                        <p:cTn id="68" dur="1000" fill="hold"/>
                                        <p:tgtEl>
                                          <p:spTgt spid="16407"/>
                                        </p:tgtEl>
                                        <p:attrNameLst>
                                          <p:attrName>ppt_h</p:attrName>
                                        </p:attrNameLst>
                                      </p:cBhvr>
                                      <p:tavLst>
                                        <p:tav tm="0">
                                          <p:val>
                                            <p:strVal val="4*#ppt_h"/>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16393"/>
                                        </p:tgtEl>
                                        <p:attrNameLst>
                                          <p:attrName>style.visibility</p:attrName>
                                        </p:attrNameLst>
                                      </p:cBhvr>
                                      <p:to>
                                        <p:strVal val="visible"/>
                                      </p:to>
                                    </p:set>
                                    <p:anim calcmode="lin" valueType="num">
                                      <p:cBhvr>
                                        <p:cTn id="71" dur="1000" fill="hold"/>
                                        <p:tgtEl>
                                          <p:spTgt spid="16393"/>
                                        </p:tgtEl>
                                        <p:attrNameLst>
                                          <p:attrName>ppt_w</p:attrName>
                                        </p:attrNameLst>
                                      </p:cBhvr>
                                      <p:tavLst>
                                        <p:tav tm="0">
                                          <p:val>
                                            <p:fltVal val="0"/>
                                          </p:val>
                                        </p:tav>
                                        <p:tav tm="100000">
                                          <p:val>
                                            <p:strVal val="#ppt_w"/>
                                          </p:val>
                                        </p:tav>
                                      </p:tavLst>
                                    </p:anim>
                                    <p:anim calcmode="lin" valueType="num">
                                      <p:cBhvr>
                                        <p:cTn id="72" dur="1000" fill="hold"/>
                                        <p:tgtEl>
                                          <p:spTgt spid="163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0" grpId="0" animBg="1"/>
      <p:bldP spid="16409" grpId="0" animBg="1"/>
      <p:bldP spid="16408" grpId="0" animBg="1"/>
      <p:bldP spid="16407" grpId="0" animBg="1"/>
      <p:bldP spid="16406" grpId="0" animBg="1"/>
      <p:bldP spid="16405" grpId="0" animBg="1"/>
      <p:bldP spid="16404" grpId="0" animBg="1"/>
      <p:bldP spid="16403" grpId="0" animBg="1"/>
      <p:bldP spid="16402" grpId="0"/>
      <p:bldP spid="16401" grpId="0" animBg="1"/>
      <p:bldP spid="16414" grpId="0" animBg="1"/>
      <p:bldP spid="16391" grpId="0" animBg="1"/>
      <p:bldP spid="16392" grpId="0" animBg="1"/>
      <p:bldP spid="16393" grpId="0" animBg="1"/>
      <p:bldP spid="164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357166"/>
            <a:ext cx="8229600" cy="5650125"/>
          </a:xfrm>
        </p:spPr>
        <p:txBody>
          <a:bodyPr>
            <a:normAutofit fontScale="92500" lnSpcReduction="20000"/>
          </a:bodyPr>
          <a:lstStyle/>
          <a:p>
            <a:r>
              <a:rPr lang="ru-RU" dirty="0" smtClean="0"/>
              <a:t>Неосторожное обращение и непрофессиональное сцеживание могут причинить рыбе боль или повредить её. По этой причине, икра не должна выдавливаться  от головы до хвоста, а только из нижней части брюшка. Исходная точка сцеживания должна находиться не выше, чем воображаемая линия между спинным и анальным плавниками. Если выдавливание проводится выше упомянутой линии, можно повредить внутренние органы, такие как селезёнка или печень, что приводит к гибели рыбы. Ещё одной причиной, почему сцеживание следует проводить в нижней части брюшка, является то, что овуляция икры начинается именно в нижней части яичников. </a:t>
            </a:r>
            <a:endParaRPr lang="ru-RU" dirty="0"/>
          </a:p>
        </p:txBody>
      </p:sp>
    </p:spTree>
    <p:extLst>
      <p:ext uri="{BB962C8B-B14F-4D97-AF65-F5344CB8AC3E}">
        <p14:creationId xmlns:p14="http://schemas.microsoft.com/office/powerpoint/2010/main" xmlns="" val="1737358028"/>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самка%20i-I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Line 3"/>
          <p:cNvSpPr>
            <a:spLocks noChangeShapeType="1"/>
          </p:cNvSpPr>
          <p:nvPr/>
        </p:nvSpPr>
        <p:spPr bwMode="auto">
          <a:xfrm>
            <a:off x="2195513" y="3573463"/>
            <a:ext cx="792162" cy="287337"/>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44" name="Line 4"/>
          <p:cNvSpPr>
            <a:spLocks noChangeShapeType="1"/>
          </p:cNvSpPr>
          <p:nvPr/>
        </p:nvSpPr>
        <p:spPr bwMode="auto">
          <a:xfrm>
            <a:off x="2987675" y="3860800"/>
            <a:ext cx="1008063" cy="0"/>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45" name="Line 5"/>
          <p:cNvSpPr>
            <a:spLocks noChangeShapeType="1"/>
          </p:cNvSpPr>
          <p:nvPr/>
        </p:nvSpPr>
        <p:spPr bwMode="auto">
          <a:xfrm flipV="1">
            <a:off x="3995738" y="3789363"/>
            <a:ext cx="288925" cy="71437"/>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46" name="Line 6"/>
          <p:cNvSpPr>
            <a:spLocks noChangeShapeType="1"/>
          </p:cNvSpPr>
          <p:nvPr/>
        </p:nvSpPr>
        <p:spPr bwMode="auto">
          <a:xfrm>
            <a:off x="4284663" y="3789363"/>
            <a:ext cx="215900" cy="71437"/>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47" name="Line 7"/>
          <p:cNvSpPr>
            <a:spLocks noChangeShapeType="1"/>
          </p:cNvSpPr>
          <p:nvPr/>
        </p:nvSpPr>
        <p:spPr bwMode="auto">
          <a:xfrm flipV="1">
            <a:off x="4500563" y="3644900"/>
            <a:ext cx="863600" cy="215900"/>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48" name="Line 8"/>
          <p:cNvSpPr>
            <a:spLocks noChangeShapeType="1"/>
          </p:cNvSpPr>
          <p:nvPr/>
        </p:nvSpPr>
        <p:spPr bwMode="auto">
          <a:xfrm flipV="1">
            <a:off x="5364163" y="3068638"/>
            <a:ext cx="863600" cy="576262"/>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49" name="Line 9"/>
          <p:cNvSpPr>
            <a:spLocks noChangeShapeType="1"/>
          </p:cNvSpPr>
          <p:nvPr/>
        </p:nvSpPr>
        <p:spPr bwMode="auto">
          <a:xfrm>
            <a:off x="6227763" y="3068638"/>
            <a:ext cx="576262" cy="0"/>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0" name="Line 10"/>
          <p:cNvSpPr>
            <a:spLocks noChangeShapeType="1"/>
          </p:cNvSpPr>
          <p:nvPr/>
        </p:nvSpPr>
        <p:spPr bwMode="auto">
          <a:xfrm>
            <a:off x="6804025" y="3068638"/>
            <a:ext cx="0" cy="1800225"/>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1" name="Line 11"/>
          <p:cNvSpPr>
            <a:spLocks noChangeShapeType="1"/>
          </p:cNvSpPr>
          <p:nvPr/>
        </p:nvSpPr>
        <p:spPr bwMode="auto">
          <a:xfrm flipH="1">
            <a:off x="5580063" y="4868863"/>
            <a:ext cx="1223962" cy="0"/>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2" name="Line 12"/>
          <p:cNvSpPr>
            <a:spLocks noChangeShapeType="1"/>
          </p:cNvSpPr>
          <p:nvPr/>
        </p:nvSpPr>
        <p:spPr bwMode="auto">
          <a:xfrm flipH="1">
            <a:off x="5003800" y="4868863"/>
            <a:ext cx="576263" cy="576262"/>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3" name="Line 13"/>
          <p:cNvSpPr>
            <a:spLocks noChangeShapeType="1"/>
          </p:cNvSpPr>
          <p:nvPr/>
        </p:nvSpPr>
        <p:spPr bwMode="auto">
          <a:xfrm flipH="1">
            <a:off x="4140200" y="5445125"/>
            <a:ext cx="863600" cy="144463"/>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4" name="Line 14"/>
          <p:cNvSpPr>
            <a:spLocks noChangeShapeType="1"/>
          </p:cNvSpPr>
          <p:nvPr/>
        </p:nvSpPr>
        <p:spPr bwMode="auto">
          <a:xfrm flipH="1" flipV="1">
            <a:off x="3635375" y="5445125"/>
            <a:ext cx="504825" cy="144463"/>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5" name="Line 15"/>
          <p:cNvSpPr>
            <a:spLocks noChangeShapeType="1"/>
          </p:cNvSpPr>
          <p:nvPr/>
        </p:nvSpPr>
        <p:spPr bwMode="auto">
          <a:xfrm flipH="1" flipV="1">
            <a:off x="3203575" y="5300663"/>
            <a:ext cx="431800" cy="144462"/>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6" name="Line 16"/>
          <p:cNvSpPr>
            <a:spLocks noChangeShapeType="1"/>
          </p:cNvSpPr>
          <p:nvPr/>
        </p:nvSpPr>
        <p:spPr bwMode="auto">
          <a:xfrm flipH="1">
            <a:off x="2627313" y="5300663"/>
            <a:ext cx="576262" cy="73025"/>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7" name="Line 17"/>
          <p:cNvSpPr>
            <a:spLocks noChangeShapeType="1"/>
          </p:cNvSpPr>
          <p:nvPr/>
        </p:nvSpPr>
        <p:spPr bwMode="auto">
          <a:xfrm flipH="1" flipV="1">
            <a:off x="2339975" y="5157788"/>
            <a:ext cx="287338" cy="215900"/>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8" name="Line 18"/>
          <p:cNvSpPr>
            <a:spLocks noChangeShapeType="1"/>
          </p:cNvSpPr>
          <p:nvPr/>
        </p:nvSpPr>
        <p:spPr bwMode="auto">
          <a:xfrm flipH="1" flipV="1">
            <a:off x="2195513" y="4941888"/>
            <a:ext cx="144462" cy="215900"/>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59" name="Line 19"/>
          <p:cNvSpPr>
            <a:spLocks noChangeShapeType="1"/>
          </p:cNvSpPr>
          <p:nvPr/>
        </p:nvSpPr>
        <p:spPr bwMode="auto">
          <a:xfrm flipV="1">
            <a:off x="2195513" y="3573463"/>
            <a:ext cx="0" cy="1368425"/>
          </a:xfrm>
          <a:prstGeom prst="line">
            <a:avLst/>
          </a:prstGeom>
          <a:noFill/>
          <a:ln w="38100">
            <a:solidFill>
              <a:srgbClr val="00FF00"/>
            </a:solidFill>
            <a:prstDash val="dash"/>
            <a:round/>
            <a:headEnd/>
            <a:tailEnd/>
          </a:ln>
          <a:extLst>
            <a:ext uri="{909E8E84-426E-40DD-AFC4-6F175D3DCCD1}">
              <a14:hiddenFill xmlns:a14="http://schemas.microsoft.com/office/drawing/2010/main" xmlns="">
                <a:noFill/>
              </a14:hiddenFill>
            </a:ext>
          </a:extLst>
        </p:spPr>
        <p:txBody>
          <a:bodyPr/>
          <a:lstStyle/>
          <a:p>
            <a:endParaRPr lang="ru-RU"/>
          </a:p>
        </p:txBody>
      </p:sp>
      <p:sp>
        <p:nvSpPr>
          <p:cNvPr id="10261" name="Oval 21"/>
          <p:cNvSpPr>
            <a:spLocks noChangeArrowheads="1"/>
          </p:cNvSpPr>
          <p:nvPr/>
        </p:nvSpPr>
        <p:spPr bwMode="auto">
          <a:xfrm>
            <a:off x="2268538" y="3068638"/>
            <a:ext cx="3384550" cy="720725"/>
          </a:xfrm>
          <a:prstGeom prst="ellipse">
            <a:avLst/>
          </a:prstGeom>
          <a:noFill/>
          <a:ln w="38100">
            <a:solidFill>
              <a:srgbClr val="FFFF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10263" name="Text Box 23"/>
          <p:cNvSpPr txBox="1">
            <a:spLocks noChangeArrowheads="1"/>
          </p:cNvSpPr>
          <p:nvPr/>
        </p:nvSpPr>
        <p:spPr bwMode="auto">
          <a:xfrm>
            <a:off x="971550" y="333375"/>
            <a:ext cx="1295400" cy="1227138"/>
          </a:xfrm>
          <a:prstGeom prst="rect">
            <a:avLst/>
          </a:prstGeom>
          <a:noFill/>
          <a:ln w="381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ru-RU" sz="7200" b="1">
                <a:solidFill>
                  <a:srgbClr val="FFFF00"/>
                </a:solidFill>
                <a:latin typeface="Franklin Gothic Book" pitchFamily="34" charset="0"/>
              </a:rPr>
              <a:t>F1</a:t>
            </a:r>
            <a:endParaRPr lang="ru-RU" altLang="ru-RU" sz="7200" b="1">
              <a:solidFill>
                <a:srgbClr val="FFFF00"/>
              </a:solidFill>
              <a:latin typeface="Franklin Gothic Book" pitchFamily="34" charset="0"/>
            </a:endParaRPr>
          </a:p>
        </p:txBody>
      </p:sp>
      <p:sp>
        <p:nvSpPr>
          <p:cNvPr id="10266" name="Text Box 26"/>
          <p:cNvSpPr txBox="1">
            <a:spLocks noChangeArrowheads="1"/>
          </p:cNvSpPr>
          <p:nvPr/>
        </p:nvSpPr>
        <p:spPr bwMode="auto">
          <a:xfrm>
            <a:off x="323850" y="6092825"/>
            <a:ext cx="27368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2000" b="1" i="1">
                <a:solidFill>
                  <a:srgbClr val="FFFF00"/>
                </a:solidFill>
                <a:latin typeface="Franklin Gothic Book" pitchFamily="34" charset="0"/>
              </a:rPr>
              <a:t>FRONTAL SECTION</a:t>
            </a:r>
            <a:endParaRPr lang="ru-RU" altLang="ru-RU" sz="1200">
              <a:latin typeface="Franklin Gothic Book" pitchFamily="34" charset="0"/>
            </a:endParaRPr>
          </a:p>
        </p:txBody>
      </p:sp>
      <p:sp>
        <p:nvSpPr>
          <p:cNvPr id="97303" name="Text Box 27"/>
          <p:cNvSpPr txBox="1">
            <a:spLocks noChangeArrowheads="1"/>
          </p:cNvSpPr>
          <p:nvPr/>
        </p:nvSpPr>
        <p:spPr bwMode="auto">
          <a:xfrm>
            <a:off x="3635375" y="3284538"/>
            <a:ext cx="865188"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2000" b="1">
                <a:solidFill>
                  <a:srgbClr val="FFFFFF"/>
                </a:solidFill>
                <a:latin typeface="Franklin Gothic Book" pitchFamily="34" charset="0"/>
              </a:rPr>
              <a:t>Жир</a:t>
            </a:r>
            <a:endParaRPr lang="ru-RU" altLang="ru-RU" sz="2000" b="1">
              <a:latin typeface="Franklin Gothic Book" pitchFamily="34" charset="0"/>
            </a:endParaRPr>
          </a:p>
        </p:txBody>
      </p:sp>
      <p:sp>
        <p:nvSpPr>
          <p:cNvPr id="10268" name="Text Box 28"/>
          <p:cNvSpPr txBox="1">
            <a:spLocks noChangeArrowheads="1"/>
          </p:cNvSpPr>
          <p:nvPr/>
        </p:nvSpPr>
        <p:spPr bwMode="auto">
          <a:xfrm>
            <a:off x="3635375" y="4149725"/>
            <a:ext cx="20161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solidFill>
                  <a:srgbClr val="FFFFFF"/>
                </a:solidFill>
                <a:latin typeface="Franklin Gothic Book" pitchFamily="34" charset="0"/>
              </a:rPr>
              <a:t>Генеративная ткань</a:t>
            </a:r>
          </a:p>
        </p:txBody>
      </p:sp>
      <p:sp>
        <p:nvSpPr>
          <p:cNvPr id="10269" name="Text Box 29"/>
          <p:cNvSpPr txBox="1">
            <a:spLocks noChangeArrowheads="1"/>
          </p:cNvSpPr>
          <p:nvPr/>
        </p:nvSpPr>
        <p:spPr bwMode="auto">
          <a:xfrm>
            <a:off x="7019925" y="3213100"/>
            <a:ext cx="2124075" cy="1079500"/>
          </a:xfrm>
          <a:prstGeom prst="rect">
            <a:avLst/>
          </a:prstGeom>
          <a:solidFill>
            <a:srgbClr val="FFFFFF"/>
          </a:solidFill>
          <a:ln w="50800">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2000" b="1">
                <a:latin typeface="Franklin Gothic Book" pitchFamily="34" charset="0"/>
              </a:rPr>
              <a:t>Самка, </a:t>
            </a:r>
            <a:endParaRPr lang="en-US" altLang="ru-RU" sz="2000" b="1">
              <a:latin typeface="Franklin Gothic Book" pitchFamily="34" charset="0"/>
            </a:endParaRPr>
          </a:p>
          <a:p>
            <a:pPr eaLnBrk="1" hangingPunct="1"/>
            <a:r>
              <a:rPr lang="ru-RU" altLang="ru-RU" sz="2000" b="1">
                <a:latin typeface="Franklin Gothic Book" pitchFamily="34" charset="0"/>
              </a:rPr>
              <a:t>I стадия зрелости</a:t>
            </a:r>
          </a:p>
        </p:txBody>
      </p:sp>
    </p:spTree>
    <p:extLst>
      <p:ext uri="{BB962C8B-B14F-4D97-AF65-F5344CB8AC3E}">
        <p14:creationId xmlns:p14="http://schemas.microsoft.com/office/powerpoint/2010/main" xmlns="" val="1248817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61"/>
                                        </p:tgtEl>
                                        <p:attrNameLst>
                                          <p:attrName>style.visibility</p:attrName>
                                        </p:attrNameLst>
                                      </p:cBhvr>
                                      <p:to>
                                        <p:strVal val="visible"/>
                                      </p:to>
                                    </p:set>
                                    <p:animEffect transition="in" filter="fade">
                                      <p:cBhvr>
                                        <p:cTn id="10" dur="2000"/>
                                        <p:tgtEl>
                                          <p:spTgt spid="102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69"/>
                                        </p:tgtEl>
                                        <p:attrNameLst>
                                          <p:attrName>style.visibility</p:attrName>
                                        </p:attrNameLst>
                                      </p:cBhvr>
                                      <p:to>
                                        <p:strVal val="visible"/>
                                      </p:to>
                                    </p:set>
                                    <p:animEffect transition="in" filter="fade">
                                      <p:cBhvr>
                                        <p:cTn id="13" dur="2000"/>
                                        <p:tgtEl>
                                          <p:spTgt spid="102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63"/>
                                        </p:tgtEl>
                                        <p:attrNameLst>
                                          <p:attrName>style.visibility</p:attrName>
                                        </p:attrNameLst>
                                      </p:cBhvr>
                                      <p:to>
                                        <p:strVal val="visible"/>
                                      </p:to>
                                    </p:set>
                                    <p:animEffect transition="in" filter="fade">
                                      <p:cBhvr>
                                        <p:cTn id="16" dur="2000"/>
                                        <p:tgtEl>
                                          <p:spTgt spid="102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66"/>
                                        </p:tgtEl>
                                        <p:attrNameLst>
                                          <p:attrName>style.visibility</p:attrName>
                                        </p:attrNameLst>
                                      </p:cBhvr>
                                      <p:to>
                                        <p:strVal val="visible"/>
                                      </p:to>
                                    </p:set>
                                    <p:animEffect transition="in" filter="fade">
                                      <p:cBhvr>
                                        <p:cTn id="19" dur="2000"/>
                                        <p:tgtEl>
                                          <p:spTgt spid="102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58"/>
                                        </p:tgtEl>
                                        <p:attrNameLst>
                                          <p:attrName>style.visibility</p:attrName>
                                        </p:attrNameLst>
                                      </p:cBhvr>
                                      <p:to>
                                        <p:strVal val="visible"/>
                                      </p:to>
                                    </p:set>
                                    <p:animEffect transition="in" filter="fade">
                                      <p:cBhvr>
                                        <p:cTn id="22" dur="2000"/>
                                        <p:tgtEl>
                                          <p:spTgt spid="102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56"/>
                                        </p:tgtEl>
                                        <p:attrNameLst>
                                          <p:attrName>style.visibility</p:attrName>
                                        </p:attrNameLst>
                                      </p:cBhvr>
                                      <p:to>
                                        <p:strVal val="visible"/>
                                      </p:to>
                                    </p:set>
                                    <p:animEffect transition="in" filter="fade">
                                      <p:cBhvr>
                                        <p:cTn id="25" dur="2000"/>
                                        <p:tgtEl>
                                          <p:spTgt spid="102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55"/>
                                        </p:tgtEl>
                                        <p:attrNameLst>
                                          <p:attrName>style.visibility</p:attrName>
                                        </p:attrNameLst>
                                      </p:cBhvr>
                                      <p:to>
                                        <p:strVal val="visible"/>
                                      </p:to>
                                    </p:set>
                                    <p:animEffect transition="in" filter="fade">
                                      <p:cBhvr>
                                        <p:cTn id="28" dur="2000"/>
                                        <p:tgtEl>
                                          <p:spTgt spid="102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54"/>
                                        </p:tgtEl>
                                        <p:attrNameLst>
                                          <p:attrName>style.visibility</p:attrName>
                                        </p:attrNameLst>
                                      </p:cBhvr>
                                      <p:to>
                                        <p:strVal val="visible"/>
                                      </p:to>
                                    </p:set>
                                    <p:animEffect transition="in" filter="fade">
                                      <p:cBhvr>
                                        <p:cTn id="31" dur="2000"/>
                                        <p:tgtEl>
                                          <p:spTgt spid="102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53"/>
                                        </p:tgtEl>
                                        <p:attrNameLst>
                                          <p:attrName>style.visibility</p:attrName>
                                        </p:attrNameLst>
                                      </p:cBhvr>
                                      <p:to>
                                        <p:strVal val="visible"/>
                                      </p:to>
                                    </p:set>
                                    <p:animEffect transition="in" filter="fade">
                                      <p:cBhvr>
                                        <p:cTn id="34" dur="2000"/>
                                        <p:tgtEl>
                                          <p:spTgt spid="102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52"/>
                                        </p:tgtEl>
                                        <p:attrNameLst>
                                          <p:attrName>style.visibility</p:attrName>
                                        </p:attrNameLst>
                                      </p:cBhvr>
                                      <p:to>
                                        <p:strVal val="visible"/>
                                      </p:to>
                                    </p:set>
                                    <p:animEffect transition="in" filter="fade">
                                      <p:cBhvr>
                                        <p:cTn id="37" dur="2000"/>
                                        <p:tgtEl>
                                          <p:spTgt spid="102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251"/>
                                        </p:tgtEl>
                                        <p:attrNameLst>
                                          <p:attrName>style.visibility</p:attrName>
                                        </p:attrNameLst>
                                      </p:cBhvr>
                                      <p:to>
                                        <p:strVal val="visible"/>
                                      </p:to>
                                    </p:set>
                                    <p:animEffect transition="in" filter="fade">
                                      <p:cBhvr>
                                        <p:cTn id="40" dur="2000"/>
                                        <p:tgtEl>
                                          <p:spTgt spid="102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50"/>
                                        </p:tgtEl>
                                        <p:attrNameLst>
                                          <p:attrName>style.visibility</p:attrName>
                                        </p:attrNameLst>
                                      </p:cBhvr>
                                      <p:to>
                                        <p:strVal val="visible"/>
                                      </p:to>
                                    </p:set>
                                    <p:animEffect transition="in" filter="fade">
                                      <p:cBhvr>
                                        <p:cTn id="43" dur="2000"/>
                                        <p:tgtEl>
                                          <p:spTgt spid="102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257"/>
                                        </p:tgtEl>
                                        <p:attrNameLst>
                                          <p:attrName>style.visibility</p:attrName>
                                        </p:attrNameLst>
                                      </p:cBhvr>
                                      <p:to>
                                        <p:strVal val="visible"/>
                                      </p:to>
                                    </p:set>
                                    <p:animEffect transition="in" filter="fade">
                                      <p:cBhvr>
                                        <p:cTn id="46" dur="2000"/>
                                        <p:tgtEl>
                                          <p:spTgt spid="102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9"/>
                                        </p:tgtEl>
                                        <p:attrNameLst>
                                          <p:attrName>style.visibility</p:attrName>
                                        </p:attrNameLst>
                                      </p:cBhvr>
                                      <p:to>
                                        <p:strVal val="visible"/>
                                      </p:to>
                                    </p:set>
                                    <p:animEffect transition="in" filter="fade">
                                      <p:cBhvr>
                                        <p:cTn id="49" dur="2000"/>
                                        <p:tgtEl>
                                          <p:spTgt spid="1024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48"/>
                                        </p:tgtEl>
                                        <p:attrNameLst>
                                          <p:attrName>style.visibility</p:attrName>
                                        </p:attrNameLst>
                                      </p:cBhvr>
                                      <p:to>
                                        <p:strVal val="visible"/>
                                      </p:to>
                                    </p:set>
                                    <p:animEffect transition="in" filter="fade">
                                      <p:cBhvr>
                                        <p:cTn id="52" dur="2000"/>
                                        <p:tgtEl>
                                          <p:spTgt spid="1024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247"/>
                                        </p:tgtEl>
                                        <p:attrNameLst>
                                          <p:attrName>style.visibility</p:attrName>
                                        </p:attrNameLst>
                                      </p:cBhvr>
                                      <p:to>
                                        <p:strVal val="visible"/>
                                      </p:to>
                                    </p:set>
                                    <p:animEffect transition="in" filter="fade">
                                      <p:cBhvr>
                                        <p:cTn id="55" dur="2000"/>
                                        <p:tgtEl>
                                          <p:spTgt spid="102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245"/>
                                        </p:tgtEl>
                                        <p:attrNameLst>
                                          <p:attrName>style.visibility</p:attrName>
                                        </p:attrNameLst>
                                      </p:cBhvr>
                                      <p:to>
                                        <p:strVal val="visible"/>
                                      </p:to>
                                    </p:set>
                                    <p:animEffect transition="in" filter="fade">
                                      <p:cBhvr>
                                        <p:cTn id="58" dur="2000"/>
                                        <p:tgtEl>
                                          <p:spTgt spid="102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244"/>
                                        </p:tgtEl>
                                        <p:attrNameLst>
                                          <p:attrName>style.visibility</p:attrName>
                                        </p:attrNameLst>
                                      </p:cBhvr>
                                      <p:to>
                                        <p:strVal val="visible"/>
                                      </p:to>
                                    </p:set>
                                    <p:animEffect transition="in" filter="fade">
                                      <p:cBhvr>
                                        <p:cTn id="61" dur="2000"/>
                                        <p:tgtEl>
                                          <p:spTgt spid="1024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259"/>
                                        </p:tgtEl>
                                        <p:attrNameLst>
                                          <p:attrName>style.visibility</p:attrName>
                                        </p:attrNameLst>
                                      </p:cBhvr>
                                      <p:to>
                                        <p:strVal val="visible"/>
                                      </p:to>
                                    </p:set>
                                    <p:animEffect transition="in" filter="fade">
                                      <p:cBhvr>
                                        <p:cTn id="64" dur="2000"/>
                                        <p:tgtEl>
                                          <p:spTgt spid="102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243"/>
                                        </p:tgtEl>
                                        <p:attrNameLst>
                                          <p:attrName>style.visibility</p:attrName>
                                        </p:attrNameLst>
                                      </p:cBhvr>
                                      <p:to>
                                        <p:strVal val="visible"/>
                                      </p:to>
                                    </p:set>
                                    <p:animEffect transition="in" filter="fade">
                                      <p:cBhvr>
                                        <p:cTn id="67" dur="2000"/>
                                        <p:tgtEl>
                                          <p:spTgt spid="1024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246"/>
                                        </p:tgtEl>
                                        <p:attrNameLst>
                                          <p:attrName>style.visibility</p:attrName>
                                        </p:attrNameLst>
                                      </p:cBhvr>
                                      <p:to>
                                        <p:strVal val="visible"/>
                                      </p:to>
                                    </p:set>
                                    <p:animEffect transition="in" filter="fade">
                                      <p:cBhvr>
                                        <p:cTn id="70" dur="2000"/>
                                        <p:tgtEl>
                                          <p:spTgt spid="1024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268"/>
                                        </p:tgtEl>
                                        <p:attrNameLst>
                                          <p:attrName>style.visibility</p:attrName>
                                        </p:attrNameLst>
                                      </p:cBhvr>
                                      <p:to>
                                        <p:strVal val="visible"/>
                                      </p:to>
                                    </p:set>
                                    <p:animEffect transition="in" filter="fade">
                                      <p:cBhvr>
                                        <p:cTn id="73" dur="2000"/>
                                        <p:tgtEl>
                                          <p:spTgt spid="10268"/>
                                        </p:tgtEl>
                                      </p:cBhvr>
                                    </p:animEffect>
                                  </p:childTnLst>
                                </p:cTn>
                              </p:par>
                            </p:childTnLst>
                          </p:cTn>
                        </p:par>
                        <p:par>
                          <p:cTn id="74" fill="hold" nodeType="afterGroup">
                            <p:stCondLst>
                              <p:cond delay="2000"/>
                            </p:stCondLst>
                            <p:childTnLst>
                              <p:par>
                                <p:cTn id="75" presetID="35" presetClass="emph" presetSubtype="0" repeatCount="10000" fill="hold" grpId="1" nodeType="afterEffect">
                                  <p:stCondLst>
                                    <p:cond delay="0"/>
                                  </p:stCondLst>
                                  <p:childTnLst>
                                    <p:anim calcmode="discrete" valueType="str">
                                      <p:cBhvr>
                                        <p:cTn id="76" dur="1000" fill="hold"/>
                                        <p:tgtEl>
                                          <p:spTgt spid="10261"/>
                                        </p:tgtEl>
                                        <p:attrNameLst>
                                          <p:attrName>style.visibility</p:attrName>
                                        </p:attrNameLst>
                                      </p:cBhvr>
                                      <p:tavLst>
                                        <p:tav tm="0">
                                          <p:val>
                                            <p:strVal val="hidden"/>
                                          </p:val>
                                        </p:tav>
                                        <p:tav tm="50000">
                                          <p:val>
                                            <p:strVal val="visible"/>
                                          </p:val>
                                        </p:tav>
                                      </p:tavLst>
                                    </p:anim>
                                  </p:childTnLst>
                                </p:cTn>
                              </p:par>
                            </p:childTnLst>
                          </p:cTn>
                        </p:par>
                        <p:par>
                          <p:cTn id="77" fill="hold" nodeType="afterGroup">
                            <p:stCondLst>
                              <p:cond delay="12000"/>
                            </p:stCondLst>
                            <p:childTnLst>
                              <p:par>
                                <p:cTn id="78" presetID="35" presetClass="emph" presetSubtype="0" repeatCount="10000" fill="hold" grpId="1" nodeType="afterEffect">
                                  <p:stCondLst>
                                    <p:cond delay="0"/>
                                  </p:stCondLst>
                                  <p:childTnLst>
                                    <p:anim calcmode="discrete" valueType="str">
                                      <p:cBhvr>
                                        <p:cTn id="79" dur="1000" fill="hold"/>
                                        <p:tgtEl>
                                          <p:spTgt spid="10243"/>
                                        </p:tgtEl>
                                        <p:attrNameLst>
                                          <p:attrName>style.visibility</p:attrName>
                                        </p:attrNameLst>
                                      </p:cBhvr>
                                      <p:tavLst>
                                        <p:tav tm="0">
                                          <p:val>
                                            <p:strVal val="hidden"/>
                                          </p:val>
                                        </p:tav>
                                        <p:tav tm="50000">
                                          <p:val>
                                            <p:strVal val="visible"/>
                                          </p:val>
                                        </p:tav>
                                      </p:tavLst>
                                    </p:anim>
                                  </p:childTnLst>
                                </p:cTn>
                              </p:par>
                              <p:par>
                                <p:cTn id="80" presetID="35" presetClass="emph" presetSubtype="0" repeatCount="10000" fill="hold" grpId="1" nodeType="withEffect">
                                  <p:stCondLst>
                                    <p:cond delay="0"/>
                                  </p:stCondLst>
                                  <p:childTnLst>
                                    <p:anim calcmode="discrete" valueType="str">
                                      <p:cBhvr>
                                        <p:cTn id="81" dur="1000" fill="hold"/>
                                        <p:tgtEl>
                                          <p:spTgt spid="10244"/>
                                        </p:tgtEl>
                                        <p:attrNameLst>
                                          <p:attrName>style.visibility</p:attrName>
                                        </p:attrNameLst>
                                      </p:cBhvr>
                                      <p:tavLst>
                                        <p:tav tm="0">
                                          <p:val>
                                            <p:strVal val="hidden"/>
                                          </p:val>
                                        </p:tav>
                                        <p:tav tm="50000">
                                          <p:val>
                                            <p:strVal val="visible"/>
                                          </p:val>
                                        </p:tav>
                                      </p:tavLst>
                                    </p:anim>
                                  </p:childTnLst>
                                </p:cTn>
                              </p:par>
                              <p:par>
                                <p:cTn id="82" presetID="35" presetClass="emph" presetSubtype="0" repeatCount="10000" fill="hold" grpId="1" nodeType="withEffect">
                                  <p:stCondLst>
                                    <p:cond delay="0"/>
                                  </p:stCondLst>
                                  <p:childTnLst>
                                    <p:anim calcmode="discrete" valueType="str">
                                      <p:cBhvr>
                                        <p:cTn id="83" dur="1000" fill="hold"/>
                                        <p:tgtEl>
                                          <p:spTgt spid="10245"/>
                                        </p:tgtEl>
                                        <p:attrNameLst>
                                          <p:attrName>style.visibility</p:attrName>
                                        </p:attrNameLst>
                                      </p:cBhvr>
                                      <p:tavLst>
                                        <p:tav tm="0">
                                          <p:val>
                                            <p:strVal val="hidden"/>
                                          </p:val>
                                        </p:tav>
                                        <p:tav tm="50000">
                                          <p:val>
                                            <p:strVal val="visible"/>
                                          </p:val>
                                        </p:tav>
                                      </p:tavLst>
                                    </p:anim>
                                  </p:childTnLst>
                                </p:cTn>
                              </p:par>
                              <p:par>
                                <p:cTn id="84" presetID="35" presetClass="emph" presetSubtype="0" repeatCount="10000" fill="hold" grpId="1" nodeType="withEffect">
                                  <p:stCondLst>
                                    <p:cond delay="0"/>
                                  </p:stCondLst>
                                  <p:childTnLst>
                                    <p:anim calcmode="discrete" valueType="str">
                                      <p:cBhvr>
                                        <p:cTn id="85" dur="1000" fill="hold"/>
                                        <p:tgtEl>
                                          <p:spTgt spid="10246"/>
                                        </p:tgtEl>
                                        <p:attrNameLst>
                                          <p:attrName>style.visibility</p:attrName>
                                        </p:attrNameLst>
                                      </p:cBhvr>
                                      <p:tavLst>
                                        <p:tav tm="0">
                                          <p:val>
                                            <p:strVal val="hidden"/>
                                          </p:val>
                                        </p:tav>
                                        <p:tav tm="50000">
                                          <p:val>
                                            <p:strVal val="visible"/>
                                          </p:val>
                                        </p:tav>
                                      </p:tavLst>
                                    </p:anim>
                                  </p:childTnLst>
                                </p:cTn>
                              </p:par>
                              <p:par>
                                <p:cTn id="86" presetID="35" presetClass="emph" presetSubtype="0" repeatCount="10000" fill="hold" grpId="1" nodeType="withEffect">
                                  <p:stCondLst>
                                    <p:cond delay="0"/>
                                  </p:stCondLst>
                                  <p:childTnLst>
                                    <p:anim calcmode="discrete" valueType="str">
                                      <p:cBhvr>
                                        <p:cTn id="87" dur="1000" fill="hold"/>
                                        <p:tgtEl>
                                          <p:spTgt spid="10247"/>
                                        </p:tgtEl>
                                        <p:attrNameLst>
                                          <p:attrName>style.visibility</p:attrName>
                                        </p:attrNameLst>
                                      </p:cBhvr>
                                      <p:tavLst>
                                        <p:tav tm="0">
                                          <p:val>
                                            <p:strVal val="hidden"/>
                                          </p:val>
                                        </p:tav>
                                        <p:tav tm="50000">
                                          <p:val>
                                            <p:strVal val="visible"/>
                                          </p:val>
                                        </p:tav>
                                      </p:tavLst>
                                    </p:anim>
                                  </p:childTnLst>
                                </p:cTn>
                              </p:par>
                              <p:par>
                                <p:cTn id="88" presetID="35" presetClass="emph" presetSubtype="0" repeatCount="10000" fill="hold" grpId="1" nodeType="withEffect">
                                  <p:stCondLst>
                                    <p:cond delay="0"/>
                                  </p:stCondLst>
                                  <p:childTnLst>
                                    <p:anim calcmode="discrete" valueType="str">
                                      <p:cBhvr>
                                        <p:cTn id="89" dur="1000" fill="hold"/>
                                        <p:tgtEl>
                                          <p:spTgt spid="10248"/>
                                        </p:tgtEl>
                                        <p:attrNameLst>
                                          <p:attrName>style.visibility</p:attrName>
                                        </p:attrNameLst>
                                      </p:cBhvr>
                                      <p:tavLst>
                                        <p:tav tm="0">
                                          <p:val>
                                            <p:strVal val="hidden"/>
                                          </p:val>
                                        </p:tav>
                                        <p:tav tm="50000">
                                          <p:val>
                                            <p:strVal val="visible"/>
                                          </p:val>
                                        </p:tav>
                                      </p:tavLst>
                                    </p:anim>
                                  </p:childTnLst>
                                </p:cTn>
                              </p:par>
                              <p:par>
                                <p:cTn id="90" presetID="35" presetClass="emph" presetSubtype="0" repeatCount="10000" fill="hold" grpId="1" nodeType="withEffect">
                                  <p:stCondLst>
                                    <p:cond delay="0"/>
                                  </p:stCondLst>
                                  <p:childTnLst>
                                    <p:anim calcmode="discrete" valueType="str">
                                      <p:cBhvr>
                                        <p:cTn id="91" dur="1000" fill="hold"/>
                                        <p:tgtEl>
                                          <p:spTgt spid="10249"/>
                                        </p:tgtEl>
                                        <p:attrNameLst>
                                          <p:attrName>style.visibility</p:attrName>
                                        </p:attrNameLst>
                                      </p:cBhvr>
                                      <p:tavLst>
                                        <p:tav tm="0">
                                          <p:val>
                                            <p:strVal val="hidden"/>
                                          </p:val>
                                        </p:tav>
                                        <p:tav tm="50000">
                                          <p:val>
                                            <p:strVal val="visible"/>
                                          </p:val>
                                        </p:tav>
                                      </p:tavLst>
                                    </p:anim>
                                  </p:childTnLst>
                                </p:cTn>
                              </p:par>
                              <p:par>
                                <p:cTn id="92" presetID="35" presetClass="emph" presetSubtype="0" repeatCount="10000" fill="hold" grpId="1" nodeType="withEffect">
                                  <p:stCondLst>
                                    <p:cond delay="0"/>
                                  </p:stCondLst>
                                  <p:childTnLst>
                                    <p:anim calcmode="discrete" valueType="str">
                                      <p:cBhvr>
                                        <p:cTn id="93" dur="1000" fill="hold"/>
                                        <p:tgtEl>
                                          <p:spTgt spid="10250"/>
                                        </p:tgtEl>
                                        <p:attrNameLst>
                                          <p:attrName>style.visibility</p:attrName>
                                        </p:attrNameLst>
                                      </p:cBhvr>
                                      <p:tavLst>
                                        <p:tav tm="0">
                                          <p:val>
                                            <p:strVal val="hidden"/>
                                          </p:val>
                                        </p:tav>
                                        <p:tav tm="50000">
                                          <p:val>
                                            <p:strVal val="visible"/>
                                          </p:val>
                                        </p:tav>
                                      </p:tavLst>
                                    </p:anim>
                                  </p:childTnLst>
                                </p:cTn>
                              </p:par>
                              <p:par>
                                <p:cTn id="94" presetID="35" presetClass="emph" presetSubtype="0" repeatCount="10000" fill="hold" grpId="1" nodeType="withEffect">
                                  <p:stCondLst>
                                    <p:cond delay="0"/>
                                  </p:stCondLst>
                                  <p:childTnLst>
                                    <p:anim calcmode="discrete" valueType="str">
                                      <p:cBhvr>
                                        <p:cTn id="95" dur="1000" fill="hold"/>
                                        <p:tgtEl>
                                          <p:spTgt spid="10251"/>
                                        </p:tgtEl>
                                        <p:attrNameLst>
                                          <p:attrName>style.visibility</p:attrName>
                                        </p:attrNameLst>
                                      </p:cBhvr>
                                      <p:tavLst>
                                        <p:tav tm="0">
                                          <p:val>
                                            <p:strVal val="hidden"/>
                                          </p:val>
                                        </p:tav>
                                        <p:tav tm="50000">
                                          <p:val>
                                            <p:strVal val="visible"/>
                                          </p:val>
                                        </p:tav>
                                      </p:tavLst>
                                    </p:anim>
                                  </p:childTnLst>
                                </p:cTn>
                              </p:par>
                              <p:par>
                                <p:cTn id="96" presetID="35" presetClass="emph" presetSubtype="0" repeatCount="10000" fill="hold" grpId="1" nodeType="withEffect">
                                  <p:stCondLst>
                                    <p:cond delay="0"/>
                                  </p:stCondLst>
                                  <p:childTnLst>
                                    <p:anim calcmode="discrete" valueType="str">
                                      <p:cBhvr>
                                        <p:cTn id="97" dur="1000" fill="hold"/>
                                        <p:tgtEl>
                                          <p:spTgt spid="10252"/>
                                        </p:tgtEl>
                                        <p:attrNameLst>
                                          <p:attrName>style.visibility</p:attrName>
                                        </p:attrNameLst>
                                      </p:cBhvr>
                                      <p:tavLst>
                                        <p:tav tm="0">
                                          <p:val>
                                            <p:strVal val="hidden"/>
                                          </p:val>
                                        </p:tav>
                                        <p:tav tm="50000">
                                          <p:val>
                                            <p:strVal val="visible"/>
                                          </p:val>
                                        </p:tav>
                                      </p:tavLst>
                                    </p:anim>
                                  </p:childTnLst>
                                </p:cTn>
                              </p:par>
                              <p:par>
                                <p:cTn id="98" presetID="35" presetClass="emph" presetSubtype="0" repeatCount="10000" fill="hold" grpId="1" nodeType="withEffect">
                                  <p:stCondLst>
                                    <p:cond delay="0"/>
                                  </p:stCondLst>
                                  <p:childTnLst>
                                    <p:anim calcmode="discrete" valueType="str">
                                      <p:cBhvr>
                                        <p:cTn id="99" dur="1000" fill="hold"/>
                                        <p:tgtEl>
                                          <p:spTgt spid="10253"/>
                                        </p:tgtEl>
                                        <p:attrNameLst>
                                          <p:attrName>style.visibility</p:attrName>
                                        </p:attrNameLst>
                                      </p:cBhvr>
                                      <p:tavLst>
                                        <p:tav tm="0">
                                          <p:val>
                                            <p:strVal val="hidden"/>
                                          </p:val>
                                        </p:tav>
                                        <p:tav tm="50000">
                                          <p:val>
                                            <p:strVal val="visible"/>
                                          </p:val>
                                        </p:tav>
                                      </p:tavLst>
                                    </p:anim>
                                  </p:childTnLst>
                                </p:cTn>
                              </p:par>
                              <p:par>
                                <p:cTn id="100" presetID="35" presetClass="emph" presetSubtype="0" repeatCount="10000" fill="hold" grpId="1" nodeType="withEffect">
                                  <p:stCondLst>
                                    <p:cond delay="0"/>
                                  </p:stCondLst>
                                  <p:childTnLst>
                                    <p:anim calcmode="discrete" valueType="str">
                                      <p:cBhvr>
                                        <p:cTn id="101" dur="1000" fill="hold"/>
                                        <p:tgtEl>
                                          <p:spTgt spid="10254"/>
                                        </p:tgtEl>
                                        <p:attrNameLst>
                                          <p:attrName>style.visibility</p:attrName>
                                        </p:attrNameLst>
                                      </p:cBhvr>
                                      <p:tavLst>
                                        <p:tav tm="0">
                                          <p:val>
                                            <p:strVal val="hidden"/>
                                          </p:val>
                                        </p:tav>
                                        <p:tav tm="50000">
                                          <p:val>
                                            <p:strVal val="visible"/>
                                          </p:val>
                                        </p:tav>
                                      </p:tavLst>
                                    </p:anim>
                                  </p:childTnLst>
                                </p:cTn>
                              </p:par>
                              <p:par>
                                <p:cTn id="102" presetID="35" presetClass="emph" presetSubtype="0" repeatCount="10000" fill="hold" grpId="1" nodeType="withEffect">
                                  <p:stCondLst>
                                    <p:cond delay="0"/>
                                  </p:stCondLst>
                                  <p:childTnLst>
                                    <p:anim calcmode="discrete" valueType="str">
                                      <p:cBhvr>
                                        <p:cTn id="103" dur="1000" fill="hold"/>
                                        <p:tgtEl>
                                          <p:spTgt spid="10255"/>
                                        </p:tgtEl>
                                        <p:attrNameLst>
                                          <p:attrName>style.visibility</p:attrName>
                                        </p:attrNameLst>
                                      </p:cBhvr>
                                      <p:tavLst>
                                        <p:tav tm="0">
                                          <p:val>
                                            <p:strVal val="hidden"/>
                                          </p:val>
                                        </p:tav>
                                        <p:tav tm="50000">
                                          <p:val>
                                            <p:strVal val="visible"/>
                                          </p:val>
                                        </p:tav>
                                      </p:tavLst>
                                    </p:anim>
                                  </p:childTnLst>
                                </p:cTn>
                              </p:par>
                              <p:par>
                                <p:cTn id="104" presetID="35" presetClass="emph" presetSubtype="0" repeatCount="10000" fill="hold" grpId="1" nodeType="withEffect">
                                  <p:stCondLst>
                                    <p:cond delay="0"/>
                                  </p:stCondLst>
                                  <p:childTnLst>
                                    <p:anim calcmode="discrete" valueType="str">
                                      <p:cBhvr>
                                        <p:cTn id="105" dur="1000" fill="hold"/>
                                        <p:tgtEl>
                                          <p:spTgt spid="10256"/>
                                        </p:tgtEl>
                                        <p:attrNameLst>
                                          <p:attrName>style.visibility</p:attrName>
                                        </p:attrNameLst>
                                      </p:cBhvr>
                                      <p:tavLst>
                                        <p:tav tm="0">
                                          <p:val>
                                            <p:strVal val="hidden"/>
                                          </p:val>
                                        </p:tav>
                                        <p:tav tm="50000">
                                          <p:val>
                                            <p:strVal val="visible"/>
                                          </p:val>
                                        </p:tav>
                                      </p:tavLst>
                                    </p:anim>
                                  </p:childTnLst>
                                </p:cTn>
                              </p:par>
                              <p:par>
                                <p:cTn id="106" presetID="35" presetClass="emph" presetSubtype="0" repeatCount="10000" fill="hold" grpId="1" nodeType="withEffect">
                                  <p:stCondLst>
                                    <p:cond delay="0"/>
                                  </p:stCondLst>
                                  <p:childTnLst>
                                    <p:anim calcmode="discrete" valueType="str">
                                      <p:cBhvr>
                                        <p:cTn id="107" dur="1000" fill="hold"/>
                                        <p:tgtEl>
                                          <p:spTgt spid="10257"/>
                                        </p:tgtEl>
                                        <p:attrNameLst>
                                          <p:attrName>style.visibility</p:attrName>
                                        </p:attrNameLst>
                                      </p:cBhvr>
                                      <p:tavLst>
                                        <p:tav tm="0">
                                          <p:val>
                                            <p:strVal val="hidden"/>
                                          </p:val>
                                        </p:tav>
                                        <p:tav tm="50000">
                                          <p:val>
                                            <p:strVal val="visible"/>
                                          </p:val>
                                        </p:tav>
                                      </p:tavLst>
                                    </p:anim>
                                  </p:childTnLst>
                                </p:cTn>
                              </p:par>
                              <p:par>
                                <p:cTn id="108" presetID="35" presetClass="emph" presetSubtype="0" repeatCount="10000" fill="hold" grpId="1" nodeType="withEffect">
                                  <p:stCondLst>
                                    <p:cond delay="0"/>
                                  </p:stCondLst>
                                  <p:childTnLst>
                                    <p:anim calcmode="discrete" valueType="str">
                                      <p:cBhvr>
                                        <p:cTn id="109" dur="1000" fill="hold"/>
                                        <p:tgtEl>
                                          <p:spTgt spid="10258"/>
                                        </p:tgtEl>
                                        <p:attrNameLst>
                                          <p:attrName>style.visibility</p:attrName>
                                        </p:attrNameLst>
                                      </p:cBhvr>
                                      <p:tavLst>
                                        <p:tav tm="0">
                                          <p:val>
                                            <p:strVal val="hidden"/>
                                          </p:val>
                                        </p:tav>
                                        <p:tav tm="50000">
                                          <p:val>
                                            <p:strVal val="visible"/>
                                          </p:val>
                                        </p:tav>
                                      </p:tavLst>
                                    </p:anim>
                                  </p:childTnLst>
                                </p:cTn>
                              </p:par>
                              <p:par>
                                <p:cTn id="110" presetID="35" presetClass="emph" presetSubtype="0" repeatCount="10000" fill="hold" grpId="1" nodeType="withEffect">
                                  <p:stCondLst>
                                    <p:cond delay="0"/>
                                  </p:stCondLst>
                                  <p:childTnLst>
                                    <p:anim calcmode="discrete" valueType="str">
                                      <p:cBhvr>
                                        <p:cTn id="111" dur="1000" fill="hold"/>
                                        <p:tgtEl>
                                          <p:spTgt spid="1025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3" grpId="1" animBg="1"/>
      <p:bldP spid="10244" grpId="0" animBg="1"/>
      <p:bldP spid="10244" grpId="1" animBg="1"/>
      <p:bldP spid="10245" grpId="0" animBg="1"/>
      <p:bldP spid="10245" grpId="1" animBg="1"/>
      <p:bldP spid="10246" grpId="0" animBg="1"/>
      <p:bldP spid="10246" grpId="1" animBg="1"/>
      <p:bldP spid="10247" grpId="0" animBg="1"/>
      <p:bldP spid="10247" grpId="1" animBg="1"/>
      <p:bldP spid="10248" grpId="0" animBg="1"/>
      <p:bldP spid="10248" grpId="1" animBg="1"/>
      <p:bldP spid="10249" grpId="0" animBg="1"/>
      <p:bldP spid="10249" grpId="1" animBg="1"/>
      <p:bldP spid="10250" grpId="0" animBg="1"/>
      <p:bldP spid="10250" grpId="1" animBg="1"/>
      <p:bldP spid="10251" grpId="0" animBg="1"/>
      <p:bldP spid="10251" grpId="1" animBg="1"/>
      <p:bldP spid="10252" grpId="0" animBg="1"/>
      <p:bldP spid="10252" grpId="1" animBg="1"/>
      <p:bldP spid="10253" grpId="0" animBg="1"/>
      <p:bldP spid="10253" grpId="1" animBg="1"/>
      <p:bldP spid="10254" grpId="0" animBg="1"/>
      <p:bldP spid="10254" grpId="1" animBg="1"/>
      <p:bldP spid="10255" grpId="0" animBg="1"/>
      <p:bldP spid="10255" grpId="1" animBg="1"/>
      <p:bldP spid="10256" grpId="0" animBg="1"/>
      <p:bldP spid="10256" grpId="1" animBg="1"/>
      <p:bldP spid="10257" grpId="0" animBg="1"/>
      <p:bldP spid="10257" grpId="1" animBg="1"/>
      <p:bldP spid="10258" grpId="0" animBg="1"/>
      <p:bldP spid="10258" grpId="1" animBg="1"/>
      <p:bldP spid="10259" grpId="0" animBg="1"/>
      <p:bldP spid="10259" grpId="1" animBg="1"/>
      <p:bldP spid="10261" grpId="0" animBg="1"/>
      <p:bldP spid="10261" grpId="1" animBg="1"/>
      <p:bldP spid="10263" grpId="0" animBg="1"/>
      <p:bldP spid="10266" grpId="0"/>
      <p:bldP spid="10268" grpId="0"/>
      <p:bldP spid="10269"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descr="самка%202%20ст%20хор%20видно"/>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92150"/>
            <a:ext cx="4456113" cy="461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6" name="Line 8"/>
          <p:cNvSpPr>
            <a:spLocks noChangeShapeType="1"/>
          </p:cNvSpPr>
          <p:nvPr/>
        </p:nvSpPr>
        <p:spPr bwMode="auto">
          <a:xfrm flipV="1">
            <a:off x="2268538" y="1628775"/>
            <a:ext cx="935037" cy="990600"/>
          </a:xfrm>
          <a:prstGeom prst="line">
            <a:avLst/>
          </a:prstGeom>
          <a:noFill/>
          <a:ln w="50800">
            <a:solidFill>
              <a:srgbClr val="FFFF00"/>
            </a:solidFill>
            <a:round/>
            <a:headEnd type="triangle" w="med" len="med"/>
            <a:tailEnd/>
          </a:ln>
          <a:extLst>
            <a:ext uri="{909E8E84-426E-40DD-AFC4-6F175D3DCCD1}">
              <a14:hiddenFill xmlns:a14="http://schemas.microsoft.com/office/drawing/2010/main" xmlns="">
                <a:noFill/>
              </a14:hiddenFill>
            </a:ext>
          </a:extLst>
        </p:spPr>
        <p:txBody>
          <a:bodyPr/>
          <a:lstStyle/>
          <a:p>
            <a:endParaRPr lang="ru-RU"/>
          </a:p>
        </p:txBody>
      </p:sp>
      <p:sp>
        <p:nvSpPr>
          <p:cNvPr id="12299" name="Line 11"/>
          <p:cNvSpPr>
            <a:spLocks noChangeShapeType="1"/>
          </p:cNvSpPr>
          <p:nvPr/>
        </p:nvSpPr>
        <p:spPr bwMode="auto">
          <a:xfrm flipH="1" flipV="1">
            <a:off x="2411413" y="3357563"/>
            <a:ext cx="1081087" cy="647700"/>
          </a:xfrm>
          <a:prstGeom prst="line">
            <a:avLst/>
          </a:prstGeom>
          <a:noFill/>
          <a:ln w="508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98309" name="Rectangle 14"/>
          <p:cNvSpPr>
            <a:spLocks noChangeArrowheads="1"/>
          </p:cNvSpPr>
          <p:nvPr/>
        </p:nvSpPr>
        <p:spPr bwMode="auto">
          <a:xfrm>
            <a:off x="-177800" y="906463"/>
            <a:ext cx="48418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98310" name="Rectangle 15"/>
          <p:cNvSpPr>
            <a:spLocks noChangeArrowheads="1"/>
          </p:cNvSpPr>
          <p:nvPr/>
        </p:nvSpPr>
        <p:spPr bwMode="auto">
          <a:xfrm>
            <a:off x="-177800" y="906463"/>
            <a:ext cx="48418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98311" name="Rectangle 17"/>
          <p:cNvSpPr>
            <a:spLocks noChangeArrowheads="1"/>
          </p:cNvSpPr>
          <p:nvPr/>
        </p:nvSpPr>
        <p:spPr bwMode="auto">
          <a:xfrm>
            <a:off x="-177800" y="906463"/>
            <a:ext cx="45466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98312" name="Rectangle 18"/>
          <p:cNvSpPr>
            <a:spLocks noChangeArrowheads="1"/>
          </p:cNvSpPr>
          <p:nvPr/>
        </p:nvSpPr>
        <p:spPr bwMode="auto">
          <a:xfrm>
            <a:off x="-177800" y="906463"/>
            <a:ext cx="45466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pic>
        <p:nvPicPr>
          <p:cNvPr id="12293" name="Picture 5" descr="3+ Рус_осетр_самка_2 ст"/>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00563" y="1196975"/>
            <a:ext cx="4643437" cy="4067175"/>
          </a:xfrm>
          <a:prstGeom prst="rect">
            <a:avLst/>
          </a:prstGeom>
          <a:noFill/>
          <a:ln w="57150" cmpd="thinThick">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2300" name="Line 12"/>
          <p:cNvSpPr>
            <a:spLocks noChangeShapeType="1"/>
          </p:cNvSpPr>
          <p:nvPr/>
        </p:nvSpPr>
        <p:spPr bwMode="auto">
          <a:xfrm flipH="1" flipV="1">
            <a:off x="5435600" y="1628775"/>
            <a:ext cx="990600" cy="1020763"/>
          </a:xfrm>
          <a:prstGeom prst="line">
            <a:avLst/>
          </a:prstGeom>
          <a:noFill/>
          <a:ln w="50800">
            <a:solidFill>
              <a:srgbClr val="FFFF00"/>
            </a:solidFill>
            <a:round/>
            <a:headEnd type="triangle" w="med" len="med"/>
            <a:tailEnd/>
          </a:ln>
          <a:extLst>
            <a:ext uri="{909E8E84-426E-40DD-AFC4-6F175D3DCCD1}">
              <a14:hiddenFill xmlns:a14="http://schemas.microsoft.com/office/drawing/2010/main" xmlns="">
                <a:noFill/>
              </a14:hiddenFill>
            </a:ext>
          </a:extLst>
        </p:spPr>
        <p:txBody>
          <a:bodyPr/>
          <a:lstStyle/>
          <a:p>
            <a:endParaRPr lang="ru-RU"/>
          </a:p>
        </p:txBody>
      </p:sp>
      <p:sp>
        <p:nvSpPr>
          <p:cNvPr id="12301" name="Line 13"/>
          <p:cNvSpPr>
            <a:spLocks noChangeShapeType="1"/>
          </p:cNvSpPr>
          <p:nvPr/>
        </p:nvSpPr>
        <p:spPr bwMode="auto">
          <a:xfrm flipV="1">
            <a:off x="5003800" y="3357563"/>
            <a:ext cx="1584325" cy="647700"/>
          </a:xfrm>
          <a:prstGeom prst="line">
            <a:avLst/>
          </a:prstGeom>
          <a:noFill/>
          <a:ln w="508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2297" name="Text Box 9"/>
          <p:cNvSpPr txBox="1">
            <a:spLocks noChangeArrowheads="1"/>
          </p:cNvSpPr>
          <p:nvPr/>
        </p:nvSpPr>
        <p:spPr bwMode="auto">
          <a:xfrm>
            <a:off x="3203575" y="1125538"/>
            <a:ext cx="2232025" cy="936625"/>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1600" b="1">
                <a:latin typeface="Times New Roman" pitchFamily="18" charset="0"/>
                <a:cs typeface="Times New Roman" pitchFamily="18" charset="0"/>
              </a:rPr>
              <a:t>Генеративная ткань, яйценосные пластинки</a:t>
            </a:r>
            <a:endParaRPr lang="ru-RU" altLang="ru-RU" sz="1600" b="1">
              <a:latin typeface="Franklin Gothic Book" pitchFamily="34" charset="0"/>
            </a:endParaRPr>
          </a:p>
        </p:txBody>
      </p:sp>
      <p:sp>
        <p:nvSpPr>
          <p:cNvPr id="12318" name="Rectangle 30"/>
          <p:cNvSpPr>
            <a:spLocks noChangeArrowheads="1"/>
          </p:cNvSpPr>
          <p:nvPr/>
        </p:nvSpPr>
        <p:spPr bwMode="auto">
          <a:xfrm>
            <a:off x="2143125" y="5643563"/>
            <a:ext cx="54673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latin typeface="Franklin Gothic Book" pitchFamily="34" charset="0"/>
              </a:rPr>
              <a:t>Самка, </a:t>
            </a:r>
            <a:r>
              <a:rPr lang="en-US" altLang="ru-RU" sz="2000" b="1">
                <a:latin typeface="Franklin Gothic Book" pitchFamily="34" charset="0"/>
              </a:rPr>
              <a:t>II </a:t>
            </a:r>
            <a:r>
              <a:rPr lang="ru-RU" altLang="ru-RU" sz="2000" b="1">
                <a:latin typeface="Franklin Gothic Book" pitchFamily="34" charset="0"/>
              </a:rPr>
              <a:t>стадия зрелости гонады: </a:t>
            </a:r>
            <a:endParaRPr lang="en-US" altLang="ru-RU" sz="2000" b="1">
              <a:latin typeface="Franklin Gothic Book" pitchFamily="34" charset="0"/>
            </a:endParaRPr>
          </a:p>
          <a:p>
            <a:pPr algn="ctr" eaLnBrk="1" hangingPunct="1"/>
            <a:r>
              <a:rPr lang="ru-RU" altLang="ru-RU" sz="2000" b="1">
                <a:latin typeface="Franklin Gothic Book" pitchFamily="34" charset="0"/>
              </a:rPr>
              <a:t>вид УЗ изображения и общий вид гонады</a:t>
            </a:r>
          </a:p>
        </p:txBody>
      </p:sp>
      <p:sp>
        <p:nvSpPr>
          <p:cNvPr id="12298" name="Text Box 10"/>
          <p:cNvSpPr txBox="1">
            <a:spLocks noChangeArrowheads="1"/>
          </p:cNvSpPr>
          <p:nvPr/>
        </p:nvSpPr>
        <p:spPr bwMode="auto">
          <a:xfrm>
            <a:off x="3492500" y="3644900"/>
            <a:ext cx="1512888" cy="649288"/>
          </a:xfrm>
          <a:prstGeom prst="rect">
            <a:avLst/>
          </a:prstGeom>
          <a:solidFill>
            <a:srgbClr val="FFFFFF"/>
          </a:solidFill>
          <a:ln w="9525">
            <a:solidFill>
              <a:schemeClr val="tx1"/>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1600" b="1">
                <a:latin typeface="Times New Roman" pitchFamily="18" charset="0"/>
                <a:cs typeface="Times New Roman" pitchFamily="18" charset="0"/>
              </a:rPr>
              <a:t>Жировая ткань</a:t>
            </a:r>
          </a:p>
        </p:txBody>
      </p:sp>
    </p:spTree>
    <p:extLst>
      <p:ext uri="{BB962C8B-B14F-4D97-AF65-F5344CB8AC3E}">
        <p14:creationId xmlns:p14="http://schemas.microsoft.com/office/powerpoint/2010/main" xmlns="" val="80922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fade">
                                      <p:cBhvr>
                                        <p:cTn id="7" dur="1000"/>
                                        <p:tgtEl>
                                          <p:spTgt spid="12295"/>
                                        </p:tgtEl>
                                      </p:cBhvr>
                                    </p:animEffect>
                                  </p:childTnLst>
                                </p:cTn>
                              </p:par>
                              <p:par>
                                <p:cTn id="8" presetID="10" presetClass="entr" presetSubtype="0" fill="hold" nodeType="withEffect">
                                  <p:stCondLst>
                                    <p:cond delay="0"/>
                                  </p:stCondLst>
                                  <p:childTnLst>
                                    <p:set>
                                      <p:cBhvr>
                                        <p:cTn id="9" dur="1" fill="hold">
                                          <p:stCondLst>
                                            <p:cond delay="0"/>
                                          </p:stCondLst>
                                        </p:cTn>
                                        <p:tgtEl>
                                          <p:spTgt spid="12293"/>
                                        </p:tgtEl>
                                        <p:attrNameLst>
                                          <p:attrName>style.visibility</p:attrName>
                                        </p:attrNameLst>
                                      </p:cBhvr>
                                      <p:to>
                                        <p:strVal val="visible"/>
                                      </p:to>
                                    </p:set>
                                    <p:animEffect transition="in" filter="fade">
                                      <p:cBhvr>
                                        <p:cTn id="10" dur="1000"/>
                                        <p:tgtEl>
                                          <p:spTgt spid="12293"/>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2318"/>
                                        </p:tgtEl>
                                        <p:attrNameLst>
                                          <p:attrName>style.visibility</p:attrName>
                                        </p:attrNameLst>
                                      </p:cBhvr>
                                      <p:to>
                                        <p:strVal val="visible"/>
                                      </p:to>
                                    </p:set>
                                    <p:anim calcmode="lin" valueType="num">
                                      <p:cBhvr additive="base">
                                        <p:cTn id="13" dur="1000" fill="hold"/>
                                        <p:tgtEl>
                                          <p:spTgt spid="12318"/>
                                        </p:tgtEl>
                                        <p:attrNameLst>
                                          <p:attrName>ppt_x</p:attrName>
                                        </p:attrNameLst>
                                      </p:cBhvr>
                                      <p:tavLst>
                                        <p:tav tm="0">
                                          <p:val>
                                            <p:strVal val="#ppt_x"/>
                                          </p:val>
                                        </p:tav>
                                        <p:tav tm="100000">
                                          <p:val>
                                            <p:strVal val="#ppt_x"/>
                                          </p:val>
                                        </p:tav>
                                      </p:tavLst>
                                    </p:anim>
                                    <p:anim calcmode="lin" valueType="num">
                                      <p:cBhvr additive="base">
                                        <p:cTn id="14" dur="1000" fill="hold"/>
                                        <p:tgtEl>
                                          <p:spTgt spid="12318"/>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8" presetClass="entr" presetSubtype="32" fill="hold" grpId="0" nodeType="afterEffect">
                                  <p:stCondLst>
                                    <p:cond delay="0"/>
                                  </p:stCondLst>
                                  <p:childTnLst>
                                    <p:set>
                                      <p:cBhvr>
                                        <p:cTn id="17" dur="1" fill="hold">
                                          <p:stCondLst>
                                            <p:cond delay="0"/>
                                          </p:stCondLst>
                                        </p:cTn>
                                        <p:tgtEl>
                                          <p:spTgt spid="12297"/>
                                        </p:tgtEl>
                                        <p:attrNameLst>
                                          <p:attrName>style.visibility</p:attrName>
                                        </p:attrNameLst>
                                      </p:cBhvr>
                                      <p:to>
                                        <p:strVal val="visible"/>
                                      </p:to>
                                    </p:set>
                                    <p:animEffect transition="in" filter="diamond(out)">
                                      <p:cBhvr>
                                        <p:cTn id="18" dur="1000"/>
                                        <p:tgtEl>
                                          <p:spTgt spid="12297"/>
                                        </p:tgtEl>
                                      </p:cBhvr>
                                    </p:animEffect>
                                  </p:childTnLst>
                                </p:cTn>
                              </p:par>
                            </p:childTnLst>
                          </p:cTn>
                        </p:par>
                        <p:par>
                          <p:cTn id="19" fill="hold" nodeType="afterGroup">
                            <p:stCondLst>
                              <p:cond delay="2000"/>
                            </p:stCondLst>
                            <p:childTnLst>
                              <p:par>
                                <p:cTn id="20" presetID="23" presetClass="entr" presetSubtype="32" fill="hold" grpId="0" nodeType="afterEffect">
                                  <p:stCondLst>
                                    <p:cond delay="0"/>
                                  </p:stCondLst>
                                  <p:childTnLst>
                                    <p:set>
                                      <p:cBhvr>
                                        <p:cTn id="21" dur="1" fill="hold">
                                          <p:stCondLst>
                                            <p:cond delay="0"/>
                                          </p:stCondLst>
                                        </p:cTn>
                                        <p:tgtEl>
                                          <p:spTgt spid="12296"/>
                                        </p:tgtEl>
                                        <p:attrNameLst>
                                          <p:attrName>style.visibility</p:attrName>
                                        </p:attrNameLst>
                                      </p:cBhvr>
                                      <p:to>
                                        <p:strVal val="visible"/>
                                      </p:to>
                                    </p:set>
                                    <p:anim calcmode="lin" valueType="num">
                                      <p:cBhvr>
                                        <p:cTn id="22" dur="1000" fill="hold"/>
                                        <p:tgtEl>
                                          <p:spTgt spid="12296"/>
                                        </p:tgtEl>
                                        <p:attrNameLst>
                                          <p:attrName>ppt_w</p:attrName>
                                        </p:attrNameLst>
                                      </p:cBhvr>
                                      <p:tavLst>
                                        <p:tav tm="0">
                                          <p:val>
                                            <p:strVal val="4*#ppt_w"/>
                                          </p:val>
                                        </p:tav>
                                        <p:tav tm="100000">
                                          <p:val>
                                            <p:strVal val="#ppt_w"/>
                                          </p:val>
                                        </p:tav>
                                      </p:tavLst>
                                    </p:anim>
                                    <p:anim calcmode="lin" valueType="num">
                                      <p:cBhvr>
                                        <p:cTn id="23" dur="1000" fill="hold"/>
                                        <p:tgtEl>
                                          <p:spTgt spid="12296"/>
                                        </p:tgtEl>
                                        <p:attrNameLst>
                                          <p:attrName>ppt_h</p:attrName>
                                        </p:attrNameLst>
                                      </p:cBhvr>
                                      <p:tavLst>
                                        <p:tav tm="0">
                                          <p:val>
                                            <p:strVal val="4*#ppt_h"/>
                                          </p:val>
                                        </p:tav>
                                        <p:tav tm="100000">
                                          <p:val>
                                            <p:strVal val="#ppt_h"/>
                                          </p:val>
                                        </p:tav>
                                      </p:tavLst>
                                    </p:anim>
                                  </p:childTnLst>
                                </p:cTn>
                              </p:par>
                              <p:par>
                                <p:cTn id="24" presetID="23" presetClass="entr" presetSubtype="32" fill="hold" grpId="0" nodeType="withEffect">
                                  <p:stCondLst>
                                    <p:cond delay="0"/>
                                  </p:stCondLst>
                                  <p:childTnLst>
                                    <p:set>
                                      <p:cBhvr>
                                        <p:cTn id="25" dur="1" fill="hold">
                                          <p:stCondLst>
                                            <p:cond delay="0"/>
                                          </p:stCondLst>
                                        </p:cTn>
                                        <p:tgtEl>
                                          <p:spTgt spid="12300"/>
                                        </p:tgtEl>
                                        <p:attrNameLst>
                                          <p:attrName>style.visibility</p:attrName>
                                        </p:attrNameLst>
                                      </p:cBhvr>
                                      <p:to>
                                        <p:strVal val="visible"/>
                                      </p:to>
                                    </p:set>
                                    <p:anim calcmode="lin" valueType="num">
                                      <p:cBhvr>
                                        <p:cTn id="26" dur="1000" fill="hold"/>
                                        <p:tgtEl>
                                          <p:spTgt spid="12300"/>
                                        </p:tgtEl>
                                        <p:attrNameLst>
                                          <p:attrName>ppt_w</p:attrName>
                                        </p:attrNameLst>
                                      </p:cBhvr>
                                      <p:tavLst>
                                        <p:tav tm="0">
                                          <p:val>
                                            <p:strVal val="4*#ppt_w"/>
                                          </p:val>
                                        </p:tav>
                                        <p:tav tm="100000">
                                          <p:val>
                                            <p:strVal val="#ppt_w"/>
                                          </p:val>
                                        </p:tav>
                                      </p:tavLst>
                                    </p:anim>
                                    <p:anim calcmode="lin" valueType="num">
                                      <p:cBhvr>
                                        <p:cTn id="27" dur="1000" fill="hold"/>
                                        <p:tgtEl>
                                          <p:spTgt spid="12300"/>
                                        </p:tgtEl>
                                        <p:attrNameLst>
                                          <p:attrName>ppt_h</p:attrName>
                                        </p:attrNameLst>
                                      </p:cBhvr>
                                      <p:tavLst>
                                        <p:tav tm="0">
                                          <p:val>
                                            <p:strVal val="4*#ppt_h"/>
                                          </p:val>
                                        </p:tav>
                                        <p:tav tm="100000">
                                          <p:val>
                                            <p:strVal val="#ppt_h"/>
                                          </p:val>
                                        </p:tav>
                                      </p:tavLst>
                                    </p:anim>
                                  </p:childTnLst>
                                </p:cTn>
                              </p:par>
                            </p:childTnLst>
                          </p:cTn>
                        </p:par>
                        <p:par>
                          <p:cTn id="28" fill="hold" nodeType="afterGroup">
                            <p:stCondLst>
                              <p:cond delay="3000"/>
                            </p:stCondLst>
                            <p:childTnLst>
                              <p:par>
                                <p:cTn id="29" presetID="8" presetClass="entr" presetSubtype="32" fill="hold" grpId="0" nodeType="afterEffect">
                                  <p:stCondLst>
                                    <p:cond delay="0"/>
                                  </p:stCondLst>
                                  <p:childTnLst>
                                    <p:set>
                                      <p:cBhvr>
                                        <p:cTn id="30" dur="1" fill="hold">
                                          <p:stCondLst>
                                            <p:cond delay="0"/>
                                          </p:stCondLst>
                                        </p:cTn>
                                        <p:tgtEl>
                                          <p:spTgt spid="12298"/>
                                        </p:tgtEl>
                                        <p:attrNameLst>
                                          <p:attrName>style.visibility</p:attrName>
                                        </p:attrNameLst>
                                      </p:cBhvr>
                                      <p:to>
                                        <p:strVal val="visible"/>
                                      </p:to>
                                    </p:set>
                                    <p:animEffect transition="in" filter="diamond(out)">
                                      <p:cBhvr>
                                        <p:cTn id="31" dur="1000"/>
                                        <p:tgtEl>
                                          <p:spTgt spid="12298"/>
                                        </p:tgtEl>
                                      </p:cBhvr>
                                    </p:animEffect>
                                  </p:childTnLst>
                                </p:cTn>
                              </p:par>
                            </p:childTnLst>
                          </p:cTn>
                        </p:par>
                        <p:par>
                          <p:cTn id="32" fill="hold" nodeType="afterGroup">
                            <p:stCondLst>
                              <p:cond delay="4000"/>
                            </p:stCondLst>
                            <p:childTnLst>
                              <p:par>
                                <p:cTn id="33" presetID="23" presetClass="entr" presetSubtype="32" fill="hold" grpId="0" nodeType="afterEffect">
                                  <p:stCondLst>
                                    <p:cond delay="0"/>
                                  </p:stCondLst>
                                  <p:childTnLst>
                                    <p:set>
                                      <p:cBhvr>
                                        <p:cTn id="34" dur="1" fill="hold">
                                          <p:stCondLst>
                                            <p:cond delay="0"/>
                                          </p:stCondLst>
                                        </p:cTn>
                                        <p:tgtEl>
                                          <p:spTgt spid="12299"/>
                                        </p:tgtEl>
                                        <p:attrNameLst>
                                          <p:attrName>style.visibility</p:attrName>
                                        </p:attrNameLst>
                                      </p:cBhvr>
                                      <p:to>
                                        <p:strVal val="visible"/>
                                      </p:to>
                                    </p:set>
                                    <p:anim calcmode="lin" valueType="num">
                                      <p:cBhvr>
                                        <p:cTn id="35" dur="1000" fill="hold"/>
                                        <p:tgtEl>
                                          <p:spTgt spid="12299"/>
                                        </p:tgtEl>
                                        <p:attrNameLst>
                                          <p:attrName>ppt_w</p:attrName>
                                        </p:attrNameLst>
                                      </p:cBhvr>
                                      <p:tavLst>
                                        <p:tav tm="0">
                                          <p:val>
                                            <p:strVal val="4*#ppt_w"/>
                                          </p:val>
                                        </p:tav>
                                        <p:tav tm="100000">
                                          <p:val>
                                            <p:strVal val="#ppt_w"/>
                                          </p:val>
                                        </p:tav>
                                      </p:tavLst>
                                    </p:anim>
                                    <p:anim calcmode="lin" valueType="num">
                                      <p:cBhvr>
                                        <p:cTn id="36" dur="1000" fill="hold"/>
                                        <p:tgtEl>
                                          <p:spTgt spid="12299"/>
                                        </p:tgtEl>
                                        <p:attrNameLst>
                                          <p:attrName>ppt_h</p:attrName>
                                        </p:attrNameLst>
                                      </p:cBhvr>
                                      <p:tavLst>
                                        <p:tav tm="0">
                                          <p:val>
                                            <p:strVal val="4*#ppt_h"/>
                                          </p:val>
                                        </p:tav>
                                        <p:tav tm="100000">
                                          <p:val>
                                            <p:strVal val="#ppt_h"/>
                                          </p:val>
                                        </p:tav>
                                      </p:tavLst>
                                    </p:anim>
                                  </p:childTnLst>
                                </p:cTn>
                              </p:par>
                              <p:par>
                                <p:cTn id="37" presetID="23" presetClass="entr" presetSubtype="32" fill="hold" grpId="0" nodeType="withEffect">
                                  <p:stCondLst>
                                    <p:cond delay="0"/>
                                  </p:stCondLst>
                                  <p:childTnLst>
                                    <p:set>
                                      <p:cBhvr>
                                        <p:cTn id="38" dur="1" fill="hold">
                                          <p:stCondLst>
                                            <p:cond delay="0"/>
                                          </p:stCondLst>
                                        </p:cTn>
                                        <p:tgtEl>
                                          <p:spTgt spid="12301"/>
                                        </p:tgtEl>
                                        <p:attrNameLst>
                                          <p:attrName>style.visibility</p:attrName>
                                        </p:attrNameLst>
                                      </p:cBhvr>
                                      <p:to>
                                        <p:strVal val="visible"/>
                                      </p:to>
                                    </p:set>
                                    <p:anim calcmode="lin" valueType="num">
                                      <p:cBhvr>
                                        <p:cTn id="39" dur="1000" fill="hold"/>
                                        <p:tgtEl>
                                          <p:spTgt spid="12301"/>
                                        </p:tgtEl>
                                        <p:attrNameLst>
                                          <p:attrName>ppt_w</p:attrName>
                                        </p:attrNameLst>
                                      </p:cBhvr>
                                      <p:tavLst>
                                        <p:tav tm="0">
                                          <p:val>
                                            <p:strVal val="4*#ppt_w"/>
                                          </p:val>
                                        </p:tav>
                                        <p:tav tm="100000">
                                          <p:val>
                                            <p:strVal val="#ppt_w"/>
                                          </p:val>
                                        </p:tav>
                                      </p:tavLst>
                                    </p:anim>
                                    <p:anim calcmode="lin" valueType="num">
                                      <p:cBhvr>
                                        <p:cTn id="40" dur="1000" fill="hold"/>
                                        <p:tgtEl>
                                          <p:spTgt spid="1230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299" grpId="0" animBg="1"/>
      <p:bldP spid="12300" grpId="0" animBg="1"/>
      <p:bldP spid="12301" grpId="0" animBg="1"/>
      <p:bldP spid="12297" grpId="0" animBg="1"/>
      <p:bldP spid="12318" grpId="0"/>
      <p:bldP spid="12298"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самка%20IV"/>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68413"/>
            <a:ext cx="4608513" cy="366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2" name="Line 10"/>
          <p:cNvSpPr>
            <a:spLocks noChangeShapeType="1"/>
          </p:cNvSpPr>
          <p:nvPr/>
        </p:nvSpPr>
        <p:spPr bwMode="auto">
          <a:xfrm flipV="1">
            <a:off x="2195513" y="1989138"/>
            <a:ext cx="1223962" cy="647700"/>
          </a:xfrm>
          <a:prstGeom prst="line">
            <a:avLst/>
          </a:prstGeom>
          <a:noFill/>
          <a:ln w="50800">
            <a:solidFill>
              <a:srgbClr val="FFFF00"/>
            </a:solidFill>
            <a:round/>
            <a:headEnd type="triangle" w="med" len="med"/>
            <a:tailEnd/>
          </a:ln>
          <a:extLst>
            <a:ext uri="{909E8E84-426E-40DD-AFC4-6F175D3DCCD1}">
              <a14:hiddenFill xmlns:a14="http://schemas.microsoft.com/office/drawing/2010/main" xmlns="">
                <a:noFill/>
              </a14:hiddenFill>
            </a:ext>
          </a:extLst>
        </p:spPr>
        <p:txBody>
          <a:bodyPr/>
          <a:lstStyle/>
          <a:p>
            <a:endParaRPr lang="ru-RU"/>
          </a:p>
        </p:txBody>
      </p:sp>
      <p:sp>
        <p:nvSpPr>
          <p:cNvPr id="99332" name="Rectangle 12"/>
          <p:cNvSpPr>
            <a:spLocks noChangeArrowheads="1"/>
          </p:cNvSpPr>
          <p:nvPr/>
        </p:nvSpPr>
        <p:spPr bwMode="auto">
          <a:xfrm>
            <a:off x="-122238" y="1598613"/>
            <a:ext cx="469423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99333" name="Rectangle 13"/>
          <p:cNvSpPr>
            <a:spLocks noChangeArrowheads="1"/>
          </p:cNvSpPr>
          <p:nvPr/>
        </p:nvSpPr>
        <p:spPr bwMode="auto">
          <a:xfrm>
            <a:off x="-122238" y="1598613"/>
            <a:ext cx="469423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sp>
        <p:nvSpPr>
          <p:cNvPr id="99334" name="Rectangle 15"/>
          <p:cNvSpPr>
            <a:spLocks noChangeArrowheads="1"/>
          </p:cNvSpPr>
          <p:nvPr/>
        </p:nvSpPr>
        <p:spPr bwMode="auto">
          <a:xfrm>
            <a:off x="-122238" y="1598613"/>
            <a:ext cx="469423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pic>
        <p:nvPicPr>
          <p:cNvPr id="13319" name="Picture 7" descr="самка II-III без стенки"/>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32325" y="2276475"/>
            <a:ext cx="4511675" cy="1854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339" name="Rectangle 27"/>
          <p:cNvSpPr>
            <a:spLocks noChangeArrowheads="1"/>
          </p:cNvSpPr>
          <p:nvPr/>
        </p:nvSpPr>
        <p:spPr bwMode="auto">
          <a:xfrm>
            <a:off x="2143125" y="5286375"/>
            <a:ext cx="5537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latin typeface="Franklin Gothic Book" pitchFamily="34" charset="0"/>
              </a:rPr>
              <a:t>Самка, </a:t>
            </a:r>
            <a:r>
              <a:rPr lang="en-US" altLang="ru-RU" sz="2000" b="1">
                <a:latin typeface="Franklin Gothic Book" pitchFamily="34" charset="0"/>
              </a:rPr>
              <a:t>III </a:t>
            </a:r>
            <a:r>
              <a:rPr lang="ru-RU" altLang="ru-RU" sz="2000" b="1">
                <a:latin typeface="Franklin Gothic Book" pitchFamily="34" charset="0"/>
              </a:rPr>
              <a:t>стадия зрелости гонады: </a:t>
            </a:r>
          </a:p>
          <a:p>
            <a:pPr algn="ctr" eaLnBrk="1" hangingPunct="1"/>
            <a:r>
              <a:rPr lang="ru-RU" altLang="ru-RU" sz="2000" b="1">
                <a:latin typeface="Franklin Gothic Book" pitchFamily="34" charset="0"/>
              </a:rPr>
              <a:t>вид УЗ изображения и общий вид гонады </a:t>
            </a:r>
          </a:p>
        </p:txBody>
      </p:sp>
      <p:sp>
        <p:nvSpPr>
          <p:cNvPr id="13323" name="Line 11"/>
          <p:cNvSpPr>
            <a:spLocks noChangeShapeType="1"/>
          </p:cNvSpPr>
          <p:nvPr/>
        </p:nvSpPr>
        <p:spPr bwMode="auto">
          <a:xfrm>
            <a:off x="5867400" y="1989138"/>
            <a:ext cx="1081088" cy="1295400"/>
          </a:xfrm>
          <a:prstGeom prst="line">
            <a:avLst/>
          </a:prstGeom>
          <a:noFill/>
          <a:ln w="508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3321" name="Text Box 9"/>
          <p:cNvSpPr txBox="1">
            <a:spLocks noChangeArrowheads="1"/>
          </p:cNvSpPr>
          <p:nvPr/>
        </p:nvSpPr>
        <p:spPr bwMode="auto">
          <a:xfrm>
            <a:off x="3419475" y="1125538"/>
            <a:ext cx="2447925" cy="1439862"/>
          </a:xfrm>
          <a:prstGeom prst="rect">
            <a:avLst/>
          </a:prstGeom>
          <a:solidFill>
            <a:srgbClr val="FFFFFF"/>
          </a:solidFill>
          <a:ln w="9525" algn="ctr">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1600" b="1">
                <a:latin typeface="Times New Roman" pitchFamily="18" charset="0"/>
                <a:cs typeface="Times New Roman" pitchFamily="18" charset="0"/>
              </a:rPr>
              <a:t>Генеративная ткань, яйценосные пластинки</a:t>
            </a:r>
          </a:p>
          <a:p>
            <a:pPr algn="ctr" eaLnBrk="1" hangingPunct="1"/>
            <a:r>
              <a:rPr lang="ru-RU" altLang="ru-RU" sz="1600" b="1">
                <a:latin typeface="Times New Roman" pitchFamily="18" charset="0"/>
                <a:cs typeface="Times New Roman" pitchFamily="18" charset="0"/>
              </a:rPr>
              <a:t>с достаточно различающимися одиночными ооцитами</a:t>
            </a:r>
          </a:p>
        </p:txBody>
      </p:sp>
    </p:spTree>
    <p:extLst>
      <p:ext uri="{BB962C8B-B14F-4D97-AF65-F5344CB8AC3E}">
        <p14:creationId xmlns:p14="http://schemas.microsoft.com/office/powerpoint/2010/main" xmlns="" val="934201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fade">
                                      <p:cBhvr>
                                        <p:cTn id="7" dur="1000"/>
                                        <p:tgtEl>
                                          <p:spTgt spid="13320"/>
                                        </p:tgtEl>
                                      </p:cBhvr>
                                    </p:animEffect>
                                  </p:childTnLst>
                                </p:cTn>
                              </p:par>
                              <p:par>
                                <p:cTn id="8" presetID="10" presetClass="entr" presetSubtype="0" fill="hold" nodeType="withEffect">
                                  <p:stCondLst>
                                    <p:cond delay="0"/>
                                  </p:stCondLst>
                                  <p:childTnLst>
                                    <p:set>
                                      <p:cBhvr>
                                        <p:cTn id="9" dur="1" fill="hold">
                                          <p:stCondLst>
                                            <p:cond delay="0"/>
                                          </p:stCondLst>
                                        </p:cTn>
                                        <p:tgtEl>
                                          <p:spTgt spid="13319"/>
                                        </p:tgtEl>
                                        <p:attrNameLst>
                                          <p:attrName>style.visibility</p:attrName>
                                        </p:attrNameLst>
                                      </p:cBhvr>
                                      <p:to>
                                        <p:strVal val="visible"/>
                                      </p:to>
                                    </p:set>
                                    <p:animEffect transition="in" filter="fade">
                                      <p:cBhvr>
                                        <p:cTn id="10" dur="1000"/>
                                        <p:tgtEl>
                                          <p:spTgt spid="13319"/>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3339"/>
                                        </p:tgtEl>
                                        <p:attrNameLst>
                                          <p:attrName>style.visibility</p:attrName>
                                        </p:attrNameLst>
                                      </p:cBhvr>
                                      <p:to>
                                        <p:strVal val="visible"/>
                                      </p:to>
                                    </p:set>
                                    <p:anim calcmode="lin" valueType="num">
                                      <p:cBhvr additive="base">
                                        <p:cTn id="13" dur="1000" fill="hold"/>
                                        <p:tgtEl>
                                          <p:spTgt spid="13339"/>
                                        </p:tgtEl>
                                        <p:attrNameLst>
                                          <p:attrName>ppt_x</p:attrName>
                                        </p:attrNameLst>
                                      </p:cBhvr>
                                      <p:tavLst>
                                        <p:tav tm="0">
                                          <p:val>
                                            <p:strVal val="#ppt_x"/>
                                          </p:val>
                                        </p:tav>
                                        <p:tav tm="100000">
                                          <p:val>
                                            <p:strVal val="#ppt_x"/>
                                          </p:val>
                                        </p:tav>
                                      </p:tavLst>
                                    </p:anim>
                                    <p:anim calcmode="lin" valueType="num">
                                      <p:cBhvr additive="base">
                                        <p:cTn id="14" dur="1000" fill="hold"/>
                                        <p:tgtEl>
                                          <p:spTgt spid="13339"/>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8" presetClass="entr" presetSubtype="32" fill="hold" grpId="0" nodeType="afterEffect">
                                  <p:stCondLst>
                                    <p:cond delay="0"/>
                                  </p:stCondLst>
                                  <p:childTnLst>
                                    <p:set>
                                      <p:cBhvr>
                                        <p:cTn id="17" dur="1" fill="hold">
                                          <p:stCondLst>
                                            <p:cond delay="0"/>
                                          </p:stCondLst>
                                        </p:cTn>
                                        <p:tgtEl>
                                          <p:spTgt spid="13321"/>
                                        </p:tgtEl>
                                        <p:attrNameLst>
                                          <p:attrName>style.visibility</p:attrName>
                                        </p:attrNameLst>
                                      </p:cBhvr>
                                      <p:to>
                                        <p:strVal val="visible"/>
                                      </p:to>
                                    </p:set>
                                    <p:animEffect transition="in" filter="diamond(out)">
                                      <p:cBhvr>
                                        <p:cTn id="18" dur="1000"/>
                                        <p:tgtEl>
                                          <p:spTgt spid="13321"/>
                                        </p:tgtEl>
                                      </p:cBhvr>
                                    </p:animEffect>
                                  </p:childTnLst>
                                </p:cTn>
                              </p:par>
                            </p:childTnLst>
                          </p:cTn>
                        </p:par>
                        <p:par>
                          <p:cTn id="19" fill="hold" nodeType="afterGroup">
                            <p:stCondLst>
                              <p:cond delay="2000"/>
                            </p:stCondLst>
                            <p:childTnLst>
                              <p:par>
                                <p:cTn id="20" presetID="23" presetClass="entr" presetSubtype="32" fill="hold" grpId="0" nodeType="afterEffect">
                                  <p:stCondLst>
                                    <p:cond delay="0"/>
                                  </p:stCondLst>
                                  <p:childTnLst>
                                    <p:set>
                                      <p:cBhvr>
                                        <p:cTn id="21" dur="1" fill="hold">
                                          <p:stCondLst>
                                            <p:cond delay="0"/>
                                          </p:stCondLst>
                                        </p:cTn>
                                        <p:tgtEl>
                                          <p:spTgt spid="13322"/>
                                        </p:tgtEl>
                                        <p:attrNameLst>
                                          <p:attrName>style.visibility</p:attrName>
                                        </p:attrNameLst>
                                      </p:cBhvr>
                                      <p:to>
                                        <p:strVal val="visible"/>
                                      </p:to>
                                    </p:set>
                                    <p:anim calcmode="lin" valueType="num">
                                      <p:cBhvr>
                                        <p:cTn id="22" dur="1000" fill="hold"/>
                                        <p:tgtEl>
                                          <p:spTgt spid="13322"/>
                                        </p:tgtEl>
                                        <p:attrNameLst>
                                          <p:attrName>ppt_w</p:attrName>
                                        </p:attrNameLst>
                                      </p:cBhvr>
                                      <p:tavLst>
                                        <p:tav tm="0">
                                          <p:val>
                                            <p:strVal val="4*#ppt_w"/>
                                          </p:val>
                                        </p:tav>
                                        <p:tav tm="100000">
                                          <p:val>
                                            <p:strVal val="#ppt_w"/>
                                          </p:val>
                                        </p:tav>
                                      </p:tavLst>
                                    </p:anim>
                                    <p:anim calcmode="lin" valueType="num">
                                      <p:cBhvr>
                                        <p:cTn id="23" dur="1000" fill="hold"/>
                                        <p:tgtEl>
                                          <p:spTgt spid="13322"/>
                                        </p:tgtEl>
                                        <p:attrNameLst>
                                          <p:attrName>ppt_h</p:attrName>
                                        </p:attrNameLst>
                                      </p:cBhvr>
                                      <p:tavLst>
                                        <p:tav tm="0">
                                          <p:val>
                                            <p:strVal val="4*#ppt_h"/>
                                          </p:val>
                                        </p:tav>
                                        <p:tav tm="100000">
                                          <p:val>
                                            <p:strVal val="#ppt_h"/>
                                          </p:val>
                                        </p:tav>
                                      </p:tavLst>
                                    </p:anim>
                                  </p:childTnLst>
                                </p:cTn>
                              </p:par>
                              <p:par>
                                <p:cTn id="24" presetID="23" presetClass="entr" presetSubtype="32" fill="hold" grpId="0" nodeType="withEffect">
                                  <p:stCondLst>
                                    <p:cond delay="0"/>
                                  </p:stCondLst>
                                  <p:childTnLst>
                                    <p:set>
                                      <p:cBhvr>
                                        <p:cTn id="25" dur="1" fill="hold">
                                          <p:stCondLst>
                                            <p:cond delay="0"/>
                                          </p:stCondLst>
                                        </p:cTn>
                                        <p:tgtEl>
                                          <p:spTgt spid="13323"/>
                                        </p:tgtEl>
                                        <p:attrNameLst>
                                          <p:attrName>style.visibility</p:attrName>
                                        </p:attrNameLst>
                                      </p:cBhvr>
                                      <p:to>
                                        <p:strVal val="visible"/>
                                      </p:to>
                                    </p:set>
                                    <p:anim calcmode="lin" valueType="num">
                                      <p:cBhvr>
                                        <p:cTn id="26" dur="1000" fill="hold"/>
                                        <p:tgtEl>
                                          <p:spTgt spid="13323"/>
                                        </p:tgtEl>
                                        <p:attrNameLst>
                                          <p:attrName>ppt_w</p:attrName>
                                        </p:attrNameLst>
                                      </p:cBhvr>
                                      <p:tavLst>
                                        <p:tav tm="0">
                                          <p:val>
                                            <p:strVal val="4*#ppt_w"/>
                                          </p:val>
                                        </p:tav>
                                        <p:tav tm="100000">
                                          <p:val>
                                            <p:strVal val="#ppt_w"/>
                                          </p:val>
                                        </p:tav>
                                      </p:tavLst>
                                    </p:anim>
                                    <p:anim calcmode="lin" valueType="num">
                                      <p:cBhvr>
                                        <p:cTn id="27" dur="1000" fill="hold"/>
                                        <p:tgtEl>
                                          <p:spTgt spid="1332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nimBg="1"/>
      <p:bldP spid="13339" grpId="0"/>
      <p:bldP spid="13323" grpId="0" animBg="1"/>
      <p:bldP spid="13321" grpId="0" animBg="1"/>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сибирская%20самка"/>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92150"/>
            <a:ext cx="5003800" cy="4149725"/>
          </a:xfrm>
          <a:prstGeom prst="rect">
            <a:avLst/>
          </a:prstGeom>
          <a:noFill/>
          <a:ln w="38100" cmpd="dbl">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4342" name="Text Box 6"/>
          <p:cNvSpPr txBox="1">
            <a:spLocks noChangeArrowheads="1"/>
          </p:cNvSpPr>
          <p:nvPr/>
        </p:nvSpPr>
        <p:spPr bwMode="auto">
          <a:xfrm>
            <a:off x="4140200" y="1196975"/>
            <a:ext cx="1295400" cy="360363"/>
          </a:xfrm>
          <a:prstGeom prst="rect">
            <a:avLst/>
          </a:prstGeom>
          <a:solidFill>
            <a:srgbClr val="FFFFFF"/>
          </a:solidFill>
          <a:ln w="9525" algn="ctr">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1600" b="1">
                <a:latin typeface="Times New Roman" pitchFamily="18" charset="0"/>
                <a:cs typeface="Times New Roman" pitchFamily="18" charset="0"/>
              </a:rPr>
              <a:t>Мышцы</a:t>
            </a:r>
          </a:p>
        </p:txBody>
      </p:sp>
      <p:sp>
        <p:nvSpPr>
          <p:cNvPr id="14344" name="Line 8"/>
          <p:cNvSpPr>
            <a:spLocks noChangeShapeType="1"/>
          </p:cNvSpPr>
          <p:nvPr/>
        </p:nvSpPr>
        <p:spPr bwMode="auto">
          <a:xfrm flipH="1" flipV="1">
            <a:off x="2195513" y="2349500"/>
            <a:ext cx="1655762" cy="1295400"/>
          </a:xfrm>
          <a:prstGeom prst="line">
            <a:avLst/>
          </a:prstGeom>
          <a:noFill/>
          <a:ln w="508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00357" name="Rectangle 11"/>
          <p:cNvSpPr>
            <a:spLocks noChangeArrowheads="1"/>
          </p:cNvSpPr>
          <p:nvPr/>
        </p:nvSpPr>
        <p:spPr bwMode="auto">
          <a:xfrm>
            <a:off x="-122238" y="1557338"/>
            <a:ext cx="469423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uk-UA" altLang="ru-RU">
              <a:latin typeface="Franklin Gothic Book" pitchFamily="34" charset="0"/>
            </a:endParaRPr>
          </a:p>
        </p:txBody>
      </p:sp>
      <p:pic>
        <p:nvPicPr>
          <p:cNvPr id="14340" name="Picture 4" descr="самка IV без стенки"/>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8413" y="1844675"/>
            <a:ext cx="4065587" cy="1997075"/>
          </a:xfrm>
          <a:prstGeom prst="rect">
            <a:avLst/>
          </a:prstGeom>
          <a:noFill/>
          <a:ln w="38100" cmpd="dbl">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4345" name="Line 9"/>
          <p:cNvSpPr>
            <a:spLocks noChangeShapeType="1"/>
          </p:cNvSpPr>
          <p:nvPr/>
        </p:nvSpPr>
        <p:spPr bwMode="auto">
          <a:xfrm flipH="1">
            <a:off x="5795963" y="3068638"/>
            <a:ext cx="1368425" cy="576262"/>
          </a:xfrm>
          <a:prstGeom prst="line">
            <a:avLst/>
          </a:prstGeom>
          <a:noFill/>
          <a:ln w="50800">
            <a:solidFill>
              <a:srgbClr val="FFFF00"/>
            </a:solidFill>
            <a:round/>
            <a:headEnd type="triangle" w="med" len="med"/>
            <a:tailEnd/>
          </a:ln>
          <a:extLst>
            <a:ext uri="{909E8E84-426E-40DD-AFC4-6F175D3DCCD1}">
              <a14:hiddenFill xmlns:a14="http://schemas.microsoft.com/office/drawing/2010/main" xmlns="">
                <a:noFill/>
              </a14:hiddenFill>
            </a:ext>
          </a:extLst>
        </p:spPr>
        <p:txBody>
          <a:bodyPr/>
          <a:lstStyle/>
          <a:p>
            <a:endParaRPr lang="ru-RU"/>
          </a:p>
        </p:txBody>
      </p:sp>
      <p:sp>
        <p:nvSpPr>
          <p:cNvPr id="14346" name="Line 10"/>
          <p:cNvSpPr>
            <a:spLocks noChangeShapeType="1"/>
          </p:cNvSpPr>
          <p:nvPr/>
        </p:nvSpPr>
        <p:spPr bwMode="auto">
          <a:xfrm>
            <a:off x="5435600" y="1412875"/>
            <a:ext cx="936625" cy="720725"/>
          </a:xfrm>
          <a:prstGeom prst="line">
            <a:avLst/>
          </a:prstGeom>
          <a:noFill/>
          <a:ln w="508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4362" name="Rectangle 26"/>
          <p:cNvSpPr>
            <a:spLocks noChangeArrowheads="1"/>
          </p:cNvSpPr>
          <p:nvPr/>
        </p:nvSpPr>
        <p:spPr bwMode="auto">
          <a:xfrm>
            <a:off x="2143125" y="5286375"/>
            <a:ext cx="57197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000" b="1">
                <a:latin typeface="Franklin Gothic Book" pitchFamily="34" charset="0"/>
              </a:rPr>
              <a:t>Самка, </a:t>
            </a:r>
            <a:r>
              <a:rPr lang="en-US" altLang="ru-RU" sz="2000" b="1">
                <a:latin typeface="Franklin Gothic Book" pitchFamily="34" charset="0"/>
              </a:rPr>
              <a:t>IV</a:t>
            </a:r>
            <a:r>
              <a:rPr lang="ru-RU" altLang="ru-RU" sz="2000" b="1">
                <a:latin typeface="Franklin Gothic Book" pitchFamily="34" charset="0"/>
              </a:rPr>
              <a:t> стадия зрелости гонады: </a:t>
            </a:r>
            <a:endParaRPr lang="en-US" altLang="ru-RU" sz="2000" b="1">
              <a:latin typeface="Franklin Gothic Book" pitchFamily="34" charset="0"/>
            </a:endParaRPr>
          </a:p>
          <a:p>
            <a:pPr algn="ctr" eaLnBrk="1" hangingPunct="1"/>
            <a:r>
              <a:rPr lang="ru-RU" altLang="ru-RU" sz="2000" b="1">
                <a:latin typeface="Franklin Gothic Book" pitchFamily="34" charset="0"/>
              </a:rPr>
              <a:t>вид УЗИ изображения и общий вид гонады </a:t>
            </a:r>
          </a:p>
        </p:txBody>
      </p:sp>
      <p:sp>
        <p:nvSpPr>
          <p:cNvPr id="14363" name="Line 27"/>
          <p:cNvSpPr>
            <a:spLocks noChangeShapeType="1"/>
          </p:cNvSpPr>
          <p:nvPr/>
        </p:nvSpPr>
        <p:spPr bwMode="auto">
          <a:xfrm flipH="1">
            <a:off x="2555875" y="1412875"/>
            <a:ext cx="1584325" cy="287338"/>
          </a:xfrm>
          <a:prstGeom prst="line">
            <a:avLst/>
          </a:prstGeom>
          <a:noFill/>
          <a:ln w="508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4343" name="Text Box 7"/>
          <p:cNvSpPr txBox="1">
            <a:spLocks noChangeArrowheads="1"/>
          </p:cNvSpPr>
          <p:nvPr/>
        </p:nvSpPr>
        <p:spPr bwMode="auto">
          <a:xfrm>
            <a:off x="3851275" y="3284538"/>
            <a:ext cx="1944688" cy="647700"/>
          </a:xfrm>
          <a:prstGeom prst="rect">
            <a:avLst/>
          </a:prstGeom>
          <a:solidFill>
            <a:srgbClr val="FFFFFF"/>
          </a:solidFill>
          <a:ln w="9525" algn="ctr">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1600" b="1">
                <a:latin typeface="Times New Roman" pitchFamily="18" charset="0"/>
                <a:cs typeface="Times New Roman" pitchFamily="18" charset="0"/>
              </a:rPr>
              <a:t>Яичник с хорошо развитой икрой</a:t>
            </a:r>
          </a:p>
        </p:txBody>
      </p:sp>
    </p:spTree>
    <p:extLst>
      <p:ext uri="{BB962C8B-B14F-4D97-AF65-F5344CB8AC3E}">
        <p14:creationId xmlns:p14="http://schemas.microsoft.com/office/powerpoint/2010/main" xmlns="" val="1215724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1000"/>
                                        <p:tgtEl>
                                          <p:spTgt spid="14341"/>
                                        </p:tgtEl>
                                      </p:cBhvr>
                                    </p:animEffect>
                                  </p:childTnLst>
                                </p:cTn>
                              </p:par>
                              <p:par>
                                <p:cTn id="8" presetID="10" presetClass="entr" presetSubtype="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fade">
                                      <p:cBhvr>
                                        <p:cTn id="10" dur="1000"/>
                                        <p:tgtEl>
                                          <p:spTgt spid="1434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4362"/>
                                        </p:tgtEl>
                                        <p:attrNameLst>
                                          <p:attrName>style.visibility</p:attrName>
                                        </p:attrNameLst>
                                      </p:cBhvr>
                                      <p:to>
                                        <p:strVal val="visible"/>
                                      </p:to>
                                    </p:set>
                                    <p:anim calcmode="lin" valueType="num">
                                      <p:cBhvr additive="base">
                                        <p:cTn id="13" dur="1000" fill="hold"/>
                                        <p:tgtEl>
                                          <p:spTgt spid="14362"/>
                                        </p:tgtEl>
                                        <p:attrNameLst>
                                          <p:attrName>ppt_x</p:attrName>
                                        </p:attrNameLst>
                                      </p:cBhvr>
                                      <p:tavLst>
                                        <p:tav tm="0">
                                          <p:val>
                                            <p:strVal val="#ppt_x"/>
                                          </p:val>
                                        </p:tav>
                                        <p:tav tm="100000">
                                          <p:val>
                                            <p:strVal val="#ppt_x"/>
                                          </p:val>
                                        </p:tav>
                                      </p:tavLst>
                                    </p:anim>
                                    <p:anim calcmode="lin" valueType="num">
                                      <p:cBhvr additive="base">
                                        <p:cTn id="14" dur="1000" fill="hold"/>
                                        <p:tgtEl>
                                          <p:spTgt spid="14362"/>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8" presetClass="entr" presetSubtype="32" fill="hold" grpId="0" nodeType="afterEffect">
                                  <p:stCondLst>
                                    <p:cond delay="0"/>
                                  </p:stCondLst>
                                  <p:childTnLst>
                                    <p:set>
                                      <p:cBhvr>
                                        <p:cTn id="17" dur="1" fill="hold">
                                          <p:stCondLst>
                                            <p:cond delay="0"/>
                                          </p:stCondLst>
                                        </p:cTn>
                                        <p:tgtEl>
                                          <p:spTgt spid="14342"/>
                                        </p:tgtEl>
                                        <p:attrNameLst>
                                          <p:attrName>style.visibility</p:attrName>
                                        </p:attrNameLst>
                                      </p:cBhvr>
                                      <p:to>
                                        <p:strVal val="visible"/>
                                      </p:to>
                                    </p:set>
                                    <p:animEffect transition="in" filter="diamond(out)">
                                      <p:cBhvr>
                                        <p:cTn id="18" dur="1000"/>
                                        <p:tgtEl>
                                          <p:spTgt spid="14342"/>
                                        </p:tgtEl>
                                      </p:cBhvr>
                                    </p:animEffect>
                                  </p:childTnLst>
                                </p:cTn>
                              </p:par>
                            </p:childTnLst>
                          </p:cTn>
                        </p:par>
                        <p:par>
                          <p:cTn id="19" fill="hold" nodeType="afterGroup">
                            <p:stCondLst>
                              <p:cond delay="2000"/>
                            </p:stCondLst>
                            <p:childTnLst>
                              <p:par>
                                <p:cTn id="20" presetID="23" presetClass="entr" presetSubtype="16" fill="hold" grpId="0" nodeType="afterEffect">
                                  <p:stCondLst>
                                    <p:cond delay="0"/>
                                  </p:stCondLst>
                                  <p:childTnLst>
                                    <p:set>
                                      <p:cBhvr>
                                        <p:cTn id="21" dur="1" fill="hold">
                                          <p:stCondLst>
                                            <p:cond delay="0"/>
                                          </p:stCondLst>
                                        </p:cTn>
                                        <p:tgtEl>
                                          <p:spTgt spid="14363"/>
                                        </p:tgtEl>
                                        <p:attrNameLst>
                                          <p:attrName>style.visibility</p:attrName>
                                        </p:attrNameLst>
                                      </p:cBhvr>
                                      <p:to>
                                        <p:strVal val="visible"/>
                                      </p:to>
                                    </p:set>
                                    <p:anim calcmode="lin" valueType="num">
                                      <p:cBhvr>
                                        <p:cTn id="22" dur="1000" fill="hold"/>
                                        <p:tgtEl>
                                          <p:spTgt spid="14363"/>
                                        </p:tgtEl>
                                        <p:attrNameLst>
                                          <p:attrName>ppt_w</p:attrName>
                                        </p:attrNameLst>
                                      </p:cBhvr>
                                      <p:tavLst>
                                        <p:tav tm="0">
                                          <p:val>
                                            <p:fltVal val="0"/>
                                          </p:val>
                                        </p:tav>
                                        <p:tav tm="100000">
                                          <p:val>
                                            <p:strVal val="#ppt_w"/>
                                          </p:val>
                                        </p:tav>
                                      </p:tavLst>
                                    </p:anim>
                                    <p:anim calcmode="lin" valueType="num">
                                      <p:cBhvr>
                                        <p:cTn id="23" dur="1000" fill="hold"/>
                                        <p:tgtEl>
                                          <p:spTgt spid="14363"/>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14346"/>
                                        </p:tgtEl>
                                        <p:attrNameLst>
                                          <p:attrName>style.visibility</p:attrName>
                                        </p:attrNameLst>
                                      </p:cBhvr>
                                      <p:to>
                                        <p:strVal val="visible"/>
                                      </p:to>
                                    </p:set>
                                    <p:anim calcmode="lin" valueType="num">
                                      <p:cBhvr>
                                        <p:cTn id="26" dur="1000" fill="hold"/>
                                        <p:tgtEl>
                                          <p:spTgt spid="14346"/>
                                        </p:tgtEl>
                                        <p:attrNameLst>
                                          <p:attrName>ppt_w</p:attrName>
                                        </p:attrNameLst>
                                      </p:cBhvr>
                                      <p:tavLst>
                                        <p:tav tm="0">
                                          <p:val>
                                            <p:fltVal val="0"/>
                                          </p:val>
                                        </p:tav>
                                        <p:tav tm="100000">
                                          <p:val>
                                            <p:strVal val="#ppt_w"/>
                                          </p:val>
                                        </p:tav>
                                      </p:tavLst>
                                    </p:anim>
                                    <p:anim calcmode="lin" valueType="num">
                                      <p:cBhvr>
                                        <p:cTn id="27" dur="1000" fill="hold"/>
                                        <p:tgtEl>
                                          <p:spTgt spid="14346"/>
                                        </p:tgtEl>
                                        <p:attrNameLst>
                                          <p:attrName>ppt_h</p:attrName>
                                        </p:attrNameLst>
                                      </p:cBhvr>
                                      <p:tavLst>
                                        <p:tav tm="0">
                                          <p:val>
                                            <p:fltVal val="0"/>
                                          </p:val>
                                        </p:tav>
                                        <p:tav tm="100000">
                                          <p:val>
                                            <p:strVal val="#ppt_h"/>
                                          </p:val>
                                        </p:tav>
                                      </p:tavLst>
                                    </p:anim>
                                  </p:childTnLst>
                                </p:cTn>
                              </p:par>
                            </p:childTnLst>
                          </p:cTn>
                        </p:par>
                        <p:par>
                          <p:cTn id="28" fill="hold" nodeType="afterGroup">
                            <p:stCondLst>
                              <p:cond delay="3000"/>
                            </p:stCondLst>
                            <p:childTnLst>
                              <p:par>
                                <p:cTn id="29" presetID="8" presetClass="entr" presetSubtype="32" fill="hold" grpId="0" nodeType="afterEffect">
                                  <p:stCondLst>
                                    <p:cond delay="0"/>
                                  </p:stCondLst>
                                  <p:childTnLst>
                                    <p:set>
                                      <p:cBhvr>
                                        <p:cTn id="30" dur="1" fill="hold">
                                          <p:stCondLst>
                                            <p:cond delay="0"/>
                                          </p:stCondLst>
                                        </p:cTn>
                                        <p:tgtEl>
                                          <p:spTgt spid="14343"/>
                                        </p:tgtEl>
                                        <p:attrNameLst>
                                          <p:attrName>style.visibility</p:attrName>
                                        </p:attrNameLst>
                                      </p:cBhvr>
                                      <p:to>
                                        <p:strVal val="visible"/>
                                      </p:to>
                                    </p:set>
                                    <p:animEffect transition="in" filter="diamond(out)">
                                      <p:cBhvr>
                                        <p:cTn id="31" dur="1000"/>
                                        <p:tgtEl>
                                          <p:spTgt spid="14343"/>
                                        </p:tgtEl>
                                      </p:cBhvr>
                                    </p:animEffect>
                                  </p:childTnLst>
                                </p:cTn>
                              </p:par>
                            </p:childTnLst>
                          </p:cTn>
                        </p:par>
                        <p:par>
                          <p:cTn id="32" fill="hold" nodeType="afterGroup">
                            <p:stCondLst>
                              <p:cond delay="4000"/>
                            </p:stCondLst>
                            <p:childTnLst>
                              <p:par>
                                <p:cTn id="33" presetID="23" presetClass="entr" presetSubtype="16" fill="hold" grpId="0" nodeType="afterEffect">
                                  <p:stCondLst>
                                    <p:cond delay="0"/>
                                  </p:stCondLst>
                                  <p:childTnLst>
                                    <p:set>
                                      <p:cBhvr>
                                        <p:cTn id="34" dur="1" fill="hold">
                                          <p:stCondLst>
                                            <p:cond delay="0"/>
                                          </p:stCondLst>
                                        </p:cTn>
                                        <p:tgtEl>
                                          <p:spTgt spid="14344"/>
                                        </p:tgtEl>
                                        <p:attrNameLst>
                                          <p:attrName>style.visibility</p:attrName>
                                        </p:attrNameLst>
                                      </p:cBhvr>
                                      <p:to>
                                        <p:strVal val="visible"/>
                                      </p:to>
                                    </p:set>
                                    <p:anim calcmode="lin" valueType="num">
                                      <p:cBhvr>
                                        <p:cTn id="35" dur="1000" fill="hold"/>
                                        <p:tgtEl>
                                          <p:spTgt spid="14344"/>
                                        </p:tgtEl>
                                        <p:attrNameLst>
                                          <p:attrName>ppt_w</p:attrName>
                                        </p:attrNameLst>
                                      </p:cBhvr>
                                      <p:tavLst>
                                        <p:tav tm="0">
                                          <p:val>
                                            <p:fltVal val="0"/>
                                          </p:val>
                                        </p:tav>
                                        <p:tav tm="100000">
                                          <p:val>
                                            <p:strVal val="#ppt_w"/>
                                          </p:val>
                                        </p:tav>
                                      </p:tavLst>
                                    </p:anim>
                                    <p:anim calcmode="lin" valueType="num">
                                      <p:cBhvr>
                                        <p:cTn id="36" dur="1000" fill="hold"/>
                                        <p:tgtEl>
                                          <p:spTgt spid="14344"/>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4345"/>
                                        </p:tgtEl>
                                        <p:attrNameLst>
                                          <p:attrName>style.visibility</p:attrName>
                                        </p:attrNameLst>
                                      </p:cBhvr>
                                      <p:to>
                                        <p:strVal val="visible"/>
                                      </p:to>
                                    </p:set>
                                    <p:anim calcmode="lin" valueType="num">
                                      <p:cBhvr>
                                        <p:cTn id="39" dur="1000" fill="hold"/>
                                        <p:tgtEl>
                                          <p:spTgt spid="14345"/>
                                        </p:tgtEl>
                                        <p:attrNameLst>
                                          <p:attrName>ppt_w</p:attrName>
                                        </p:attrNameLst>
                                      </p:cBhvr>
                                      <p:tavLst>
                                        <p:tav tm="0">
                                          <p:val>
                                            <p:fltVal val="0"/>
                                          </p:val>
                                        </p:tav>
                                        <p:tav tm="100000">
                                          <p:val>
                                            <p:strVal val="#ppt_w"/>
                                          </p:val>
                                        </p:tav>
                                      </p:tavLst>
                                    </p:anim>
                                    <p:anim calcmode="lin" valueType="num">
                                      <p:cBhvr>
                                        <p:cTn id="40" dur="1000" fill="hold"/>
                                        <p:tgtEl>
                                          <p:spTgt spid="143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4" grpId="0" animBg="1"/>
      <p:bldP spid="14345" grpId="0" animBg="1"/>
      <p:bldP spid="14346" grpId="0" animBg="1"/>
      <p:bldP spid="14362" grpId="0"/>
      <p:bldP spid="14363" grpId="0" animBg="1"/>
      <p:bldP spid="14343" grpId="0" animBg="1"/>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688" y="2852936"/>
            <a:ext cx="8686800" cy="838200"/>
          </a:xfrm>
        </p:spPr>
        <p:txBody>
          <a:bodyPr/>
          <a:lstStyle/>
          <a:p>
            <a:pPr algn="ctr">
              <a:defRPr/>
            </a:pPr>
            <a:r>
              <a:rPr lang="ru-RU" sz="4400" b="1" dirty="0" smtClean="0"/>
              <a:t>Самцы 2 стадия зрелости</a:t>
            </a:r>
            <a:endParaRPr lang="ru-RU" sz="4400" b="1" dirty="0"/>
          </a:p>
        </p:txBody>
      </p:sp>
    </p:spTree>
    <p:extLst>
      <p:ext uri="{BB962C8B-B14F-4D97-AF65-F5344CB8AC3E}">
        <p14:creationId xmlns:p14="http://schemas.microsoft.com/office/powerpoint/2010/main" xmlns="" val="2952001123"/>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spcAft>
                <a:spcPts val="0"/>
              </a:spcAft>
              <a:defRPr/>
            </a:pPr>
            <a:r>
              <a:rPr lang="ru-RU" sz="1800" dirty="0" smtClean="0">
                <a:latin typeface="Times New Roman"/>
                <a:ea typeface="Times New Roman"/>
              </a:rPr>
              <a:t>. </a:t>
            </a:r>
            <a:r>
              <a:rPr lang="ru-RU" sz="1400" dirty="0" smtClean="0">
                <a:latin typeface="Times New Roman"/>
                <a:ea typeface="Times New Roman"/>
              </a:rPr>
              <a:t/>
            </a:r>
            <a:br>
              <a:rPr lang="ru-RU" sz="1400" dirty="0" smtClean="0">
                <a:latin typeface="Times New Roman"/>
                <a:ea typeface="Times New Roman"/>
              </a:rPr>
            </a:br>
            <a:endParaRPr lang="ru-RU" sz="1800" dirty="0"/>
          </a:p>
        </p:txBody>
      </p:sp>
      <p:sp>
        <p:nvSpPr>
          <p:cNvPr id="102403" name="Текст 5"/>
          <p:cNvSpPr>
            <a:spLocks noGrp="1"/>
          </p:cNvSpPr>
          <p:nvPr>
            <p:ph type="body" idx="2"/>
          </p:nvPr>
        </p:nvSpPr>
        <p:spPr/>
        <p:txBody>
          <a:bodyPr>
            <a:normAutofit fontScale="92500"/>
          </a:bodyPr>
          <a:lstStyle/>
          <a:p>
            <a:r>
              <a:rPr lang="ru-RU" altLang="ru-RU" sz="2800" smtClean="0">
                <a:latin typeface="Times New Roman" pitchFamily="18" charset="0"/>
                <a:cs typeface="Times New Roman" pitchFamily="18" charset="0"/>
              </a:rPr>
              <a:t>Семенники стерляди </a:t>
            </a:r>
            <a:r>
              <a:rPr lang="en-US" altLang="ru-RU" sz="2800" smtClean="0">
                <a:latin typeface="Times New Roman" pitchFamily="18" charset="0"/>
                <a:cs typeface="Times New Roman" pitchFamily="18" charset="0"/>
              </a:rPr>
              <a:t>II</a:t>
            </a:r>
            <a:r>
              <a:rPr lang="ru-RU" altLang="ru-RU" sz="2800" smtClean="0">
                <a:latin typeface="Times New Roman" pitchFamily="18" charset="0"/>
                <a:cs typeface="Times New Roman" pitchFamily="18" charset="0"/>
              </a:rPr>
              <a:t> стадии зрелости (М2). Возраст – 1 год 8 месяцев. Установка замкнутого водоснабжения. Активное кормление. Масса – 0,74 кг. Январь 2014 г</a:t>
            </a:r>
            <a:endParaRPr lang="ru-RU" altLang="ru-RU" sz="2800" smtClean="0"/>
          </a:p>
        </p:txBody>
      </p:sp>
      <p:sp>
        <p:nvSpPr>
          <p:cNvPr id="102404" name="Содержимое 4"/>
          <p:cNvSpPr>
            <a:spLocks noGrp="1"/>
          </p:cNvSpPr>
          <p:nvPr>
            <p:ph sz="half" idx="1"/>
          </p:nvPr>
        </p:nvSpPr>
        <p:spPr>
          <a:xfrm>
            <a:off x="3492500" y="620713"/>
            <a:ext cx="5340350" cy="4800600"/>
          </a:xfrm>
        </p:spPr>
        <p:txBody>
          <a:bodyPr/>
          <a:lstStyle/>
          <a:p>
            <a:endParaRPr lang="ru-RU" altLang="ru-RU" smtClean="0"/>
          </a:p>
        </p:txBody>
      </p:sp>
      <p:pic>
        <p:nvPicPr>
          <p:cNvPr id="102405" name="Рисунок 2" descr="14010171"/>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19902" t="7945" r="34325" b="7295"/>
          <a:stretch>
            <a:fillRect/>
          </a:stretch>
        </p:blipFill>
        <p:spPr bwMode="auto">
          <a:xfrm>
            <a:off x="3725863" y="0"/>
            <a:ext cx="4662487" cy="648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69595398"/>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03427" name="Текст 2"/>
          <p:cNvSpPr>
            <a:spLocks noGrp="1"/>
          </p:cNvSpPr>
          <p:nvPr>
            <p:ph type="body" idx="2"/>
          </p:nvPr>
        </p:nvSpPr>
        <p:spPr/>
        <p:txBody>
          <a:bodyPr>
            <a:normAutofit fontScale="92500"/>
          </a:bodyPr>
          <a:lstStyle/>
          <a:p>
            <a:r>
              <a:rPr lang="ru-RU" altLang="ru-RU" sz="2800" smtClean="0"/>
              <a:t>Семенники стерляди </a:t>
            </a:r>
            <a:r>
              <a:rPr lang="en-US" altLang="ru-RU" sz="2800" smtClean="0"/>
              <a:t>II</a:t>
            </a:r>
            <a:r>
              <a:rPr lang="ru-RU" altLang="ru-RU" sz="2800" smtClean="0"/>
              <a:t> стадии зрелости (М2). Возраст – 1 год 8 месяцев. Установка замкнутого водоснабжения. Активное кормление. Масса – 0,56 кг. Январь 2014 г. </a:t>
            </a:r>
          </a:p>
          <a:p>
            <a:endParaRPr lang="ru-RU" altLang="ru-RU" smtClean="0"/>
          </a:p>
        </p:txBody>
      </p:sp>
      <p:sp>
        <p:nvSpPr>
          <p:cNvPr id="103428" name="Содержимое 3"/>
          <p:cNvSpPr>
            <a:spLocks noGrp="1"/>
          </p:cNvSpPr>
          <p:nvPr>
            <p:ph sz="half" idx="1"/>
          </p:nvPr>
        </p:nvSpPr>
        <p:spPr/>
        <p:txBody>
          <a:bodyPr/>
          <a:lstStyle/>
          <a:p>
            <a:endParaRPr lang="ru-RU" altLang="ru-RU" smtClean="0"/>
          </a:p>
        </p:txBody>
      </p:sp>
      <p:pic>
        <p:nvPicPr>
          <p:cNvPr id="103429" name="Рисунок 3" descr="14010195"/>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0857" t="5553" r="36035" b="3766"/>
          <a:stretch>
            <a:fillRect/>
          </a:stretch>
        </p:blipFill>
        <p:spPr bwMode="auto">
          <a:xfrm>
            <a:off x="4140200" y="0"/>
            <a:ext cx="4319588"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56233477"/>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104451" name="Текст 2"/>
          <p:cNvSpPr>
            <a:spLocks noGrp="1"/>
          </p:cNvSpPr>
          <p:nvPr>
            <p:ph type="body" idx="2"/>
          </p:nvPr>
        </p:nvSpPr>
        <p:spPr/>
        <p:txBody>
          <a:bodyPr>
            <a:normAutofit fontScale="92500" lnSpcReduction="10000"/>
          </a:bodyPr>
          <a:lstStyle/>
          <a:p>
            <a:pPr algn="just"/>
            <a:r>
              <a:rPr lang="ru-RU" altLang="ru-RU" sz="3200" smtClean="0">
                <a:latin typeface="Times New Roman" pitchFamily="18" charset="0"/>
                <a:cs typeface="Times New Roman" pitchFamily="18" charset="0"/>
              </a:rPr>
              <a:t>Семенники веслоноса II стадии зрелости (М2). Девятигодовик. Прудовое хозяйство. Вылов из зимовального пруда. Май 2013 г.</a:t>
            </a:r>
            <a:endParaRPr lang="ru-RU" altLang="ru-RU" sz="2000" smtClean="0">
              <a:latin typeface="Times New Roman" pitchFamily="18" charset="0"/>
              <a:cs typeface="Times New Roman" pitchFamily="18" charset="0"/>
            </a:endParaRPr>
          </a:p>
          <a:p>
            <a:endParaRPr lang="ru-RU" altLang="ru-RU" smtClean="0"/>
          </a:p>
        </p:txBody>
      </p:sp>
      <p:sp>
        <p:nvSpPr>
          <p:cNvPr id="104452" name="Содержимое 3"/>
          <p:cNvSpPr>
            <a:spLocks noGrp="1"/>
          </p:cNvSpPr>
          <p:nvPr>
            <p:ph sz="half" idx="1"/>
          </p:nvPr>
        </p:nvSpPr>
        <p:spPr/>
        <p:txBody>
          <a:bodyPr/>
          <a:lstStyle/>
          <a:p>
            <a:endParaRPr lang="ru-RU" altLang="ru-RU" smtClean="0"/>
          </a:p>
        </p:txBody>
      </p:sp>
      <p:pic>
        <p:nvPicPr>
          <p:cNvPr id="104453" name="Рисунок 46" descr="13050053"/>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2343" t="5582" r="38553" b="6973"/>
          <a:stretch>
            <a:fillRect/>
          </a:stretch>
        </p:blipFill>
        <p:spPr bwMode="auto">
          <a:xfrm>
            <a:off x="4211638" y="142875"/>
            <a:ext cx="3889375" cy="652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07936413"/>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05475" name="Текст 2"/>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Семенники веслоноса II стадии зрелости (М2). Десятилетка. Прудовое хозяйство. Вылов из нагульного пруда. Сентябрь 2013 г.</a:t>
            </a:r>
            <a:endParaRPr lang="ru-RU" altLang="ru-RU" sz="2000" smtClean="0">
              <a:latin typeface="Times New Roman" pitchFamily="18" charset="0"/>
              <a:cs typeface="Times New Roman" pitchFamily="18" charset="0"/>
            </a:endParaRPr>
          </a:p>
          <a:p>
            <a:endParaRPr lang="ru-RU" altLang="ru-RU" smtClean="0"/>
          </a:p>
        </p:txBody>
      </p:sp>
      <p:sp>
        <p:nvSpPr>
          <p:cNvPr id="105476" name="Содержимое 3"/>
          <p:cNvSpPr>
            <a:spLocks noGrp="1"/>
          </p:cNvSpPr>
          <p:nvPr>
            <p:ph sz="half" idx="1"/>
          </p:nvPr>
        </p:nvSpPr>
        <p:spPr/>
        <p:txBody>
          <a:bodyPr/>
          <a:lstStyle/>
          <a:p>
            <a:endParaRPr lang="ru-RU" altLang="ru-RU" smtClean="0"/>
          </a:p>
        </p:txBody>
      </p:sp>
      <p:pic>
        <p:nvPicPr>
          <p:cNvPr id="105477" name="Рисунок 57" descr="20"/>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2345" t="7442" r="38551" b="6973"/>
          <a:stretch>
            <a:fillRect/>
          </a:stretch>
        </p:blipFill>
        <p:spPr bwMode="auto">
          <a:xfrm>
            <a:off x="4356100" y="69850"/>
            <a:ext cx="4103688" cy="674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65405029"/>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normAutofit fontScale="90000"/>
          </a:bodyPr>
          <a:lstStyle/>
          <a:p>
            <a:pPr algn="ctr">
              <a:defRPr/>
            </a:pPr>
            <a:r>
              <a:rPr lang="ru-RU" b="1" dirty="0" smtClean="0"/>
              <a:t>Самцы </a:t>
            </a:r>
            <a:r>
              <a:rPr lang="en-US" b="1" dirty="0" smtClean="0"/>
              <a:t>II </a:t>
            </a:r>
            <a:r>
              <a:rPr lang="ru-RU" b="1" dirty="0" smtClean="0"/>
              <a:t>жировая стадия зрелости </a:t>
            </a:r>
            <a:r>
              <a:rPr lang="ru-RU" dirty="0" smtClean="0"/>
              <a:t/>
            </a:r>
            <a:br>
              <a:rPr lang="ru-RU" dirty="0" smtClean="0"/>
            </a:b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576533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82012"/>
            <a:ext cx="8568952" cy="4862870"/>
          </a:xfrm>
          <a:prstGeom prst="rect">
            <a:avLst/>
          </a:prstGeom>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Технология</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воспроизводства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рыбы</a:t>
            </a:r>
            <a:endParaRPr lang="ru-RU" sz="2800" b="1" dirty="0" smtClean="0">
              <a:latin typeface="Times New Roman" panose="02020603050405020304" pitchFamily="18" charset="0"/>
              <a:cs typeface="Times New Roman" panose="02020603050405020304" pitchFamily="18" charset="0"/>
            </a:endParaRPr>
          </a:p>
          <a:p>
            <a:endParaRPr lang="ru-RU" dirty="0" smtClean="0"/>
          </a:p>
          <a:p>
            <a:pPr algn="just"/>
            <a:r>
              <a:rPr lang="ru-RU" sz="2400" dirty="0" smtClean="0">
                <a:latin typeface="Times New Roman" panose="02020603050405020304" pitchFamily="18" charset="0"/>
                <a:cs typeface="Times New Roman" panose="02020603050405020304" pitchFamily="18" charset="0"/>
              </a:rPr>
              <a:t>Подготовка </a:t>
            </a:r>
            <a:r>
              <a:rPr lang="ru-RU" sz="2400" dirty="0">
                <a:latin typeface="Times New Roman" panose="02020603050405020304" pitchFamily="18" charset="0"/>
                <a:cs typeface="Times New Roman" panose="02020603050405020304" pitchFamily="18" charset="0"/>
              </a:rPr>
              <a:t>производителей к нересту начинается весной. Важное значение для проведения нерестовой компании имеет преднерестовое содержание производителей. Обязательным условием в этот период является кормление производителей, что способствует быстрому восстановлению потерянной массы рыб за период зимовки, положительно сказывается на развитии половых продуктов, повышает жизнестойкость потомства. Кормление ремонтно-маточных стад необходимо проводить качественными высокопротеиновыми кормами, обогащенными необходимыми витаминами, аминокислотами и микроэлементами. </a:t>
            </a:r>
          </a:p>
        </p:txBody>
      </p:sp>
    </p:spTree>
    <p:extLst>
      <p:ext uri="{BB962C8B-B14F-4D97-AF65-F5344CB8AC3E}">
        <p14:creationId xmlns:p14="http://schemas.microsoft.com/office/powerpoint/2010/main" xmlns="" val="868131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ru-RU" dirty="0" smtClean="0"/>
              <a:t>Сперму от самцов получают сходным образом. Бережное обращение и сцеживание имеют такое же большое значение, как и для самок.</a:t>
            </a:r>
            <a:endParaRPr lang="ru-RU" dirty="0"/>
          </a:p>
        </p:txBody>
      </p:sp>
      <p:sp>
        <p:nvSpPr>
          <p:cNvPr id="3" name="Заголовок 2"/>
          <p:cNvSpPr>
            <a:spLocks noGrp="1"/>
          </p:cNvSpPr>
          <p:nvPr>
            <p:ph type="title"/>
          </p:nvPr>
        </p:nvSpPr>
        <p:spPr/>
        <p:txBody>
          <a:bodyPr/>
          <a:lstStyle/>
          <a:p>
            <a:pPr algn="ctr"/>
            <a:r>
              <a:rPr lang="ru-RU" dirty="0" smtClean="0"/>
              <a:t>Сцеживание спермы</a:t>
            </a:r>
            <a:endParaRPr lang="ru-RU" dirty="0"/>
          </a:p>
        </p:txBody>
      </p:sp>
      <p:pic>
        <p:nvPicPr>
          <p:cNvPr id="9220" name="Picture 4"/>
          <p:cNvPicPr>
            <a:picLocks noChangeAspect="1" noChangeArrowheads="1"/>
          </p:cNvPicPr>
          <p:nvPr/>
        </p:nvPicPr>
        <p:blipFill>
          <a:blip r:embed="rId2" cstate="print"/>
          <a:srcRect/>
          <a:stretch>
            <a:fillRect/>
          </a:stretch>
        </p:blipFill>
        <p:spPr bwMode="auto">
          <a:xfrm>
            <a:off x="2214546" y="3214686"/>
            <a:ext cx="4876800" cy="3076575"/>
          </a:xfrm>
          <a:prstGeom prst="rect">
            <a:avLst/>
          </a:prstGeom>
          <a:noFill/>
          <a:ln w="9525">
            <a:noFill/>
            <a:miter lim="800000"/>
            <a:headEnd/>
            <a:tailEnd/>
          </a:ln>
          <a:effectLst/>
        </p:spPr>
      </p:pic>
    </p:spTree>
    <p:extLst>
      <p:ext uri="{BB962C8B-B14F-4D97-AF65-F5344CB8AC3E}">
        <p14:creationId xmlns:p14="http://schemas.microsoft.com/office/powerpoint/2010/main" xmlns="" val="1879917613"/>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defRPr/>
            </a:pPr>
            <a:endParaRPr lang="ru-RU"/>
          </a:p>
        </p:txBody>
      </p:sp>
      <p:sp>
        <p:nvSpPr>
          <p:cNvPr id="107523" name="Текст 5"/>
          <p:cNvSpPr>
            <a:spLocks noGrp="1"/>
          </p:cNvSpPr>
          <p:nvPr>
            <p:ph type="body" idx="2"/>
          </p:nvPr>
        </p:nvSpPr>
        <p:spPr/>
        <p:txBody>
          <a:bodyPr>
            <a:normAutofit fontScale="92500" lnSpcReduction="10000"/>
          </a:bodyPr>
          <a:lstStyle/>
          <a:p>
            <a:pPr algn="just"/>
            <a:r>
              <a:rPr lang="ru-RU" altLang="ru-RU" sz="2800" smtClean="0">
                <a:latin typeface="Times New Roman" pitchFamily="18" charset="0"/>
                <a:cs typeface="Times New Roman" pitchFamily="18" charset="0"/>
              </a:rPr>
              <a:t>Семенники стерляди </a:t>
            </a:r>
            <a:r>
              <a:rPr lang="en-US" altLang="ru-RU" sz="2800" smtClean="0">
                <a:latin typeface="Times New Roman" pitchFamily="18" charset="0"/>
                <a:cs typeface="Times New Roman" pitchFamily="18" charset="0"/>
              </a:rPr>
              <a:t>II</a:t>
            </a:r>
            <a:r>
              <a:rPr lang="ru-RU" altLang="ru-RU" sz="2800" smtClean="0">
                <a:latin typeface="Times New Roman" pitchFamily="18" charset="0"/>
                <a:cs typeface="Times New Roman" pitchFamily="18" charset="0"/>
              </a:rPr>
              <a:t> жировой стадии зрелости (М2</a:t>
            </a:r>
            <a:r>
              <a:rPr lang="en-US" altLang="ru-RU" sz="2800" smtClean="0">
                <a:latin typeface="Times New Roman" pitchFamily="18" charset="0"/>
                <a:cs typeface="Times New Roman" pitchFamily="18" charset="0"/>
              </a:rPr>
              <a:t>f</a:t>
            </a:r>
            <a:r>
              <a:rPr lang="ru-RU" altLang="ru-RU" sz="2800" smtClean="0">
                <a:latin typeface="Times New Roman" pitchFamily="18" charset="0"/>
                <a:cs typeface="Times New Roman" pitchFamily="18" charset="0"/>
              </a:rPr>
              <a:t>). Возраст – 1 год 8 месяцев. Установка замкнутого водоснабжения. Активное кормление. Масса – 0,91 кг. Январь 2014 г. </a:t>
            </a:r>
            <a:endParaRPr lang="ru-RU" altLang="ru-RU" sz="1800" smtClean="0">
              <a:latin typeface="Times New Roman" pitchFamily="18" charset="0"/>
              <a:cs typeface="Times New Roman" pitchFamily="18" charset="0"/>
            </a:endParaRPr>
          </a:p>
          <a:p>
            <a:endParaRPr lang="ru-RU" altLang="ru-RU" smtClean="0"/>
          </a:p>
        </p:txBody>
      </p:sp>
      <p:sp>
        <p:nvSpPr>
          <p:cNvPr id="107524" name="Содержимое 4"/>
          <p:cNvSpPr>
            <a:spLocks noGrp="1"/>
          </p:cNvSpPr>
          <p:nvPr>
            <p:ph sz="half" idx="1"/>
          </p:nvPr>
        </p:nvSpPr>
        <p:spPr/>
        <p:txBody>
          <a:bodyPr/>
          <a:lstStyle/>
          <a:p>
            <a:endParaRPr lang="ru-RU" altLang="ru-RU" smtClean="0"/>
          </a:p>
        </p:txBody>
      </p:sp>
      <p:pic>
        <p:nvPicPr>
          <p:cNvPr id="107525" name="Рисунок 6" descr="стерлядь27_самец_2 стадия_0,91 кг"/>
          <p:cNvPicPr>
            <a:picLocks noChangeAspect="1" noChangeArrowheads="1"/>
          </p:cNvPicPr>
          <p:nvPr/>
        </p:nvPicPr>
        <p:blipFill>
          <a:blip r:embed="rId2" cstate="print">
            <a:lum bright="20000" contrast="30000"/>
            <a:extLst>
              <a:ext uri="{28A0092B-C50C-407E-A947-70E740481C1C}">
                <a14:useLocalDpi xmlns:a14="http://schemas.microsoft.com/office/drawing/2010/main" xmlns="" val="0"/>
              </a:ext>
            </a:extLst>
          </a:blip>
          <a:srcRect l="22392" t="9303" r="37019" b="5115"/>
          <a:stretch>
            <a:fillRect/>
          </a:stretch>
        </p:blipFill>
        <p:spPr bwMode="auto">
          <a:xfrm>
            <a:off x="4284663" y="0"/>
            <a:ext cx="4319587"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38040628"/>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defRPr/>
            </a:pPr>
            <a:endParaRPr lang="ru-RU" dirty="0"/>
          </a:p>
        </p:txBody>
      </p:sp>
      <p:sp>
        <p:nvSpPr>
          <p:cNvPr id="108547" name="Текст 6"/>
          <p:cNvSpPr>
            <a:spLocks noGrp="1"/>
          </p:cNvSpPr>
          <p:nvPr>
            <p:ph type="body" idx="2"/>
          </p:nvPr>
        </p:nvSpPr>
        <p:spPr/>
        <p:txBody>
          <a:bodyPr>
            <a:normAutofit lnSpcReduction="10000"/>
          </a:bodyPr>
          <a:lstStyle/>
          <a:p>
            <a:r>
              <a:rPr lang="ru-RU" altLang="ru-RU" sz="2800" smtClean="0">
                <a:latin typeface="Times New Roman" pitchFamily="18" charset="0"/>
                <a:cs typeface="Times New Roman" pitchFamily="18" charset="0"/>
              </a:rPr>
              <a:t>Семенники ленского осетра </a:t>
            </a:r>
            <a:r>
              <a:rPr lang="en-US" altLang="ru-RU" sz="2800" smtClean="0">
                <a:latin typeface="Times New Roman" pitchFamily="18" charset="0"/>
                <a:cs typeface="Times New Roman" pitchFamily="18" charset="0"/>
              </a:rPr>
              <a:t>II</a:t>
            </a:r>
            <a:r>
              <a:rPr lang="ru-RU" altLang="ru-RU" sz="2800" smtClean="0">
                <a:latin typeface="Times New Roman" pitchFamily="18" charset="0"/>
                <a:cs typeface="Times New Roman" pitchFamily="18" charset="0"/>
              </a:rPr>
              <a:t> жировой стадии зрелости (М2</a:t>
            </a:r>
            <a:r>
              <a:rPr lang="en-US" altLang="ru-RU" sz="2800" smtClean="0">
                <a:latin typeface="Times New Roman" pitchFamily="18" charset="0"/>
                <a:cs typeface="Times New Roman" pitchFamily="18" charset="0"/>
              </a:rPr>
              <a:t>f</a:t>
            </a:r>
            <a:r>
              <a:rPr lang="ru-RU" altLang="ru-RU" sz="2800" smtClean="0">
                <a:latin typeface="Times New Roman" pitchFamily="18" charset="0"/>
                <a:cs typeface="Times New Roman" pitchFamily="18" charset="0"/>
              </a:rPr>
              <a:t>). Возраст – 3 года. Установка замкнутого водоснабжения. Активное кормление. Февраль 2012 г. </a:t>
            </a:r>
            <a:endParaRPr lang="ru-RU" altLang="ru-RU" sz="1800" smtClean="0">
              <a:latin typeface="Times New Roman" pitchFamily="18" charset="0"/>
              <a:cs typeface="Times New Roman" pitchFamily="18" charset="0"/>
            </a:endParaRPr>
          </a:p>
          <a:p>
            <a:endParaRPr lang="ru-RU" altLang="ru-RU" smtClean="0"/>
          </a:p>
        </p:txBody>
      </p:sp>
      <p:sp>
        <p:nvSpPr>
          <p:cNvPr id="108548" name="Содержимое 5"/>
          <p:cNvSpPr>
            <a:spLocks noGrp="1"/>
          </p:cNvSpPr>
          <p:nvPr>
            <p:ph sz="half" idx="1"/>
          </p:nvPr>
        </p:nvSpPr>
        <p:spPr/>
        <p:txBody>
          <a:bodyPr/>
          <a:lstStyle/>
          <a:p>
            <a:endParaRPr lang="ru-RU" altLang="ru-RU" smtClean="0"/>
          </a:p>
        </p:txBody>
      </p:sp>
      <p:pic>
        <p:nvPicPr>
          <p:cNvPr id="108549" name="Рисунок 1" descr="10"/>
          <p:cNvPicPr>
            <a:picLocks noChangeAspect="1" noChangeArrowheads="1"/>
          </p:cNvPicPr>
          <p:nvPr/>
        </p:nvPicPr>
        <p:blipFill>
          <a:blip r:embed="rId2" cstate="print">
            <a:lum bright="20000" contrast="30000"/>
            <a:extLst>
              <a:ext uri="{28A0092B-C50C-407E-A947-70E740481C1C}">
                <a14:useLocalDpi xmlns:a14="http://schemas.microsoft.com/office/drawing/2010/main" xmlns="" val="0"/>
              </a:ext>
            </a:extLst>
          </a:blip>
          <a:srcRect l="20987" t="7442" r="35641" b="5115"/>
          <a:stretch>
            <a:fillRect/>
          </a:stretch>
        </p:blipFill>
        <p:spPr bwMode="auto">
          <a:xfrm>
            <a:off x="3924300" y="0"/>
            <a:ext cx="4522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36781899"/>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09571" name="Текст 2"/>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Семенники веслоноса </a:t>
            </a:r>
            <a:r>
              <a:rPr lang="en-US" altLang="ru-RU" sz="3200" smtClean="0">
                <a:latin typeface="Times New Roman" pitchFamily="18" charset="0"/>
                <a:cs typeface="Times New Roman" pitchFamily="18" charset="0"/>
              </a:rPr>
              <a:t>II</a:t>
            </a:r>
            <a:r>
              <a:rPr lang="ru-RU" altLang="ru-RU" sz="3200" smtClean="0">
                <a:latin typeface="Times New Roman" pitchFamily="18" charset="0"/>
                <a:cs typeface="Times New Roman" pitchFamily="18" charset="0"/>
              </a:rPr>
              <a:t> жировой стадии зрелости (М2</a:t>
            </a:r>
            <a:r>
              <a:rPr lang="en-US" altLang="ru-RU" sz="3200" smtClean="0">
                <a:latin typeface="Times New Roman" pitchFamily="18" charset="0"/>
                <a:cs typeface="Times New Roman" pitchFamily="18" charset="0"/>
              </a:rPr>
              <a:t>f</a:t>
            </a:r>
            <a:r>
              <a:rPr lang="ru-RU" altLang="ru-RU" sz="3200" smtClean="0">
                <a:latin typeface="Times New Roman" pitchFamily="18" charset="0"/>
                <a:cs typeface="Times New Roman" pitchFamily="18" charset="0"/>
              </a:rPr>
              <a:t>).  Десятилетка. Прудовое хозяйство. Вылов из нагульного пруда. Октябрь 2013 г.</a:t>
            </a:r>
            <a:endParaRPr lang="ru-RU" altLang="ru-RU" sz="2000" smtClean="0">
              <a:latin typeface="Times New Roman" pitchFamily="18" charset="0"/>
              <a:cs typeface="Times New Roman" pitchFamily="18" charset="0"/>
            </a:endParaRPr>
          </a:p>
          <a:p>
            <a:endParaRPr lang="ru-RU" altLang="ru-RU" smtClean="0"/>
          </a:p>
        </p:txBody>
      </p:sp>
      <p:sp>
        <p:nvSpPr>
          <p:cNvPr id="109572" name="Содержимое 3"/>
          <p:cNvSpPr>
            <a:spLocks noGrp="1"/>
          </p:cNvSpPr>
          <p:nvPr>
            <p:ph sz="half" idx="1"/>
          </p:nvPr>
        </p:nvSpPr>
        <p:spPr/>
        <p:txBody>
          <a:bodyPr/>
          <a:lstStyle/>
          <a:p>
            <a:endParaRPr lang="ru-RU" altLang="ru-RU" smtClean="0"/>
          </a:p>
        </p:txBody>
      </p:sp>
      <p:pic>
        <p:nvPicPr>
          <p:cNvPr id="109573" name="Рисунок 58" descr="21"/>
          <p:cNvPicPr>
            <a:picLocks noChangeAspect="1" noChangeArrowheads="1"/>
          </p:cNvPicPr>
          <p:nvPr/>
        </p:nvPicPr>
        <p:blipFill>
          <a:blip r:embed="rId2" cstate="print">
            <a:lum bright="20000" contrast="30000"/>
            <a:extLst>
              <a:ext uri="{28A0092B-C50C-407E-A947-70E740481C1C}">
                <a14:useLocalDpi xmlns:a14="http://schemas.microsoft.com/office/drawing/2010/main" xmlns="" val="0"/>
              </a:ext>
            </a:extLst>
          </a:blip>
          <a:srcRect l="22343" t="7442" r="37157" b="6973"/>
          <a:stretch>
            <a:fillRect/>
          </a:stretch>
        </p:blipFill>
        <p:spPr bwMode="auto">
          <a:xfrm>
            <a:off x="4067175" y="0"/>
            <a:ext cx="4324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84739526"/>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normAutofit fontScale="90000"/>
          </a:bodyPr>
          <a:lstStyle/>
          <a:p>
            <a:pPr algn="ctr">
              <a:defRPr/>
            </a:pPr>
            <a:r>
              <a:rPr lang="ru-RU" b="1" dirty="0" smtClean="0"/>
              <a:t>Самцы </a:t>
            </a:r>
            <a:r>
              <a:rPr lang="en-US" b="1" dirty="0" smtClean="0"/>
              <a:t>III </a:t>
            </a:r>
            <a:r>
              <a:rPr lang="ru-RU" b="1" dirty="0" smtClean="0"/>
              <a:t>стадия зрелости </a:t>
            </a:r>
            <a:r>
              <a:rPr lang="ru-RU" dirty="0" smtClean="0"/>
              <a:t/>
            </a:r>
            <a:br>
              <a:rPr lang="ru-RU" dirty="0" smtClean="0"/>
            </a:b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2936392820"/>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defRPr/>
            </a:pPr>
            <a:endParaRPr lang="ru-RU"/>
          </a:p>
        </p:txBody>
      </p:sp>
      <p:sp>
        <p:nvSpPr>
          <p:cNvPr id="111619" name="Текст 5"/>
          <p:cNvSpPr>
            <a:spLocks noGrp="1"/>
          </p:cNvSpPr>
          <p:nvPr>
            <p:ph type="body" idx="2"/>
          </p:nvPr>
        </p:nvSpPr>
        <p:spPr>
          <a:xfrm>
            <a:off x="457200" y="609600"/>
            <a:ext cx="3008313" cy="5411788"/>
          </a:xfrm>
        </p:spPr>
        <p:txBody>
          <a:bodyPr/>
          <a:lstStyle/>
          <a:p>
            <a:r>
              <a:rPr lang="ru-RU" altLang="ru-RU" sz="2800" smtClean="0">
                <a:latin typeface="Times New Roman" pitchFamily="18" charset="0"/>
                <a:cs typeface="Times New Roman" pitchFamily="18" charset="0"/>
              </a:rPr>
              <a:t>Семенники стерляди </a:t>
            </a:r>
            <a:r>
              <a:rPr lang="en-US" altLang="ru-RU" sz="2800" smtClean="0">
                <a:latin typeface="Times New Roman" pitchFamily="18" charset="0"/>
                <a:cs typeface="Times New Roman" pitchFamily="18" charset="0"/>
              </a:rPr>
              <a:t>III</a:t>
            </a:r>
            <a:r>
              <a:rPr lang="ru-RU" altLang="ru-RU" sz="2800" smtClean="0">
                <a:latin typeface="Times New Roman" pitchFamily="18" charset="0"/>
                <a:cs typeface="Times New Roman" pitchFamily="18" charset="0"/>
              </a:rPr>
              <a:t> стадии зрелости (М3). Возраст – 1 год 8 месяцев. Установка замкнутого водоснабжения. Активное кормление. Масса – </a:t>
            </a:r>
            <a:r>
              <a:rPr lang="en-US" altLang="ru-RU" sz="2800" smtClean="0">
                <a:latin typeface="Times New Roman" pitchFamily="18" charset="0"/>
                <a:cs typeface="Times New Roman" pitchFamily="18" charset="0"/>
              </a:rPr>
              <a:t>1</a:t>
            </a:r>
            <a:r>
              <a:rPr lang="ru-RU" altLang="ru-RU" sz="2800" smtClean="0">
                <a:latin typeface="Times New Roman" pitchFamily="18" charset="0"/>
                <a:cs typeface="Times New Roman" pitchFamily="18" charset="0"/>
              </a:rPr>
              <a:t>,</a:t>
            </a:r>
            <a:r>
              <a:rPr lang="en-US" altLang="ru-RU" sz="2800" smtClean="0">
                <a:latin typeface="Times New Roman" pitchFamily="18" charset="0"/>
                <a:cs typeface="Times New Roman" pitchFamily="18" charset="0"/>
              </a:rPr>
              <a:t>06</a:t>
            </a:r>
            <a:r>
              <a:rPr lang="ru-RU" altLang="ru-RU" sz="2800" smtClean="0">
                <a:latin typeface="Times New Roman" pitchFamily="18" charset="0"/>
                <a:cs typeface="Times New Roman" pitchFamily="18" charset="0"/>
              </a:rPr>
              <a:t> кг. Январь 2014 г.</a:t>
            </a:r>
            <a:endParaRPr lang="ru-RU" altLang="ru-RU" sz="1800" smtClean="0">
              <a:latin typeface="Times New Roman" pitchFamily="18" charset="0"/>
              <a:cs typeface="Times New Roman" pitchFamily="18" charset="0"/>
            </a:endParaRPr>
          </a:p>
          <a:p>
            <a:endParaRPr lang="ru-RU" altLang="ru-RU" smtClean="0"/>
          </a:p>
        </p:txBody>
      </p:sp>
      <p:sp>
        <p:nvSpPr>
          <p:cNvPr id="111620" name="Содержимое 4"/>
          <p:cNvSpPr>
            <a:spLocks noGrp="1"/>
          </p:cNvSpPr>
          <p:nvPr>
            <p:ph sz="half" idx="1"/>
          </p:nvPr>
        </p:nvSpPr>
        <p:spPr/>
        <p:txBody>
          <a:bodyPr/>
          <a:lstStyle/>
          <a:p>
            <a:endParaRPr lang="ru-RU" altLang="ru-RU" smtClean="0"/>
          </a:p>
        </p:txBody>
      </p:sp>
      <p:pic>
        <p:nvPicPr>
          <p:cNvPr id="111621" name="Picture 2" descr="14010083"/>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3639" t="7404" r="37427" b="5617"/>
          <a:stretch>
            <a:fillRect/>
          </a:stretch>
        </p:blipFill>
        <p:spPr bwMode="auto">
          <a:xfrm>
            <a:off x="4356100" y="0"/>
            <a:ext cx="408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93884827"/>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112643" name="Текст 2"/>
          <p:cNvSpPr>
            <a:spLocks noGrp="1"/>
          </p:cNvSpPr>
          <p:nvPr>
            <p:ph type="body" idx="2"/>
          </p:nvPr>
        </p:nvSpPr>
        <p:spPr/>
        <p:txBody>
          <a:bodyPr>
            <a:normAutofit fontScale="92500"/>
          </a:bodyPr>
          <a:lstStyle/>
          <a:p>
            <a:r>
              <a:rPr lang="ru-RU" altLang="ru-RU" sz="2800" smtClean="0">
                <a:latin typeface="Times New Roman" pitchFamily="18" charset="0"/>
                <a:cs typeface="Times New Roman" pitchFamily="18" charset="0"/>
              </a:rPr>
              <a:t>Семенники стерляди </a:t>
            </a:r>
            <a:r>
              <a:rPr lang="en-US" altLang="ru-RU" sz="2800" smtClean="0">
                <a:latin typeface="Times New Roman" pitchFamily="18" charset="0"/>
                <a:cs typeface="Times New Roman" pitchFamily="18" charset="0"/>
              </a:rPr>
              <a:t>III</a:t>
            </a:r>
            <a:r>
              <a:rPr lang="ru-RU" altLang="ru-RU" sz="2800" smtClean="0">
                <a:latin typeface="Times New Roman" pitchFamily="18" charset="0"/>
                <a:cs typeface="Times New Roman" pitchFamily="18" charset="0"/>
              </a:rPr>
              <a:t> стадии зрелости (М3). Возраст – 1 год 8 месяцев. Установка замкнутого водоснабжения. Активное кормление. Масса – 0,54 кг. Январь 2014 г.</a:t>
            </a:r>
            <a:endParaRPr lang="ru-RU" altLang="ru-RU" sz="1800" smtClean="0">
              <a:latin typeface="Times New Roman" pitchFamily="18" charset="0"/>
              <a:cs typeface="Times New Roman" pitchFamily="18" charset="0"/>
            </a:endParaRPr>
          </a:p>
          <a:p>
            <a:endParaRPr lang="ru-RU" altLang="ru-RU" smtClean="0"/>
          </a:p>
        </p:txBody>
      </p:sp>
      <p:sp>
        <p:nvSpPr>
          <p:cNvPr id="112644" name="Содержимое 3"/>
          <p:cNvSpPr>
            <a:spLocks noGrp="1"/>
          </p:cNvSpPr>
          <p:nvPr>
            <p:ph sz="half" idx="1"/>
          </p:nvPr>
        </p:nvSpPr>
        <p:spPr/>
        <p:txBody>
          <a:bodyPr/>
          <a:lstStyle/>
          <a:p>
            <a:endParaRPr lang="ru-RU" altLang="ru-RU" smtClean="0"/>
          </a:p>
        </p:txBody>
      </p:sp>
      <p:pic>
        <p:nvPicPr>
          <p:cNvPr id="112645" name="Рисунок 5" descr="стерлядь30_самец_3 стадия_0,54 кг"/>
          <p:cNvPicPr>
            <a:picLocks noChangeAspect="1" noChangeArrowheads="1"/>
          </p:cNvPicPr>
          <p:nvPr/>
        </p:nvPicPr>
        <p:blipFill>
          <a:blip r:embed="rId2" cstate="print">
            <a:lum bright="20000" contrast="40000"/>
            <a:extLst>
              <a:ext uri="{28A0092B-C50C-407E-A947-70E740481C1C}">
                <a14:useLocalDpi xmlns:a14="http://schemas.microsoft.com/office/drawing/2010/main" xmlns="" val="0"/>
              </a:ext>
            </a:extLst>
          </a:blip>
          <a:srcRect l="22249" t="7404" r="38815" b="5617"/>
          <a:stretch>
            <a:fillRect/>
          </a:stretch>
        </p:blipFill>
        <p:spPr bwMode="auto">
          <a:xfrm>
            <a:off x="4140200" y="44450"/>
            <a:ext cx="4032250" cy="676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6411383"/>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defRPr/>
            </a:pPr>
            <a:endParaRPr lang="ru-RU"/>
          </a:p>
        </p:txBody>
      </p:sp>
      <p:sp>
        <p:nvSpPr>
          <p:cNvPr id="113667" name="Текст 6"/>
          <p:cNvSpPr>
            <a:spLocks noGrp="1"/>
          </p:cNvSpPr>
          <p:nvPr>
            <p:ph type="body" idx="2"/>
          </p:nvPr>
        </p:nvSpPr>
        <p:spPr/>
        <p:txBody>
          <a:bodyPr>
            <a:normAutofit fontScale="92500" lnSpcReduction="10000"/>
          </a:bodyPr>
          <a:lstStyle/>
          <a:p>
            <a:pPr algn="just"/>
            <a:r>
              <a:rPr lang="ru-RU" altLang="ru-RU" sz="3200" smtClean="0">
                <a:latin typeface="Times New Roman" pitchFamily="18" charset="0"/>
                <a:cs typeface="Times New Roman" pitchFamily="18" charset="0"/>
              </a:rPr>
              <a:t>Семенники ленского осетра </a:t>
            </a:r>
            <a:r>
              <a:rPr lang="en-US" altLang="ru-RU" sz="3200" smtClean="0">
                <a:latin typeface="Times New Roman" pitchFamily="18" charset="0"/>
                <a:cs typeface="Times New Roman" pitchFamily="18" charset="0"/>
              </a:rPr>
              <a:t>III</a:t>
            </a:r>
            <a:r>
              <a:rPr lang="ru-RU" altLang="ru-RU" sz="3200" smtClean="0">
                <a:latin typeface="Times New Roman" pitchFamily="18" charset="0"/>
                <a:cs typeface="Times New Roman" pitchFamily="18" charset="0"/>
              </a:rPr>
              <a:t> стадии зрелости (М3). Возраст – 3 года. Установка замкнутого водоснабжения. Активное кормление. Февраль 2012 г. </a:t>
            </a:r>
            <a:endParaRPr lang="ru-RU" altLang="ru-RU" sz="2000" smtClean="0">
              <a:latin typeface="Times New Roman" pitchFamily="18" charset="0"/>
              <a:cs typeface="Times New Roman" pitchFamily="18" charset="0"/>
            </a:endParaRPr>
          </a:p>
        </p:txBody>
      </p:sp>
      <p:sp>
        <p:nvSpPr>
          <p:cNvPr id="113668" name="Содержимое 5"/>
          <p:cNvSpPr>
            <a:spLocks noGrp="1"/>
          </p:cNvSpPr>
          <p:nvPr>
            <p:ph sz="half" idx="1"/>
          </p:nvPr>
        </p:nvSpPr>
        <p:spPr/>
        <p:txBody>
          <a:bodyPr/>
          <a:lstStyle/>
          <a:p>
            <a:endParaRPr lang="ru-RU" altLang="ru-RU" smtClean="0"/>
          </a:p>
        </p:txBody>
      </p:sp>
      <p:pic>
        <p:nvPicPr>
          <p:cNvPr id="113669" name="Picture 2" descr="10"/>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0987" t="7442" r="34242" b="6973"/>
          <a:stretch>
            <a:fillRect/>
          </a:stretch>
        </p:blipFill>
        <p:spPr bwMode="auto">
          <a:xfrm>
            <a:off x="4211638" y="85725"/>
            <a:ext cx="4681537" cy="672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77139324"/>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14691" name="Текст 2"/>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Семенники ленского осетра </a:t>
            </a:r>
            <a:r>
              <a:rPr lang="en-US" altLang="ru-RU" sz="3200" smtClean="0">
                <a:latin typeface="Times New Roman" pitchFamily="18" charset="0"/>
                <a:cs typeface="Times New Roman" pitchFamily="18" charset="0"/>
              </a:rPr>
              <a:t>III</a:t>
            </a:r>
            <a:r>
              <a:rPr lang="ru-RU" altLang="ru-RU" sz="3200" smtClean="0">
                <a:latin typeface="Times New Roman" pitchFamily="18" charset="0"/>
                <a:cs typeface="Times New Roman" pitchFamily="18" charset="0"/>
              </a:rPr>
              <a:t> стадии зрелости (М3). Возраст – 3 года. Установка замкнутого водоснабжения. Активное кормление. Февраль 2012 г.</a:t>
            </a:r>
            <a:endParaRPr lang="ru-RU" altLang="ru-RU" sz="2000" smtClean="0">
              <a:latin typeface="Times New Roman" pitchFamily="18" charset="0"/>
              <a:cs typeface="Times New Roman" pitchFamily="18" charset="0"/>
            </a:endParaRPr>
          </a:p>
          <a:p>
            <a:endParaRPr lang="ru-RU" altLang="ru-RU" smtClean="0"/>
          </a:p>
        </p:txBody>
      </p:sp>
      <p:sp>
        <p:nvSpPr>
          <p:cNvPr id="114692" name="Содержимое 3"/>
          <p:cNvSpPr>
            <a:spLocks noGrp="1"/>
          </p:cNvSpPr>
          <p:nvPr>
            <p:ph sz="half" idx="1"/>
          </p:nvPr>
        </p:nvSpPr>
        <p:spPr/>
        <p:txBody>
          <a:bodyPr/>
          <a:lstStyle/>
          <a:p>
            <a:endParaRPr lang="ru-RU" altLang="ru-RU" smtClean="0"/>
          </a:p>
        </p:txBody>
      </p:sp>
      <p:pic>
        <p:nvPicPr>
          <p:cNvPr id="114693" name="Picture 2" descr="10"/>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19594" t="7472" r="35622" b="6973"/>
          <a:stretch>
            <a:fillRect/>
          </a:stretch>
        </p:blipFill>
        <p:spPr bwMode="auto">
          <a:xfrm>
            <a:off x="4067175" y="150813"/>
            <a:ext cx="4537075" cy="651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65402269"/>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defRPr/>
            </a:pPr>
            <a:endParaRPr lang="ru-RU"/>
          </a:p>
        </p:txBody>
      </p:sp>
      <p:sp>
        <p:nvSpPr>
          <p:cNvPr id="115715" name="Текст 6"/>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Семенники веслоноса </a:t>
            </a:r>
            <a:r>
              <a:rPr lang="en-US" altLang="ru-RU" sz="3200" smtClean="0">
                <a:latin typeface="Times New Roman" pitchFamily="18" charset="0"/>
                <a:cs typeface="Times New Roman" pitchFamily="18" charset="0"/>
              </a:rPr>
              <a:t>III</a:t>
            </a:r>
            <a:r>
              <a:rPr lang="ru-RU" altLang="ru-RU" sz="3200" smtClean="0">
                <a:latin typeface="Times New Roman" pitchFamily="18" charset="0"/>
                <a:cs typeface="Times New Roman" pitchFamily="18" charset="0"/>
              </a:rPr>
              <a:t> стадии зрелости (М3). Восьмигодовик. Прудовое хозяйство. Вылов из зимовального пруда. Май 2012 г.</a:t>
            </a:r>
            <a:endParaRPr lang="ru-RU" altLang="ru-RU" sz="2000" smtClean="0">
              <a:latin typeface="Times New Roman" pitchFamily="18" charset="0"/>
              <a:cs typeface="Times New Roman" pitchFamily="18" charset="0"/>
            </a:endParaRPr>
          </a:p>
          <a:p>
            <a:endParaRPr lang="ru-RU" altLang="ru-RU" smtClean="0"/>
          </a:p>
        </p:txBody>
      </p:sp>
      <p:sp>
        <p:nvSpPr>
          <p:cNvPr id="115716" name="Содержимое 5"/>
          <p:cNvSpPr>
            <a:spLocks noGrp="1"/>
          </p:cNvSpPr>
          <p:nvPr>
            <p:ph sz="half" idx="1"/>
          </p:nvPr>
        </p:nvSpPr>
        <p:spPr/>
        <p:txBody>
          <a:bodyPr/>
          <a:lstStyle/>
          <a:p>
            <a:endParaRPr lang="ru-RU" altLang="ru-RU" smtClean="0"/>
          </a:p>
        </p:txBody>
      </p:sp>
      <p:pic>
        <p:nvPicPr>
          <p:cNvPr id="115717" name="Рисунок 12" descr="05"/>
          <p:cNvPicPr>
            <a:picLocks noChangeAspect="1" noChangeArrowheads="1"/>
          </p:cNvPicPr>
          <p:nvPr/>
        </p:nvPicPr>
        <p:blipFill>
          <a:blip r:embed="rId2" cstate="print">
            <a:lum bright="20000" contrast="40000"/>
            <a:extLst>
              <a:ext uri="{28A0092B-C50C-407E-A947-70E740481C1C}">
                <a14:useLocalDpi xmlns:a14="http://schemas.microsoft.com/office/drawing/2010/main" xmlns="" val="0"/>
              </a:ext>
            </a:extLst>
          </a:blip>
          <a:srcRect l="22345" t="7442" r="37157" b="5115"/>
          <a:stretch>
            <a:fillRect/>
          </a:stretch>
        </p:blipFill>
        <p:spPr bwMode="auto">
          <a:xfrm>
            <a:off x="4211638" y="0"/>
            <a:ext cx="42481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23517848"/>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normAutofit fontScale="90000"/>
          </a:bodyPr>
          <a:lstStyle/>
          <a:p>
            <a:pPr algn="ctr">
              <a:defRPr/>
            </a:pPr>
            <a:r>
              <a:rPr lang="ru-RU" b="1" dirty="0" smtClean="0"/>
              <a:t>Самцы </a:t>
            </a:r>
            <a:r>
              <a:rPr lang="en-US" b="1" dirty="0" smtClean="0"/>
              <a:t>IV </a:t>
            </a:r>
            <a:r>
              <a:rPr lang="ru-RU" b="1" dirty="0" smtClean="0"/>
              <a:t>стадия зрелости </a:t>
            </a:r>
            <a:r>
              <a:rPr lang="ru-RU" dirty="0" smtClean="0"/>
              <a:t/>
            </a:r>
            <a:br>
              <a:rPr lang="ru-RU" dirty="0" smtClean="0"/>
            </a:b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14539557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357166"/>
            <a:ext cx="8229600" cy="5650125"/>
          </a:xfrm>
        </p:spPr>
        <p:txBody>
          <a:bodyPr>
            <a:normAutofit fontScale="92500"/>
          </a:bodyPr>
          <a:lstStyle/>
          <a:p>
            <a:r>
              <a:rPr lang="ru-RU" dirty="0" smtClean="0"/>
              <a:t>Форель </a:t>
            </a:r>
            <a:r>
              <a:rPr lang="ru-RU" dirty="0" err="1" smtClean="0"/>
              <a:t>овулирует</a:t>
            </a:r>
            <a:r>
              <a:rPr lang="ru-RU" dirty="0" smtClean="0"/>
              <a:t> икру порционно, через некоторые промежутки времени. Спустя 2–5 суток после первой, основной овуляции, дающей 75–85% икры, происходит вторая, более скудная овуляция. В связи с этим важно либо проверять уже сцеженных самок и снова получать от них икру, либо содержать их совместно с самцами. В присутствии самцов самки вымётывают вторично </a:t>
            </a:r>
            <a:r>
              <a:rPr lang="ru-RU" dirty="0" err="1" smtClean="0"/>
              <a:t>овулировавшую</a:t>
            </a:r>
            <a:r>
              <a:rPr lang="ru-RU" dirty="0" smtClean="0"/>
              <a:t> икру. В противном случае </a:t>
            </a:r>
            <a:r>
              <a:rPr lang="ru-RU" dirty="0" err="1" smtClean="0"/>
              <a:t>овулировавшая</a:t>
            </a:r>
            <a:r>
              <a:rPr lang="ru-RU" dirty="0" smtClean="0"/>
              <a:t>, но не сцеженная или не выметанная икра начнёт разлагаться внутри рыбы.</a:t>
            </a:r>
            <a:endParaRPr lang="ru-RU" dirty="0"/>
          </a:p>
        </p:txBody>
      </p:sp>
    </p:spTree>
    <p:extLst>
      <p:ext uri="{BB962C8B-B14F-4D97-AF65-F5344CB8AC3E}">
        <p14:creationId xmlns:p14="http://schemas.microsoft.com/office/powerpoint/2010/main" xmlns="" val="4194454836"/>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defRPr/>
            </a:pPr>
            <a:endParaRPr lang="ru-RU"/>
          </a:p>
        </p:txBody>
      </p:sp>
      <p:sp>
        <p:nvSpPr>
          <p:cNvPr id="117763" name="Текст 5"/>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Семенники веслоноса </a:t>
            </a:r>
            <a:r>
              <a:rPr lang="en-US" altLang="ru-RU" sz="3200" smtClean="0">
                <a:latin typeface="Times New Roman" pitchFamily="18" charset="0"/>
                <a:cs typeface="Times New Roman" pitchFamily="18" charset="0"/>
              </a:rPr>
              <a:t>IV</a:t>
            </a:r>
            <a:r>
              <a:rPr lang="ru-RU" altLang="ru-RU" sz="3200" smtClean="0">
                <a:latin typeface="Times New Roman" pitchFamily="18" charset="0"/>
                <a:cs typeface="Times New Roman" pitchFamily="18" charset="0"/>
              </a:rPr>
              <a:t> стадии зрелости (М4). Десятилетка. Прудовое хозяйство. Вылов из нагульного пруда. Сентябрь 2013 г.</a:t>
            </a:r>
            <a:endParaRPr lang="ru-RU" altLang="ru-RU" sz="2000" smtClean="0">
              <a:latin typeface="Times New Roman" pitchFamily="18" charset="0"/>
              <a:cs typeface="Times New Roman" pitchFamily="18" charset="0"/>
            </a:endParaRPr>
          </a:p>
          <a:p>
            <a:endParaRPr lang="ru-RU" altLang="ru-RU" smtClean="0"/>
          </a:p>
        </p:txBody>
      </p:sp>
      <p:sp>
        <p:nvSpPr>
          <p:cNvPr id="117764" name="Содержимое 4"/>
          <p:cNvSpPr>
            <a:spLocks noGrp="1"/>
          </p:cNvSpPr>
          <p:nvPr>
            <p:ph sz="half" idx="1"/>
          </p:nvPr>
        </p:nvSpPr>
        <p:spPr/>
        <p:txBody>
          <a:bodyPr/>
          <a:lstStyle/>
          <a:p>
            <a:endParaRPr lang="ru-RU" altLang="ru-RU" smtClean="0"/>
          </a:p>
        </p:txBody>
      </p:sp>
      <p:pic>
        <p:nvPicPr>
          <p:cNvPr id="117765" name="Рисунок 60" descr="20"/>
          <p:cNvPicPr>
            <a:picLocks noChangeAspect="1" noChangeArrowheads="1"/>
          </p:cNvPicPr>
          <p:nvPr/>
        </p:nvPicPr>
        <p:blipFill>
          <a:blip r:embed="rId2" cstate="print">
            <a:lum bright="40000" contrast="40000"/>
            <a:extLst>
              <a:ext uri="{28A0092B-C50C-407E-A947-70E740481C1C}">
                <a14:useLocalDpi xmlns:a14="http://schemas.microsoft.com/office/drawing/2010/main" xmlns="" val="0"/>
              </a:ext>
            </a:extLst>
          </a:blip>
          <a:srcRect l="19551" t="7442" r="34363" b="6973"/>
          <a:stretch>
            <a:fillRect/>
          </a:stretch>
        </p:blipFill>
        <p:spPr bwMode="auto">
          <a:xfrm>
            <a:off x="3779838" y="0"/>
            <a:ext cx="489585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99881092"/>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18787" name="Текст 2"/>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Семенники веслоноса </a:t>
            </a:r>
            <a:r>
              <a:rPr lang="en-US" altLang="ru-RU" sz="3200" smtClean="0">
                <a:latin typeface="Times New Roman" pitchFamily="18" charset="0"/>
                <a:cs typeface="Times New Roman" pitchFamily="18" charset="0"/>
              </a:rPr>
              <a:t>IV</a:t>
            </a:r>
            <a:r>
              <a:rPr lang="ru-RU" altLang="ru-RU" sz="3200" smtClean="0">
                <a:latin typeface="Times New Roman" pitchFamily="18" charset="0"/>
                <a:cs typeface="Times New Roman" pitchFamily="18" charset="0"/>
              </a:rPr>
              <a:t> стадии зрелости (М4). Десятилетка. Прудовое хозяйство. Вылов из нагульного пруда. Сентябрь 2013 г.</a:t>
            </a:r>
            <a:endParaRPr lang="ru-RU" altLang="ru-RU" sz="2000" smtClean="0">
              <a:latin typeface="Times New Roman" pitchFamily="18" charset="0"/>
              <a:cs typeface="Times New Roman" pitchFamily="18" charset="0"/>
            </a:endParaRPr>
          </a:p>
          <a:p>
            <a:endParaRPr lang="ru-RU" altLang="ru-RU" smtClean="0"/>
          </a:p>
        </p:txBody>
      </p:sp>
      <p:sp>
        <p:nvSpPr>
          <p:cNvPr id="118788" name="Содержимое 3"/>
          <p:cNvSpPr>
            <a:spLocks noGrp="1"/>
          </p:cNvSpPr>
          <p:nvPr>
            <p:ph sz="half" idx="1"/>
          </p:nvPr>
        </p:nvSpPr>
        <p:spPr/>
        <p:txBody>
          <a:bodyPr/>
          <a:lstStyle/>
          <a:p>
            <a:endParaRPr lang="ru-RU" altLang="ru-RU" smtClean="0"/>
          </a:p>
        </p:txBody>
      </p:sp>
      <p:pic>
        <p:nvPicPr>
          <p:cNvPr id="118789" name="Рисунок 61" descr="20"/>
          <p:cNvPicPr>
            <a:picLocks noChangeAspect="1" noChangeArrowheads="1"/>
          </p:cNvPicPr>
          <p:nvPr/>
        </p:nvPicPr>
        <p:blipFill>
          <a:blip r:embed="rId2" cstate="print">
            <a:lum bright="40000" contrast="40000"/>
            <a:extLst>
              <a:ext uri="{28A0092B-C50C-407E-A947-70E740481C1C}">
                <a14:useLocalDpi xmlns:a14="http://schemas.microsoft.com/office/drawing/2010/main" xmlns="" val="0"/>
              </a:ext>
            </a:extLst>
          </a:blip>
          <a:srcRect l="22345" t="7442" r="37157" b="6973"/>
          <a:stretch>
            <a:fillRect/>
          </a:stretch>
        </p:blipFill>
        <p:spPr bwMode="auto">
          <a:xfrm>
            <a:off x="4211638" y="115888"/>
            <a:ext cx="4176712" cy="662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27514637"/>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normAutofit fontScale="90000"/>
          </a:bodyPr>
          <a:lstStyle/>
          <a:p>
            <a:pPr algn="ctr">
              <a:defRPr/>
            </a:pPr>
            <a:r>
              <a:rPr lang="ru-RU" b="1" dirty="0" smtClean="0"/>
              <a:t>Самки </a:t>
            </a:r>
            <a:r>
              <a:rPr lang="en-US" b="1" dirty="0" smtClean="0"/>
              <a:t>II </a:t>
            </a:r>
            <a:r>
              <a:rPr lang="ru-RU" b="1" dirty="0" smtClean="0"/>
              <a:t>стадия зрелости </a:t>
            </a:r>
            <a:r>
              <a:rPr lang="ru-RU" dirty="0" smtClean="0"/>
              <a:t/>
            </a:r>
            <a:br>
              <a:rPr lang="ru-RU" dirty="0" smtClean="0"/>
            </a:b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3520298058"/>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120835" name="Текст 2"/>
          <p:cNvSpPr>
            <a:spLocks noGrp="1"/>
          </p:cNvSpPr>
          <p:nvPr>
            <p:ph type="body" idx="2"/>
          </p:nvPr>
        </p:nvSpPr>
        <p:spPr/>
        <p:txBody>
          <a:bodyPr>
            <a:normAutofit lnSpcReduction="10000"/>
          </a:bodyPr>
          <a:lstStyle/>
          <a:p>
            <a:r>
              <a:rPr lang="ru-RU" altLang="ru-RU" sz="2800" smtClean="0">
                <a:latin typeface="Times New Roman" pitchFamily="18" charset="0"/>
                <a:cs typeface="Times New Roman" pitchFamily="18" charset="0"/>
              </a:rPr>
              <a:t>Яичники стерляди </a:t>
            </a:r>
            <a:r>
              <a:rPr lang="en-US" altLang="ru-RU" sz="2800" smtClean="0">
                <a:latin typeface="Times New Roman" pitchFamily="18" charset="0"/>
                <a:cs typeface="Times New Roman" pitchFamily="18" charset="0"/>
              </a:rPr>
              <a:t>II</a:t>
            </a:r>
            <a:r>
              <a:rPr lang="ru-RU" altLang="ru-RU" sz="2800" smtClean="0">
                <a:latin typeface="Times New Roman" pitchFamily="18" charset="0"/>
                <a:cs typeface="Times New Roman" pitchFamily="18" charset="0"/>
              </a:rPr>
              <a:t> стадии зрелости (F2). Возраст – 1 год 8 месяцев. Установка замкнутого водоснабжения. Активное кормление. Масса – 1,18 кг. Январь 2014 г.</a:t>
            </a:r>
            <a:endParaRPr lang="ru-RU" altLang="ru-RU" sz="1800" smtClean="0">
              <a:latin typeface="Times New Roman" pitchFamily="18" charset="0"/>
              <a:cs typeface="Times New Roman" pitchFamily="18" charset="0"/>
            </a:endParaRPr>
          </a:p>
          <a:p>
            <a:endParaRPr lang="ru-RU" altLang="ru-RU" smtClean="0"/>
          </a:p>
        </p:txBody>
      </p:sp>
      <p:sp>
        <p:nvSpPr>
          <p:cNvPr id="120836" name="Содержимое 3"/>
          <p:cNvSpPr>
            <a:spLocks noGrp="1"/>
          </p:cNvSpPr>
          <p:nvPr>
            <p:ph sz="half" idx="1"/>
          </p:nvPr>
        </p:nvSpPr>
        <p:spPr/>
        <p:txBody>
          <a:bodyPr/>
          <a:lstStyle/>
          <a:p>
            <a:endParaRPr lang="ru-RU" altLang="ru-RU" smtClean="0"/>
          </a:p>
        </p:txBody>
      </p:sp>
      <p:pic>
        <p:nvPicPr>
          <p:cNvPr id="120837" name="Picture 2" descr="14010029"/>
          <p:cNvPicPr>
            <a:picLocks noChangeAspect="1" noChangeArrowheads="1"/>
          </p:cNvPicPr>
          <p:nvPr/>
        </p:nvPicPr>
        <p:blipFill>
          <a:blip r:embed="rId2" cstate="print">
            <a:lum bright="20000" contrast="40000"/>
            <a:extLst>
              <a:ext uri="{28A0092B-C50C-407E-A947-70E740481C1C}">
                <a14:useLocalDpi xmlns:a14="http://schemas.microsoft.com/office/drawing/2010/main" xmlns="" val="0"/>
              </a:ext>
            </a:extLst>
          </a:blip>
          <a:srcRect l="22345" t="7442" r="37157" b="6973"/>
          <a:stretch>
            <a:fillRect/>
          </a:stretch>
        </p:blipFill>
        <p:spPr bwMode="auto">
          <a:xfrm>
            <a:off x="4140200" y="158750"/>
            <a:ext cx="4103688" cy="651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46083046"/>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21859" name="Текст 2"/>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Яичники стерляди </a:t>
            </a:r>
            <a:r>
              <a:rPr lang="en-US" altLang="ru-RU" sz="3200" smtClean="0">
                <a:latin typeface="Times New Roman" pitchFamily="18" charset="0"/>
                <a:cs typeface="Times New Roman" pitchFamily="18" charset="0"/>
              </a:rPr>
              <a:t>II</a:t>
            </a:r>
            <a:r>
              <a:rPr lang="ru-RU" altLang="ru-RU" sz="3200" smtClean="0">
                <a:latin typeface="Times New Roman" pitchFamily="18" charset="0"/>
                <a:cs typeface="Times New Roman" pitchFamily="18" charset="0"/>
              </a:rPr>
              <a:t> стадии зрелости (F2). Возраст – 2,5 года. Установка замкнутого водоснабжения. Активное кормление. Декабрь 2012 г.</a:t>
            </a:r>
            <a:endParaRPr lang="ru-RU" altLang="ru-RU" sz="2000" smtClean="0">
              <a:latin typeface="Times New Roman" pitchFamily="18" charset="0"/>
              <a:cs typeface="Times New Roman" pitchFamily="18" charset="0"/>
            </a:endParaRPr>
          </a:p>
          <a:p>
            <a:endParaRPr lang="ru-RU" altLang="ru-RU" smtClean="0"/>
          </a:p>
        </p:txBody>
      </p:sp>
      <p:sp>
        <p:nvSpPr>
          <p:cNvPr id="121860" name="Содержимое 3"/>
          <p:cNvSpPr>
            <a:spLocks noGrp="1"/>
          </p:cNvSpPr>
          <p:nvPr>
            <p:ph sz="half" idx="1"/>
          </p:nvPr>
        </p:nvSpPr>
        <p:spPr/>
        <p:txBody>
          <a:bodyPr/>
          <a:lstStyle/>
          <a:p>
            <a:endParaRPr lang="ru-RU" altLang="ru-RU" smtClean="0"/>
          </a:p>
        </p:txBody>
      </p:sp>
      <p:pic>
        <p:nvPicPr>
          <p:cNvPr id="121861" name="Рисунок 10" descr="0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2345" t="7442" r="37157" b="6973"/>
          <a:stretch>
            <a:fillRect/>
          </a:stretch>
        </p:blipFill>
        <p:spPr bwMode="auto">
          <a:xfrm>
            <a:off x="4284663" y="74613"/>
            <a:ext cx="42481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3756727"/>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22883" name="Текст 2"/>
          <p:cNvSpPr>
            <a:spLocks noGrp="1"/>
          </p:cNvSpPr>
          <p:nvPr>
            <p:ph type="body" idx="2"/>
          </p:nvPr>
        </p:nvSpPr>
        <p:spPr/>
        <p:txBody>
          <a:bodyPr>
            <a:normAutofit fontScale="92500" lnSpcReduction="10000"/>
          </a:bodyPr>
          <a:lstStyle/>
          <a:p>
            <a:pPr algn="just"/>
            <a:r>
              <a:rPr lang="ru-RU" altLang="ru-RU" sz="2800" smtClean="0">
                <a:latin typeface="Times New Roman" pitchFamily="18" charset="0"/>
                <a:cs typeface="Times New Roman" pitchFamily="18" charset="0"/>
              </a:rPr>
              <a:t>Яичники гибрида РОЛО (русский осетр Х ленский осетр)  </a:t>
            </a:r>
            <a:r>
              <a:rPr lang="en-US" altLang="ru-RU" sz="2800" smtClean="0">
                <a:latin typeface="Times New Roman" pitchFamily="18" charset="0"/>
                <a:cs typeface="Times New Roman" pitchFamily="18" charset="0"/>
              </a:rPr>
              <a:t>II</a:t>
            </a:r>
            <a:r>
              <a:rPr lang="ru-RU" altLang="ru-RU" sz="2800" smtClean="0">
                <a:latin typeface="Times New Roman" pitchFamily="18" charset="0"/>
                <a:cs typeface="Times New Roman" pitchFamily="18" charset="0"/>
              </a:rPr>
              <a:t> стадии зрелости (F2). Десятилетка. Установка замкнутого водоснабжения. Активное кормление. Август 2012 г.</a:t>
            </a:r>
            <a:endParaRPr lang="ru-RU" altLang="ru-RU" sz="1800" smtClean="0">
              <a:latin typeface="Times New Roman" pitchFamily="18" charset="0"/>
              <a:cs typeface="Times New Roman" pitchFamily="18" charset="0"/>
            </a:endParaRPr>
          </a:p>
          <a:p>
            <a:endParaRPr lang="ru-RU" altLang="ru-RU" smtClean="0"/>
          </a:p>
        </p:txBody>
      </p:sp>
      <p:sp>
        <p:nvSpPr>
          <p:cNvPr id="122884" name="Содержимое 3"/>
          <p:cNvSpPr>
            <a:spLocks noGrp="1"/>
          </p:cNvSpPr>
          <p:nvPr>
            <p:ph sz="half" idx="1"/>
          </p:nvPr>
        </p:nvSpPr>
        <p:spPr/>
        <p:txBody>
          <a:bodyPr/>
          <a:lstStyle/>
          <a:p>
            <a:endParaRPr lang="ru-RU" altLang="ru-RU" smtClean="0"/>
          </a:p>
        </p:txBody>
      </p:sp>
      <p:pic>
        <p:nvPicPr>
          <p:cNvPr id="122885" name="Picture 2" descr="27"/>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3695" t="7964" r="39993" b="6453"/>
          <a:stretch>
            <a:fillRect/>
          </a:stretch>
        </p:blipFill>
        <p:spPr bwMode="auto">
          <a:xfrm>
            <a:off x="4500563" y="61913"/>
            <a:ext cx="3816350" cy="675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779706"/>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23907" name="Текст 2"/>
          <p:cNvSpPr>
            <a:spLocks noGrp="1"/>
          </p:cNvSpPr>
          <p:nvPr>
            <p:ph type="body" idx="2"/>
          </p:nvPr>
        </p:nvSpPr>
        <p:spPr/>
        <p:txBody>
          <a:bodyPr>
            <a:normAutofit fontScale="92500" lnSpcReduction="20000"/>
          </a:bodyPr>
          <a:lstStyle/>
          <a:p>
            <a:pPr algn="just"/>
            <a:r>
              <a:rPr lang="ru-RU" altLang="ru-RU" sz="3200" smtClean="0">
                <a:latin typeface="Times New Roman" pitchFamily="18" charset="0"/>
                <a:cs typeface="Times New Roman" pitchFamily="18" charset="0"/>
              </a:rPr>
              <a:t>Яичники гибрида ленского осетра </a:t>
            </a:r>
            <a:r>
              <a:rPr lang="en-US" altLang="ru-RU" sz="3200" smtClean="0">
                <a:latin typeface="Times New Roman" pitchFamily="18" charset="0"/>
                <a:cs typeface="Times New Roman" pitchFamily="18" charset="0"/>
              </a:rPr>
              <a:t>II</a:t>
            </a:r>
            <a:r>
              <a:rPr lang="ru-RU" altLang="ru-RU" sz="3200" smtClean="0">
                <a:latin typeface="Times New Roman" pitchFamily="18" charset="0"/>
                <a:cs typeface="Times New Roman" pitchFamily="18" charset="0"/>
              </a:rPr>
              <a:t> стадии зрелости (F2). Возраст – 3 года. Установка замкнутого водоснабжения. Активное кормление. Февраль 2012 г.</a:t>
            </a:r>
            <a:endParaRPr lang="ru-RU" altLang="ru-RU" sz="2000" smtClean="0">
              <a:latin typeface="Times New Roman" pitchFamily="18" charset="0"/>
              <a:cs typeface="Times New Roman" pitchFamily="18" charset="0"/>
            </a:endParaRPr>
          </a:p>
          <a:p>
            <a:endParaRPr lang="ru-RU" altLang="ru-RU" smtClean="0"/>
          </a:p>
        </p:txBody>
      </p:sp>
      <p:sp>
        <p:nvSpPr>
          <p:cNvPr id="123908" name="Содержимое 3"/>
          <p:cNvSpPr>
            <a:spLocks noGrp="1"/>
          </p:cNvSpPr>
          <p:nvPr>
            <p:ph sz="half" idx="1"/>
          </p:nvPr>
        </p:nvSpPr>
        <p:spPr/>
        <p:txBody>
          <a:bodyPr/>
          <a:lstStyle/>
          <a:p>
            <a:endParaRPr lang="ru-RU" altLang="ru-RU" smtClean="0"/>
          </a:p>
        </p:txBody>
      </p:sp>
      <p:pic>
        <p:nvPicPr>
          <p:cNvPr id="123909" name="Рисунок 4" descr="10"/>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0947" t="7442" r="34363" b="6973"/>
          <a:stretch>
            <a:fillRect/>
          </a:stretch>
        </p:blipFill>
        <p:spPr bwMode="auto">
          <a:xfrm>
            <a:off x="3995738" y="0"/>
            <a:ext cx="47529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01572626"/>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normAutofit fontScale="90000"/>
          </a:bodyPr>
          <a:lstStyle/>
          <a:p>
            <a:pPr algn="ctr">
              <a:defRPr/>
            </a:pPr>
            <a:r>
              <a:rPr lang="ru-RU" b="1" dirty="0" smtClean="0"/>
              <a:t>Самки </a:t>
            </a:r>
            <a:r>
              <a:rPr lang="en-US" b="1" dirty="0" smtClean="0"/>
              <a:t>II</a:t>
            </a:r>
            <a:r>
              <a:rPr lang="ru-RU" b="1" dirty="0" smtClean="0"/>
              <a:t> </a:t>
            </a:r>
            <a:r>
              <a:rPr lang="ru-RU" b="1" dirty="0" err="1" smtClean="0"/>
              <a:t>полужировая</a:t>
            </a:r>
            <a:r>
              <a:rPr lang="ru-RU" b="1" dirty="0" smtClean="0"/>
              <a:t> стадия зрелости </a:t>
            </a:r>
            <a:r>
              <a:rPr lang="ru-RU" dirty="0" smtClean="0"/>
              <a:t/>
            </a:r>
            <a:br>
              <a:rPr lang="ru-RU" dirty="0" smtClean="0"/>
            </a:b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12529565"/>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125955" name="Текст 2"/>
          <p:cNvSpPr>
            <a:spLocks noGrp="1"/>
          </p:cNvSpPr>
          <p:nvPr>
            <p:ph type="body" idx="2"/>
          </p:nvPr>
        </p:nvSpPr>
        <p:spPr/>
        <p:txBody>
          <a:bodyPr>
            <a:normAutofit fontScale="92500" lnSpcReduction="20000"/>
          </a:bodyPr>
          <a:lstStyle/>
          <a:p>
            <a:r>
              <a:rPr lang="ru-RU" altLang="ru-RU" sz="3200" smtClean="0">
                <a:latin typeface="Times New Roman" pitchFamily="18" charset="0"/>
                <a:cs typeface="Times New Roman" pitchFamily="18" charset="0"/>
              </a:rPr>
              <a:t>Яичники стерляди </a:t>
            </a:r>
            <a:r>
              <a:rPr lang="en-US" altLang="ru-RU" sz="3200" smtClean="0">
                <a:latin typeface="Times New Roman" pitchFamily="18" charset="0"/>
                <a:cs typeface="Times New Roman" pitchFamily="18" charset="0"/>
              </a:rPr>
              <a:t>II </a:t>
            </a:r>
            <a:r>
              <a:rPr lang="ru-RU" altLang="ru-RU" sz="3200" smtClean="0">
                <a:latin typeface="Times New Roman" pitchFamily="18" charset="0"/>
                <a:cs typeface="Times New Roman" pitchFamily="18" charset="0"/>
              </a:rPr>
              <a:t>полужировой  стадии зрелости (F2sf). Возраст – 2,5 года. Установка замкнутого водоснабжения. Активное кормление. Декабрь 2012 г.</a:t>
            </a:r>
            <a:endParaRPr lang="ru-RU" altLang="ru-RU" sz="2000" smtClean="0">
              <a:latin typeface="Times New Roman" pitchFamily="18" charset="0"/>
              <a:cs typeface="Times New Roman" pitchFamily="18" charset="0"/>
            </a:endParaRPr>
          </a:p>
          <a:p>
            <a:endParaRPr lang="ru-RU" altLang="ru-RU" smtClean="0"/>
          </a:p>
        </p:txBody>
      </p:sp>
      <p:sp>
        <p:nvSpPr>
          <p:cNvPr id="125956" name="Содержимое 3"/>
          <p:cNvSpPr>
            <a:spLocks noGrp="1"/>
          </p:cNvSpPr>
          <p:nvPr>
            <p:ph sz="half" idx="1"/>
          </p:nvPr>
        </p:nvSpPr>
        <p:spPr/>
        <p:txBody>
          <a:bodyPr/>
          <a:lstStyle/>
          <a:p>
            <a:endParaRPr lang="ru-RU" altLang="ru-RU" smtClean="0"/>
          </a:p>
        </p:txBody>
      </p:sp>
      <p:pic>
        <p:nvPicPr>
          <p:cNvPr id="125957" name="Picture 2" descr="04"/>
          <p:cNvPicPr>
            <a:picLocks noChangeAspect="1" noChangeArrowheads="1"/>
          </p:cNvPicPr>
          <p:nvPr/>
        </p:nvPicPr>
        <p:blipFill>
          <a:blip r:embed="rId2" cstate="print">
            <a:lum bright="40000" contrast="40000"/>
            <a:extLst>
              <a:ext uri="{28A0092B-C50C-407E-A947-70E740481C1C}">
                <a14:useLocalDpi xmlns:a14="http://schemas.microsoft.com/office/drawing/2010/main" xmlns="" val="0"/>
              </a:ext>
            </a:extLst>
          </a:blip>
          <a:srcRect l="22345" t="5582" r="37157" b="6973"/>
          <a:stretch>
            <a:fillRect/>
          </a:stretch>
        </p:blipFill>
        <p:spPr bwMode="auto">
          <a:xfrm>
            <a:off x="4356100" y="88900"/>
            <a:ext cx="4176713" cy="676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02266446"/>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26979" name="Текст 2"/>
          <p:cNvSpPr>
            <a:spLocks noGrp="1"/>
          </p:cNvSpPr>
          <p:nvPr>
            <p:ph type="body" idx="2"/>
          </p:nvPr>
        </p:nvSpPr>
        <p:spPr/>
        <p:txBody>
          <a:bodyPr>
            <a:normAutofit fontScale="92500" lnSpcReduction="20000"/>
          </a:bodyPr>
          <a:lstStyle/>
          <a:p>
            <a:r>
              <a:rPr lang="ru-RU" altLang="ru-RU" sz="3200" smtClean="0">
                <a:latin typeface="Times New Roman" pitchFamily="18" charset="0"/>
                <a:cs typeface="Times New Roman" pitchFamily="18" charset="0"/>
              </a:rPr>
              <a:t>Яичники стерляди </a:t>
            </a:r>
            <a:r>
              <a:rPr lang="en-US" altLang="ru-RU" sz="3200" smtClean="0">
                <a:latin typeface="Times New Roman" pitchFamily="18" charset="0"/>
                <a:cs typeface="Times New Roman" pitchFamily="18" charset="0"/>
              </a:rPr>
              <a:t>II </a:t>
            </a:r>
            <a:r>
              <a:rPr lang="ru-RU" altLang="ru-RU" sz="3200" smtClean="0">
                <a:latin typeface="Times New Roman" pitchFamily="18" charset="0"/>
                <a:cs typeface="Times New Roman" pitchFamily="18" charset="0"/>
              </a:rPr>
              <a:t>полужировой  стадии зрелости (F2sf). Возраст – 2,5 года. Установка замкнутого водоснабжения. Активное кормление. Декабрь 2012 г.</a:t>
            </a:r>
            <a:endParaRPr lang="ru-RU" altLang="ru-RU" sz="2000" smtClean="0">
              <a:latin typeface="Times New Roman" pitchFamily="18" charset="0"/>
              <a:cs typeface="Times New Roman" pitchFamily="18" charset="0"/>
            </a:endParaRPr>
          </a:p>
          <a:p>
            <a:endParaRPr lang="ru-RU" altLang="ru-RU" smtClean="0"/>
          </a:p>
        </p:txBody>
      </p:sp>
      <p:sp>
        <p:nvSpPr>
          <p:cNvPr id="126980" name="Содержимое 3"/>
          <p:cNvSpPr>
            <a:spLocks noGrp="1"/>
          </p:cNvSpPr>
          <p:nvPr>
            <p:ph sz="half" idx="1"/>
          </p:nvPr>
        </p:nvSpPr>
        <p:spPr/>
        <p:txBody>
          <a:bodyPr/>
          <a:lstStyle/>
          <a:p>
            <a:endParaRPr lang="ru-RU" altLang="ru-RU" smtClean="0"/>
          </a:p>
        </p:txBody>
      </p:sp>
      <p:pic>
        <p:nvPicPr>
          <p:cNvPr id="126981" name="Рисунок 13" descr="0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2345" t="7442" r="37157" b="6973"/>
          <a:stretch>
            <a:fillRect/>
          </a:stretch>
        </p:blipFill>
        <p:spPr bwMode="auto">
          <a:xfrm>
            <a:off x="4211638" y="44450"/>
            <a:ext cx="4248150" cy="673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89874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lstStyle/>
          <a:p>
            <a:r>
              <a:rPr lang="ru-RU" dirty="0" smtClean="0"/>
              <a:t>Самки 4–6 лет весом 2,5–3,5 кг дают </a:t>
            </a:r>
            <a:r>
              <a:rPr lang="ru-RU" dirty="0" err="1" smtClean="0"/>
              <a:t>наи</a:t>
            </a:r>
            <a:r>
              <a:rPr lang="ru-RU" dirty="0" smtClean="0"/>
              <a:t>- большее количество икры наилучшего качества. Плодовитость самок старше 6 лет постепенно снижается, как в количественном, так и в качественном отношении, вследствие кумулятивного эффекта различных перенесённых рыбой стрессовых событий.</a:t>
            </a:r>
          </a:p>
          <a:p>
            <a:endParaRPr lang="ru-RU" dirty="0"/>
          </a:p>
        </p:txBody>
      </p:sp>
    </p:spTree>
    <p:extLst>
      <p:ext uri="{BB962C8B-B14F-4D97-AF65-F5344CB8AC3E}">
        <p14:creationId xmlns:p14="http://schemas.microsoft.com/office/powerpoint/2010/main" xmlns="" val="1750210911"/>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28003" name="Текст 2"/>
          <p:cNvSpPr>
            <a:spLocks noGrp="1"/>
          </p:cNvSpPr>
          <p:nvPr>
            <p:ph type="body" idx="2"/>
          </p:nvPr>
        </p:nvSpPr>
        <p:spPr/>
        <p:txBody>
          <a:bodyPr>
            <a:normAutofit lnSpcReduction="10000"/>
          </a:bodyPr>
          <a:lstStyle/>
          <a:p>
            <a:r>
              <a:rPr lang="ru-RU" altLang="ru-RU" sz="2800" smtClean="0">
                <a:latin typeface="Times New Roman" pitchFamily="18" charset="0"/>
                <a:cs typeface="Times New Roman" pitchFamily="18" charset="0"/>
              </a:rPr>
              <a:t>Яичники гибрида ленского осетра </a:t>
            </a:r>
            <a:r>
              <a:rPr lang="en-US" altLang="ru-RU" sz="2800" smtClean="0">
                <a:latin typeface="Times New Roman" pitchFamily="18" charset="0"/>
                <a:cs typeface="Times New Roman" pitchFamily="18" charset="0"/>
              </a:rPr>
              <a:t>II </a:t>
            </a:r>
            <a:r>
              <a:rPr lang="ru-RU" altLang="ru-RU" sz="2800" smtClean="0">
                <a:latin typeface="Times New Roman" pitchFamily="18" charset="0"/>
                <a:cs typeface="Times New Roman" pitchFamily="18" charset="0"/>
              </a:rPr>
              <a:t>полужировой  стадии зрелости (F2sf).  Возраст – 3 года. Установка замкнутого водоснабжения. Активное кормление. Февраль 2012 г.</a:t>
            </a:r>
            <a:endParaRPr lang="ru-RU" altLang="ru-RU" sz="1800" smtClean="0">
              <a:latin typeface="Times New Roman" pitchFamily="18" charset="0"/>
              <a:cs typeface="Times New Roman" pitchFamily="18" charset="0"/>
            </a:endParaRPr>
          </a:p>
          <a:p>
            <a:endParaRPr lang="ru-RU" altLang="ru-RU" smtClean="0"/>
          </a:p>
        </p:txBody>
      </p:sp>
      <p:sp>
        <p:nvSpPr>
          <p:cNvPr id="128004" name="Содержимое 3"/>
          <p:cNvSpPr>
            <a:spLocks noGrp="1"/>
          </p:cNvSpPr>
          <p:nvPr>
            <p:ph sz="half" idx="1"/>
          </p:nvPr>
        </p:nvSpPr>
        <p:spPr/>
        <p:txBody>
          <a:bodyPr/>
          <a:lstStyle/>
          <a:p>
            <a:endParaRPr lang="ru-RU" altLang="ru-RU" smtClean="0"/>
          </a:p>
        </p:txBody>
      </p:sp>
      <p:pic>
        <p:nvPicPr>
          <p:cNvPr id="128005" name="Picture 2" descr="10"/>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19551" t="7442" r="34363" b="6973"/>
          <a:stretch>
            <a:fillRect/>
          </a:stretch>
        </p:blipFill>
        <p:spPr bwMode="auto">
          <a:xfrm>
            <a:off x="3995738" y="0"/>
            <a:ext cx="4897437"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51056696"/>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normAutofit fontScale="90000"/>
          </a:bodyPr>
          <a:lstStyle/>
          <a:p>
            <a:pPr algn="ctr">
              <a:defRPr/>
            </a:pPr>
            <a:r>
              <a:rPr lang="ru-RU" b="1" dirty="0" smtClean="0"/>
              <a:t>Самки </a:t>
            </a:r>
            <a:r>
              <a:rPr lang="en-US" b="1" dirty="0" smtClean="0"/>
              <a:t>II </a:t>
            </a:r>
            <a:r>
              <a:rPr lang="ru-RU" b="1" dirty="0" smtClean="0"/>
              <a:t>жировая стадия зрелости (</a:t>
            </a:r>
            <a:r>
              <a:rPr lang="en-US" b="1" i="1" dirty="0" smtClean="0"/>
              <a:t>F</a:t>
            </a:r>
            <a:r>
              <a:rPr lang="ru-RU" b="1" i="1" dirty="0" smtClean="0"/>
              <a:t>2</a:t>
            </a:r>
            <a:r>
              <a:rPr lang="en-US" b="1" i="1" dirty="0" smtClean="0"/>
              <a:t>f</a:t>
            </a:r>
            <a:r>
              <a:rPr lang="ru-RU" b="1" dirty="0" smtClean="0"/>
              <a:t>)</a:t>
            </a:r>
            <a:r>
              <a:rPr lang="ru-RU" dirty="0" smtClean="0"/>
              <a:t/>
            </a:r>
            <a:br>
              <a:rPr lang="ru-RU" dirty="0" smtClean="0"/>
            </a:br>
            <a:r>
              <a:rPr lang="ru-RU" dirty="0" smtClean="0"/>
              <a:t/>
            </a:r>
            <a:br>
              <a:rPr lang="ru-RU" dirty="0" smtClean="0"/>
            </a:b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2531102316"/>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30051" name="Текст 2"/>
          <p:cNvSpPr>
            <a:spLocks noGrp="1"/>
          </p:cNvSpPr>
          <p:nvPr>
            <p:ph type="body" idx="2"/>
          </p:nvPr>
        </p:nvSpPr>
        <p:spPr/>
        <p:txBody>
          <a:bodyPr>
            <a:normAutofit fontScale="92500" lnSpcReduction="20000"/>
          </a:bodyPr>
          <a:lstStyle/>
          <a:p>
            <a:r>
              <a:rPr lang="ru-RU" altLang="ru-RU" sz="3200" smtClean="0">
                <a:latin typeface="Times New Roman" pitchFamily="18" charset="0"/>
                <a:cs typeface="Times New Roman" pitchFamily="18" charset="0"/>
              </a:rPr>
              <a:t>Яичники  русского осетра </a:t>
            </a:r>
            <a:r>
              <a:rPr lang="en-US" altLang="ru-RU" sz="3200" smtClean="0">
                <a:latin typeface="Times New Roman" pitchFamily="18" charset="0"/>
                <a:cs typeface="Times New Roman" pitchFamily="18" charset="0"/>
              </a:rPr>
              <a:t>II </a:t>
            </a:r>
            <a:r>
              <a:rPr lang="ru-RU" altLang="ru-RU" sz="3200" smtClean="0">
                <a:latin typeface="Times New Roman" pitchFamily="18" charset="0"/>
                <a:cs typeface="Times New Roman" pitchFamily="18" charset="0"/>
              </a:rPr>
              <a:t>жировой стадии зрелости (F2f). Восьмилетка.  Установка замкнутого водоснабжения. Осенняя бонитировка. Ноябрь 2011 г.</a:t>
            </a:r>
            <a:endParaRPr lang="ru-RU" altLang="ru-RU" sz="3200" smtClean="0"/>
          </a:p>
        </p:txBody>
      </p:sp>
      <p:sp>
        <p:nvSpPr>
          <p:cNvPr id="130052" name="Содержимое 3"/>
          <p:cNvSpPr>
            <a:spLocks noGrp="1"/>
          </p:cNvSpPr>
          <p:nvPr>
            <p:ph sz="half" idx="1"/>
          </p:nvPr>
        </p:nvSpPr>
        <p:spPr/>
        <p:txBody>
          <a:bodyPr/>
          <a:lstStyle/>
          <a:p>
            <a:endParaRPr lang="ru-RU" altLang="ru-RU" smtClean="0"/>
          </a:p>
        </p:txBody>
      </p:sp>
      <p:pic>
        <p:nvPicPr>
          <p:cNvPr id="130053" name="Picture 2" descr="16"/>
          <p:cNvPicPr>
            <a:picLocks noChangeAspect="1" noChangeArrowheads="1"/>
          </p:cNvPicPr>
          <p:nvPr/>
        </p:nvPicPr>
        <p:blipFill>
          <a:blip r:embed="rId2" cstate="print">
            <a:lum bright="40000" contrast="40000"/>
            <a:extLst>
              <a:ext uri="{28A0092B-C50C-407E-A947-70E740481C1C}">
                <a14:useLocalDpi xmlns:a14="http://schemas.microsoft.com/office/drawing/2010/main" xmlns="" val="0"/>
              </a:ext>
            </a:extLst>
          </a:blip>
          <a:srcRect l="24277" t="8083" r="39310" b="6242"/>
          <a:stretch>
            <a:fillRect/>
          </a:stretch>
        </p:blipFill>
        <p:spPr bwMode="auto">
          <a:xfrm>
            <a:off x="4643438" y="71438"/>
            <a:ext cx="3816350" cy="674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27643188"/>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31075" name="Текст 2"/>
          <p:cNvSpPr>
            <a:spLocks noGrp="1"/>
          </p:cNvSpPr>
          <p:nvPr>
            <p:ph type="body" idx="2"/>
          </p:nvPr>
        </p:nvSpPr>
        <p:spPr/>
        <p:txBody>
          <a:bodyPr>
            <a:normAutofit fontScale="92500"/>
          </a:bodyPr>
          <a:lstStyle/>
          <a:p>
            <a:r>
              <a:rPr lang="ru-RU" altLang="ru-RU" sz="2800" smtClean="0">
                <a:latin typeface="Times New Roman" pitchFamily="18" charset="0"/>
                <a:cs typeface="Times New Roman" pitchFamily="18" charset="0"/>
              </a:rPr>
              <a:t>Яичники стерляди </a:t>
            </a:r>
            <a:r>
              <a:rPr lang="en-US" altLang="ru-RU" sz="2800" smtClean="0">
                <a:latin typeface="Times New Roman" pitchFamily="18" charset="0"/>
                <a:cs typeface="Times New Roman" pitchFamily="18" charset="0"/>
              </a:rPr>
              <a:t>II </a:t>
            </a:r>
            <a:r>
              <a:rPr lang="ru-RU" altLang="ru-RU" sz="2800" smtClean="0">
                <a:latin typeface="Times New Roman" pitchFamily="18" charset="0"/>
                <a:cs typeface="Times New Roman" pitchFamily="18" charset="0"/>
              </a:rPr>
              <a:t>жировой стадии зрелости (F2f). Возраст – 1 год 8 месяцев. Установка замкнутого водоснабжения. Активное кормление. Масса – 1,38 кг. Январь 2014 г.</a:t>
            </a:r>
            <a:endParaRPr lang="ru-RU" altLang="ru-RU" sz="2800" smtClean="0"/>
          </a:p>
        </p:txBody>
      </p:sp>
      <p:sp>
        <p:nvSpPr>
          <p:cNvPr id="131076" name="Содержимое 3"/>
          <p:cNvSpPr>
            <a:spLocks noGrp="1"/>
          </p:cNvSpPr>
          <p:nvPr>
            <p:ph sz="half" idx="1"/>
          </p:nvPr>
        </p:nvSpPr>
        <p:spPr/>
        <p:txBody>
          <a:bodyPr/>
          <a:lstStyle/>
          <a:p>
            <a:endParaRPr lang="ru-RU" altLang="ru-RU" smtClean="0"/>
          </a:p>
        </p:txBody>
      </p:sp>
      <p:pic>
        <p:nvPicPr>
          <p:cNvPr id="131077" name="Picture 2" descr="14010118"/>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2345" t="7442" r="37157" b="6973"/>
          <a:stretch>
            <a:fillRect/>
          </a:stretch>
        </p:blipFill>
        <p:spPr bwMode="auto">
          <a:xfrm>
            <a:off x="4284663" y="44450"/>
            <a:ext cx="4248150" cy="673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43743621"/>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32099" name="Текст 2"/>
          <p:cNvSpPr>
            <a:spLocks noGrp="1"/>
          </p:cNvSpPr>
          <p:nvPr>
            <p:ph type="body" idx="2"/>
          </p:nvPr>
        </p:nvSpPr>
        <p:spPr/>
        <p:txBody>
          <a:bodyPr>
            <a:normAutofit fontScale="92500"/>
          </a:bodyPr>
          <a:lstStyle/>
          <a:p>
            <a:r>
              <a:rPr lang="ru-RU" altLang="ru-RU" sz="2800" smtClean="0">
                <a:latin typeface="Times New Roman" pitchFamily="18" charset="0"/>
                <a:cs typeface="Times New Roman" pitchFamily="18" charset="0"/>
              </a:rPr>
              <a:t>Яичники стерляди </a:t>
            </a:r>
            <a:r>
              <a:rPr lang="en-US" altLang="ru-RU" sz="2800" smtClean="0">
                <a:latin typeface="Times New Roman" pitchFamily="18" charset="0"/>
                <a:cs typeface="Times New Roman" pitchFamily="18" charset="0"/>
              </a:rPr>
              <a:t>II </a:t>
            </a:r>
            <a:r>
              <a:rPr lang="ru-RU" altLang="ru-RU" sz="2800" smtClean="0">
                <a:latin typeface="Times New Roman" pitchFamily="18" charset="0"/>
                <a:cs typeface="Times New Roman" pitchFamily="18" charset="0"/>
              </a:rPr>
              <a:t>жировой стадии зрелости (F2f). Возраст – 1 год 8 месяцев. Установка замкнутого водоснабжения. Активное кормление. Масса – 1,12 кг. Январь 2014 г.</a:t>
            </a:r>
            <a:endParaRPr lang="ru-RU" altLang="ru-RU" sz="1800" smtClean="0">
              <a:latin typeface="Times New Roman" pitchFamily="18" charset="0"/>
              <a:cs typeface="Times New Roman" pitchFamily="18" charset="0"/>
            </a:endParaRPr>
          </a:p>
          <a:p>
            <a:endParaRPr lang="ru-RU" altLang="ru-RU" smtClean="0"/>
          </a:p>
        </p:txBody>
      </p:sp>
      <p:sp>
        <p:nvSpPr>
          <p:cNvPr id="132100" name="Содержимое 3"/>
          <p:cNvSpPr>
            <a:spLocks noGrp="1"/>
          </p:cNvSpPr>
          <p:nvPr>
            <p:ph sz="half" idx="1"/>
          </p:nvPr>
        </p:nvSpPr>
        <p:spPr/>
        <p:txBody>
          <a:bodyPr/>
          <a:lstStyle/>
          <a:p>
            <a:endParaRPr lang="ru-RU" altLang="ru-RU" smtClean="0"/>
          </a:p>
        </p:txBody>
      </p:sp>
      <p:pic>
        <p:nvPicPr>
          <p:cNvPr id="132101" name="Picture 2" descr="стерлядь18_самка_2 жировая стадия_1,12 кг"/>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19553" t="7442" r="35759" b="6973"/>
          <a:stretch>
            <a:fillRect/>
          </a:stretch>
        </p:blipFill>
        <p:spPr bwMode="auto">
          <a:xfrm>
            <a:off x="3995738" y="333375"/>
            <a:ext cx="4464050" cy="641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75554554"/>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normAutofit fontScale="90000"/>
          </a:bodyPr>
          <a:lstStyle/>
          <a:p>
            <a:pPr algn="ctr">
              <a:defRPr/>
            </a:pPr>
            <a:r>
              <a:rPr lang="ru-RU" b="1" dirty="0" smtClean="0"/>
              <a:t>Самки </a:t>
            </a:r>
            <a:r>
              <a:rPr lang="en-US" b="1" dirty="0" smtClean="0"/>
              <a:t>II</a:t>
            </a:r>
            <a:r>
              <a:rPr lang="ru-RU" b="1" dirty="0" smtClean="0"/>
              <a:t>-</a:t>
            </a:r>
            <a:r>
              <a:rPr lang="en-US" b="1" dirty="0" smtClean="0"/>
              <a:t>III </a:t>
            </a:r>
            <a:r>
              <a:rPr lang="ru-RU" b="1" dirty="0" smtClean="0"/>
              <a:t>стадия зрелости (</a:t>
            </a:r>
            <a:r>
              <a:rPr lang="en-US" b="1" i="1" dirty="0" smtClean="0"/>
              <a:t>F</a:t>
            </a:r>
            <a:r>
              <a:rPr lang="ru-RU" b="1" i="1" dirty="0" smtClean="0"/>
              <a:t>2-3</a:t>
            </a:r>
            <a:r>
              <a:rPr lang="ru-RU" b="1" dirty="0" smtClean="0"/>
              <a:t>)</a:t>
            </a:r>
            <a:r>
              <a:rPr lang="ru-RU" dirty="0" smtClean="0"/>
              <a:t/>
            </a:r>
            <a:br>
              <a:rPr lang="ru-RU" dirty="0" smtClean="0"/>
            </a:b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2840490643"/>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defRPr/>
            </a:pPr>
            <a:endParaRPr lang="ru-RU"/>
          </a:p>
        </p:txBody>
      </p:sp>
      <p:sp>
        <p:nvSpPr>
          <p:cNvPr id="134147" name="Текст 5"/>
          <p:cNvSpPr>
            <a:spLocks noGrp="1"/>
          </p:cNvSpPr>
          <p:nvPr>
            <p:ph type="body" idx="2"/>
          </p:nvPr>
        </p:nvSpPr>
        <p:spPr/>
        <p:txBody>
          <a:bodyPr>
            <a:normAutofit fontScale="92500" lnSpcReduction="10000"/>
          </a:bodyPr>
          <a:lstStyle/>
          <a:p>
            <a:r>
              <a:rPr lang="ru-RU" altLang="ru-RU" sz="2800" smtClean="0">
                <a:latin typeface="Times New Roman" pitchFamily="18" charset="0"/>
                <a:cs typeface="Times New Roman" pitchFamily="18" charset="0"/>
              </a:rPr>
              <a:t>Яичники гибрида РОЛО (русский осетр Х ленский осетр)  </a:t>
            </a:r>
            <a:r>
              <a:rPr lang="en-US" altLang="ru-RU" sz="2800" smtClean="0">
                <a:latin typeface="Times New Roman" pitchFamily="18" charset="0"/>
                <a:cs typeface="Times New Roman" pitchFamily="18" charset="0"/>
              </a:rPr>
              <a:t>II</a:t>
            </a:r>
            <a:r>
              <a:rPr lang="ru-RU" altLang="ru-RU" sz="2800" smtClean="0">
                <a:latin typeface="Times New Roman" pitchFamily="18" charset="0"/>
                <a:cs typeface="Times New Roman" pitchFamily="18" charset="0"/>
              </a:rPr>
              <a:t>-</a:t>
            </a:r>
            <a:r>
              <a:rPr lang="en-US" altLang="ru-RU" sz="2800" smtClean="0">
                <a:latin typeface="Times New Roman" pitchFamily="18" charset="0"/>
                <a:cs typeface="Times New Roman" pitchFamily="18" charset="0"/>
              </a:rPr>
              <a:t>III</a:t>
            </a:r>
            <a:r>
              <a:rPr lang="ru-RU" altLang="ru-RU" sz="2800" smtClean="0">
                <a:latin typeface="Times New Roman" pitchFamily="18" charset="0"/>
                <a:cs typeface="Times New Roman" pitchFamily="18" charset="0"/>
              </a:rPr>
              <a:t> стадии зрелости (F2-3). Девятилетка. Установка замкнутого водоснабжения. Осенняя бонитировка. Ноябрь 2011 г.</a:t>
            </a:r>
            <a:endParaRPr lang="ru-RU" altLang="ru-RU" sz="1800" smtClean="0">
              <a:latin typeface="Times New Roman" pitchFamily="18" charset="0"/>
              <a:cs typeface="Times New Roman" pitchFamily="18" charset="0"/>
            </a:endParaRPr>
          </a:p>
          <a:p>
            <a:endParaRPr lang="ru-RU" altLang="ru-RU" smtClean="0"/>
          </a:p>
        </p:txBody>
      </p:sp>
      <p:sp>
        <p:nvSpPr>
          <p:cNvPr id="134148" name="Содержимое 4"/>
          <p:cNvSpPr>
            <a:spLocks noGrp="1"/>
          </p:cNvSpPr>
          <p:nvPr>
            <p:ph sz="half" idx="1"/>
          </p:nvPr>
        </p:nvSpPr>
        <p:spPr/>
        <p:txBody>
          <a:bodyPr/>
          <a:lstStyle/>
          <a:p>
            <a:endParaRPr lang="ru-RU" altLang="ru-RU" smtClean="0"/>
          </a:p>
        </p:txBody>
      </p:sp>
      <p:pic>
        <p:nvPicPr>
          <p:cNvPr id="134149" name="Picture 2" descr="16"/>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3544" t="7381" r="39059" b="7732"/>
          <a:stretch>
            <a:fillRect/>
          </a:stretch>
        </p:blipFill>
        <p:spPr bwMode="auto">
          <a:xfrm>
            <a:off x="4572000" y="44450"/>
            <a:ext cx="3960813" cy="674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2038558"/>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35171" name="Текст 2"/>
          <p:cNvSpPr>
            <a:spLocks noGrp="1"/>
          </p:cNvSpPr>
          <p:nvPr>
            <p:ph type="body" idx="2"/>
          </p:nvPr>
        </p:nvSpPr>
        <p:spPr/>
        <p:txBody>
          <a:bodyPr>
            <a:normAutofit fontScale="92500" lnSpcReduction="20000"/>
          </a:bodyPr>
          <a:lstStyle/>
          <a:p>
            <a:r>
              <a:rPr lang="ru-RU" altLang="ru-RU" sz="3200" smtClean="0">
                <a:latin typeface="Times New Roman" pitchFamily="18" charset="0"/>
                <a:cs typeface="Times New Roman" pitchFamily="18" charset="0"/>
              </a:rPr>
              <a:t>Яичники гибрида ленского осетра </a:t>
            </a:r>
            <a:r>
              <a:rPr lang="en-US" altLang="ru-RU" sz="3200" smtClean="0">
                <a:latin typeface="Times New Roman" pitchFamily="18" charset="0"/>
                <a:cs typeface="Times New Roman" pitchFamily="18" charset="0"/>
              </a:rPr>
              <a:t>II</a:t>
            </a:r>
            <a:r>
              <a:rPr lang="ru-RU" altLang="ru-RU" sz="3200" smtClean="0">
                <a:latin typeface="Times New Roman" pitchFamily="18" charset="0"/>
                <a:cs typeface="Times New Roman" pitchFamily="18" charset="0"/>
              </a:rPr>
              <a:t>-</a:t>
            </a:r>
            <a:r>
              <a:rPr lang="en-US" altLang="ru-RU" sz="3200" smtClean="0">
                <a:latin typeface="Times New Roman" pitchFamily="18" charset="0"/>
                <a:cs typeface="Times New Roman" pitchFamily="18" charset="0"/>
              </a:rPr>
              <a:t>III</a:t>
            </a:r>
            <a:r>
              <a:rPr lang="ru-RU" altLang="ru-RU" sz="3200" smtClean="0">
                <a:latin typeface="Times New Roman" pitchFamily="18" charset="0"/>
                <a:cs typeface="Times New Roman" pitchFamily="18" charset="0"/>
              </a:rPr>
              <a:t> стадии зрелости (F2-3).   Возраст – 3 года. Установка замкнутого водоснабжения. Активное кормление. Февраль 2012 г.</a:t>
            </a:r>
            <a:endParaRPr lang="ru-RU" altLang="ru-RU" sz="2000" smtClean="0">
              <a:latin typeface="Times New Roman" pitchFamily="18" charset="0"/>
              <a:cs typeface="Times New Roman" pitchFamily="18" charset="0"/>
            </a:endParaRPr>
          </a:p>
          <a:p>
            <a:endParaRPr lang="ru-RU" altLang="ru-RU" smtClean="0"/>
          </a:p>
        </p:txBody>
      </p:sp>
      <p:sp>
        <p:nvSpPr>
          <p:cNvPr id="135172" name="Содержимое 3"/>
          <p:cNvSpPr>
            <a:spLocks noGrp="1"/>
          </p:cNvSpPr>
          <p:nvPr>
            <p:ph sz="half" idx="1"/>
          </p:nvPr>
        </p:nvSpPr>
        <p:spPr/>
        <p:txBody>
          <a:bodyPr/>
          <a:lstStyle/>
          <a:p>
            <a:endParaRPr lang="ru-RU" altLang="ru-RU" smtClean="0"/>
          </a:p>
        </p:txBody>
      </p:sp>
      <p:pic>
        <p:nvPicPr>
          <p:cNvPr id="135173" name="Picture 2" descr="10"/>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0775" t="7381" r="34904" b="5885"/>
          <a:stretch>
            <a:fillRect/>
          </a:stretch>
        </p:blipFill>
        <p:spPr bwMode="auto">
          <a:xfrm>
            <a:off x="4140200" y="0"/>
            <a:ext cx="4608513" cy="676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95060462"/>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lstStyle/>
          <a:p>
            <a:pPr algn="ctr">
              <a:defRPr/>
            </a:pPr>
            <a:r>
              <a:rPr lang="ru-RU" b="1" dirty="0" smtClean="0"/>
              <a:t>Самки </a:t>
            </a:r>
            <a:r>
              <a:rPr lang="en-US" b="1" dirty="0" smtClean="0"/>
              <a:t>III</a:t>
            </a:r>
            <a:r>
              <a:rPr lang="ru-RU" b="1" dirty="0" smtClean="0"/>
              <a:t> стадии зрелости (</a:t>
            </a:r>
            <a:r>
              <a:rPr lang="en-US" b="1" i="1" dirty="0" smtClean="0"/>
              <a:t>F</a:t>
            </a:r>
            <a:r>
              <a:rPr lang="ru-RU" b="1" i="1" dirty="0" smtClean="0"/>
              <a:t>3</a:t>
            </a:r>
            <a:r>
              <a:rPr lang="ru-RU" b="1" dirty="0" smtClean="0"/>
              <a:t>)</a:t>
            </a: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2836479411"/>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defRPr/>
            </a:pPr>
            <a:endParaRPr lang="ru-RU"/>
          </a:p>
        </p:txBody>
      </p:sp>
      <p:sp>
        <p:nvSpPr>
          <p:cNvPr id="137219" name="Текст 5"/>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Яичники стерляди </a:t>
            </a:r>
            <a:r>
              <a:rPr lang="en-US" altLang="ru-RU" sz="3200" smtClean="0">
                <a:latin typeface="Times New Roman" pitchFamily="18" charset="0"/>
                <a:cs typeface="Times New Roman" pitchFamily="18" charset="0"/>
              </a:rPr>
              <a:t>III </a:t>
            </a:r>
            <a:r>
              <a:rPr lang="ru-RU" altLang="ru-RU" sz="3200" smtClean="0">
                <a:latin typeface="Times New Roman" pitchFamily="18" charset="0"/>
                <a:cs typeface="Times New Roman" pitchFamily="18" charset="0"/>
              </a:rPr>
              <a:t>стадии зрелости (F3). Возраст – 2,5 года. Установка замкнутого водоснабжения. Активное кормление. Декабрь 2012 г.</a:t>
            </a:r>
            <a:endParaRPr lang="ru-RU" altLang="ru-RU" sz="2000" smtClean="0">
              <a:latin typeface="Times New Roman" pitchFamily="18" charset="0"/>
              <a:cs typeface="Times New Roman" pitchFamily="18" charset="0"/>
            </a:endParaRPr>
          </a:p>
          <a:p>
            <a:endParaRPr lang="ru-RU" altLang="ru-RU" smtClean="0"/>
          </a:p>
        </p:txBody>
      </p:sp>
      <p:sp>
        <p:nvSpPr>
          <p:cNvPr id="137220" name="Содержимое 4"/>
          <p:cNvSpPr>
            <a:spLocks noGrp="1"/>
          </p:cNvSpPr>
          <p:nvPr>
            <p:ph sz="half" idx="1"/>
          </p:nvPr>
        </p:nvSpPr>
        <p:spPr/>
        <p:txBody>
          <a:bodyPr/>
          <a:lstStyle/>
          <a:p>
            <a:endParaRPr lang="ru-RU" altLang="ru-RU" smtClean="0"/>
          </a:p>
        </p:txBody>
      </p:sp>
      <p:pic>
        <p:nvPicPr>
          <p:cNvPr id="137221" name="Picture 2" descr="04"/>
          <p:cNvPicPr>
            <a:picLocks noChangeAspect="1" noChangeArrowheads="1"/>
          </p:cNvPicPr>
          <p:nvPr/>
        </p:nvPicPr>
        <p:blipFill>
          <a:blip r:embed="rId2" cstate="print">
            <a:lum bright="40000" contrast="40000"/>
            <a:extLst>
              <a:ext uri="{28A0092B-C50C-407E-A947-70E740481C1C}">
                <a14:useLocalDpi xmlns:a14="http://schemas.microsoft.com/office/drawing/2010/main" xmlns="" val="0"/>
              </a:ext>
            </a:extLst>
          </a:blip>
          <a:srcRect l="22160" t="7382" r="36288" b="7732"/>
          <a:stretch>
            <a:fillRect/>
          </a:stretch>
        </p:blipFill>
        <p:spPr bwMode="auto">
          <a:xfrm>
            <a:off x="4132263" y="0"/>
            <a:ext cx="44719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782078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85728"/>
            <a:ext cx="8229600" cy="5721563"/>
          </a:xfrm>
        </p:spPr>
        <p:txBody>
          <a:bodyPr>
            <a:normAutofit fontScale="85000" lnSpcReduction="20000"/>
          </a:bodyPr>
          <a:lstStyle/>
          <a:p>
            <a:r>
              <a:rPr lang="ru-RU" dirty="0" smtClean="0"/>
              <a:t>Очень важно избегать контакта икры с водой до начала оплодотворения, поэтому перед выдавливанием производителей необходимо тщательно протереть полотенцем, особенно в области мочеполового отверстия.</a:t>
            </a:r>
          </a:p>
          <a:p>
            <a:r>
              <a:rPr lang="ru-RU" dirty="0" smtClean="0"/>
              <a:t>Одну порцию икры, </a:t>
            </a:r>
            <a:r>
              <a:rPr lang="ru-RU" dirty="0" err="1" smtClean="0"/>
              <a:t>состояющую</a:t>
            </a:r>
            <a:r>
              <a:rPr lang="ru-RU" dirty="0" smtClean="0"/>
              <a:t> из приблизительно 5 000–10 000 штук икринок, оплодотворяют спермой от, по меньшей мере, 2–3 самцов. Это обеспечит оплодотворение всей икры даже в том случае, если по каким-то причинам один из самцов будет бесплоден. Через 3–7 дней от самцов можно снова получить сперму. Таким образом, половые продукты от лучших самцов можно использовать для оплодотворения икры от различных самок. 1 самца достаточно для оплодотворения икры от 3–8 самок.</a:t>
            </a:r>
            <a:endParaRPr lang="ru-RU" dirty="0"/>
          </a:p>
        </p:txBody>
      </p:sp>
    </p:spTree>
    <p:extLst>
      <p:ext uri="{BB962C8B-B14F-4D97-AF65-F5344CB8AC3E}">
        <p14:creationId xmlns:p14="http://schemas.microsoft.com/office/powerpoint/2010/main" xmlns="" val="2889717"/>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38243" name="Текст 2"/>
          <p:cNvSpPr>
            <a:spLocks noGrp="1"/>
          </p:cNvSpPr>
          <p:nvPr>
            <p:ph type="body" idx="2"/>
          </p:nvPr>
        </p:nvSpPr>
        <p:spPr/>
        <p:txBody>
          <a:bodyPr>
            <a:normAutofit fontScale="92500" lnSpcReduction="10000"/>
          </a:bodyPr>
          <a:lstStyle/>
          <a:p>
            <a:r>
              <a:rPr lang="ru-RU" altLang="ru-RU" sz="3200" smtClean="0">
                <a:latin typeface="Times New Roman" pitchFamily="18" charset="0"/>
                <a:cs typeface="Times New Roman" pitchFamily="18" charset="0"/>
              </a:rPr>
              <a:t>Яичники стерляди </a:t>
            </a:r>
            <a:r>
              <a:rPr lang="en-US" altLang="ru-RU" sz="3200" smtClean="0">
                <a:latin typeface="Times New Roman" pitchFamily="18" charset="0"/>
                <a:cs typeface="Times New Roman" pitchFamily="18" charset="0"/>
              </a:rPr>
              <a:t>III </a:t>
            </a:r>
            <a:r>
              <a:rPr lang="ru-RU" altLang="ru-RU" sz="3200" smtClean="0">
                <a:latin typeface="Times New Roman" pitchFamily="18" charset="0"/>
                <a:cs typeface="Times New Roman" pitchFamily="18" charset="0"/>
              </a:rPr>
              <a:t>стадии зрелости (F3). Возраст – 2,5 года. Установка замкнутого водоснабжения. Активное кормление. Декабрь 2012 г.</a:t>
            </a:r>
            <a:endParaRPr lang="ru-RU" altLang="ru-RU" sz="2000" smtClean="0">
              <a:latin typeface="Times New Roman" pitchFamily="18" charset="0"/>
              <a:cs typeface="Times New Roman" pitchFamily="18" charset="0"/>
            </a:endParaRPr>
          </a:p>
          <a:p>
            <a:endParaRPr lang="ru-RU" altLang="ru-RU" smtClean="0"/>
          </a:p>
        </p:txBody>
      </p:sp>
      <p:sp>
        <p:nvSpPr>
          <p:cNvPr id="138244" name="Содержимое 3"/>
          <p:cNvSpPr>
            <a:spLocks noGrp="1"/>
          </p:cNvSpPr>
          <p:nvPr>
            <p:ph sz="half" idx="1"/>
          </p:nvPr>
        </p:nvSpPr>
        <p:spPr/>
        <p:txBody>
          <a:bodyPr/>
          <a:lstStyle/>
          <a:p>
            <a:endParaRPr lang="ru-RU" altLang="ru-RU" smtClean="0"/>
          </a:p>
        </p:txBody>
      </p:sp>
      <p:pic>
        <p:nvPicPr>
          <p:cNvPr id="138245" name="Picture 2" descr="04"/>
          <p:cNvPicPr>
            <a:picLocks noChangeAspect="1" noChangeArrowheads="1"/>
          </p:cNvPicPr>
          <p:nvPr/>
        </p:nvPicPr>
        <p:blipFill>
          <a:blip r:embed="rId2" cstate="print">
            <a:lum bright="40000" contrast="40000"/>
            <a:extLst>
              <a:ext uri="{28A0092B-C50C-407E-A947-70E740481C1C}">
                <a14:useLocalDpi xmlns:a14="http://schemas.microsoft.com/office/drawing/2010/main" xmlns="" val="0"/>
              </a:ext>
            </a:extLst>
          </a:blip>
          <a:srcRect l="20775" t="7381" r="36288" b="7732"/>
          <a:stretch>
            <a:fillRect/>
          </a:stretch>
        </p:blipFill>
        <p:spPr bwMode="auto">
          <a:xfrm>
            <a:off x="4211638" y="44450"/>
            <a:ext cx="4537075"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2315103"/>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139267" name="Текст 2"/>
          <p:cNvSpPr>
            <a:spLocks noGrp="1"/>
          </p:cNvSpPr>
          <p:nvPr>
            <p:ph type="body" idx="2"/>
          </p:nvPr>
        </p:nvSpPr>
        <p:spPr/>
        <p:txBody>
          <a:bodyPr>
            <a:normAutofit fontScale="92500" lnSpcReduction="20000"/>
          </a:bodyPr>
          <a:lstStyle/>
          <a:p>
            <a:r>
              <a:rPr lang="ru-RU" altLang="ru-RU" sz="2800" smtClean="0">
                <a:latin typeface="Times New Roman" pitchFamily="18" charset="0"/>
                <a:cs typeface="Times New Roman" pitchFamily="18" charset="0"/>
              </a:rPr>
              <a:t>Яичники гибрида РОЛО (русский осетр Х ленский осетр)  </a:t>
            </a:r>
            <a:r>
              <a:rPr lang="en-US" altLang="ru-RU" sz="2800" smtClean="0">
                <a:latin typeface="Times New Roman" pitchFamily="18" charset="0"/>
                <a:cs typeface="Times New Roman" pitchFamily="18" charset="0"/>
              </a:rPr>
              <a:t>III</a:t>
            </a:r>
            <a:r>
              <a:rPr lang="ru-RU" altLang="ru-RU" sz="2800" smtClean="0">
                <a:latin typeface="Times New Roman" pitchFamily="18" charset="0"/>
                <a:cs typeface="Times New Roman" pitchFamily="18" charset="0"/>
              </a:rPr>
              <a:t> стадии зрелости (F3). Девятилетка. Установка замкнутого водоснабжения. Осенняя бонитировка. Октябрь 2011 г.</a:t>
            </a:r>
            <a:endParaRPr lang="ru-RU" altLang="ru-RU" sz="1800" smtClean="0">
              <a:latin typeface="Times New Roman" pitchFamily="18" charset="0"/>
              <a:cs typeface="Times New Roman" pitchFamily="18" charset="0"/>
            </a:endParaRPr>
          </a:p>
          <a:p>
            <a:r>
              <a:rPr lang="ru-RU" altLang="ru-RU" sz="2800" smtClean="0">
                <a:latin typeface="Times New Roman" pitchFamily="18" charset="0"/>
                <a:cs typeface="Times New Roman" pitchFamily="18" charset="0"/>
              </a:rPr>
              <a:t> </a:t>
            </a:r>
            <a:endParaRPr lang="ru-RU" altLang="ru-RU" sz="1800" smtClean="0">
              <a:latin typeface="Times New Roman" pitchFamily="18" charset="0"/>
              <a:cs typeface="Times New Roman" pitchFamily="18" charset="0"/>
            </a:endParaRPr>
          </a:p>
          <a:p>
            <a:endParaRPr lang="ru-RU" altLang="ru-RU" smtClean="0"/>
          </a:p>
        </p:txBody>
      </p:sp>
      <p:sp>
        <p:nvSpPr>
          <p:cNvPr id="139268" name="Содержимое 3"/>
          <p:cNvSpPr>
            <a:spLocks noGrp="1"/>
          </p:cNvSpPr>
          <p:nvPr>
            <p:ph sz="half" idx="1"/>
          </p:nvPr>
        </p:nvSpPr>
        <p:spPr/>
        <p:txBody>
          <a:bodyPr/>
          <a:lstStyle/>
          <a:p>
            <a:endParaRPr lang="ru-RU" altLang="ru-RU" smtClean="0"/>
          </a:p>
        </p:txBody>
      </p:sp>
      <p:pic>
        <p:nvPicPr>
          <p:cNvPr id="139269" name="Picture 2" descr="13-1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3544" t="7381" r="39059" b="7732"/>
          <a:stretch>
            <a:fillRect/>
          </a:stretch>
        </p:blipFill>
        <p:spPr bwMode="auto">
          <a:xfrm>
            <a:off x="4427538" y="0"/>
            <a:ext cx="403225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83495682"/>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normAutofit fontScale="90000"/>
          </a:bodyPr>
          <a:lstStyle/>
          <a:p>
            <a:pPr algn="ctr">
              <a:defRPr/>
            </a:pPr>
            <a:r>
              <a:rPr lang="ru-RU" b="1" dirty="0" smtClean="0"/>
              <a:t>Самки </a:t>
            </a:r>
            <a:r>
              <a:rPr lang="en-US" b="1" dirty="0" smtClean="0"/>
              <a:t>IV </a:t>
            </a:r>
            <a:r>
              <a:rPr lang="ru-RU" b="1" dirty="0" smtClean="0"/>
              <a:t>незаконченной стадии зрелости (</a:t>
            </a:r>
            <a:r>
              <a:rPr lang="en-US" b="1" i="1" dirty="0" smtClean="0"/>
              <a:t>F</a:t>
            </a:r>
            <a:r>
              <a:rPr lang="ru-RU" b="1" i="1" dirty="0" smtClean="0"/>
              <a:t>4</a:t>
            </a:r>
            <a:r>
              <a:rPr lang="en-US" b="1" i="1" dirty="0" err="1" smtClean="0"/>
              <a:t>i</a:t>
            </a:r>
            <a:r>
              <a:rPr lang="ru-RU" b="1" dirty="0" smtClean="0"/>
              <a:t>)</a:t>
            </a: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2454948694"/>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41315" name="Текст 2"/>
          <p:cNvSpPr>
            <a:spLocks noGrp="1"/>
          </p:cNvSpPr>
          <p:nvPr>
            <p:ph type="body" idx="2"/>
          </p:nvPr>
        </p:nvSpPr>
        <p:spPr/>
        <p:txBody>
          <a:bodyPr>
            <a:normAutofit fontScale="92500" lnSpcReduction="10000"/>
          </a:bodyPr>
          <a:lstStyle/>
          <a:p>
            <a:r>
              <a:rPr lang="ru-RU" altLang="ru-RU" sz="2800" smtClean="0">
                <a:latin typeface="Times New Roman" pitchFamily="18" charset="0"/>
                <a:cs typeface="Times New Roman" pitchFamily="18" charset="0"/>
              </a:rPr>
              <a:t>Яичники стерляди </a:t>
            </a:r>
            <a:r>
              <a:rPr lang="en-US" altLang="ru-RU" sz="2800" smtClean="0">
                <a:latin typeface="Times New Roman" pitchFamily="18" charset="0"/>
                <a:cs typeface="Times New Roman" pitchFamily="18" charset="0"/>
              </a:rPr>
              <a:t>IV</a:t>
            </a:r>
            <a:r>
              <a:rPr lang="ru-RU" altLang="ru-RU" sz="2800" smtClean="0">
                <a:latin typeface="Times New Roman" pitchFamily="18" charset="0"/>
                <a:cs typeface="Times New Roman" pitchFamily="18" charset="0"/>
              </a:rPr>
              <a:t> незаконченной стадии зрелости (</a:t>
            </a:r>
            <a:r>
              <a:rPr lang="en-US" altLang="ru-RU" sz="2800" smtClean="0">
                <a:latin typeface="Times New Roman" pitchFamily="18" charset="0"/>
                <a:cs typeface="Times New Roman" pitchFamily="18" charset="0"/>
              </a:rPr>
              <a:t>F</a:t>
            </a:r>
            <a:r>
              <a:rPr lang="ru-RU" altLang="ru-RU" sz="2800" smtClean="0">
                <a:latin typeface="Times New Roman" pitchFamily="18" charset="0"/>
                <a:cs typeface="Times New Roman" pitchFamily="18" charset="0"/>
              </a:rPr>
              <a:t>4</a:t>
            </a:r>
            <a:r>
              <a:rPr lang="en-US" altLang="ru-RU" sz="2800" smtClean="0">
                <a:latin typeface="Times New Roman" pitchFamily="18" charset="0"/>
                <a:cs typeface="Times New Roman" pitchFamily="18" charset="0"/>
              </a:rPr>
              <a:t>i</a:t>
            </a:r>
            <a:r>
              <a:rPr lang="ru-RU" altLang="ru-RU" sz="2800" smtClean="0">
                <a:latin typeface="Times New Roman" pitchFamily="18" charset="0"/>
                <a:cs typeface="Times New Roman" pitchFamily="18" charset="0"/>
              </a:rPr>
              <a:t>). Коэффициент поляризации 17,3. Пятилетка. Установка замкнутого водоснабжения. Осенняя бонитировка. Октябрь 2011 г.</a:t>
            </a:r>
            <a:endParaRPr lang="ru-RU" altLang="ru-RU" sz="2800" smtClean="0"/>
          </a:p>
        </p:txBody>
      </p:sp>
      <p:sp>
        <p:nvSpPr>
          <p:cNvPr id="141316" name="Содержимое 3"/>
          <p:cNvSpPr>
            <a:spLocks noGrp="1"/>
          </p:cNvSpPr>
          <p:nvPr>
            <p:ph sz="half" idx="1"/>
          </p:nvPr>
        </p:nvSpPr>
        <p:spPr/>
        <p:txBody>
          <a:bodyPr/>
          <a:lstStyle/>
          <a:p>
            <a:endParaRPr lang="ru-RU" altLang="ru-RU" smtClean="0"/>
          </a:p>
        </p:txBody>
      </p:sp>
      <p:pic>
        <p:nvPicPr>
          <p:cNvPr id="141317" name="Рисунок 7" descr="13-1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2160" t="7381" r="37674" b="7732"/>
          <a:stretch>
            <a:fillRect/>
          </a:stretch>
        </p:blipFill>
        <p:spPr bwMode="auto">
          <a:xfrm>
            <a:off x="4211638" y="0"/>
            <a:ext cx="4321175"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8575773"/>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42339" name="Текст 2"/>
          <p:cNvSpPr>
            <a:spLocks noGrp="1"/>
          </p:cNvSpPr>
          <p:nvPr>
            <p:ph type="body" idx="2"/>
          </p:nvPr>
        </p:nvSpPr>
        <p:spPr/>
        <p:txBody>
          <a:bodyPr>
            <a:normAutofit fontScale="92500" lnSpcReduction="10000"/>
          </a:bodyPr>
          <a:lstStyle/>
          <a:p>
            <a:r>
              <a:rPr lang="ru-RU" altLang="ru-RU" sz="2800" smtClean="0">
                <a:latin typeface="Times New Roman" pitchFamily="18" charset="0"/>
                <a:cs typeface="Times New Roman" pitchFamily="18" charset="0"/>
              </a:rPr>
              <a:t>Яичники стерляди </a:t>
            </a:r>
            <a:r>
              <a:rPr lang="en-US" altLang="ru-RU" sz="2800" smtClean="0">
                <a:latin typeface="Times New Roman" pitchFamily="18" charset="0"/>
                <a:cs typeface="Times New Roman" pitchFamily="18" charset="0"/>
              </a:rPr>
              <a:t>IV</a:t>
            </a:r>
            <a:r>
              <a:rPr lang="ru-RU" altLang="ru-RU" sz="2800" smtClean="0">
                <a:latin typeface="Times New Roman" pitchFamily="18" charset="0"/>
                <a:cs typeface="Times New Roman" pitchFamily="18" charset="0"/>
              </a:rPr>
              <a:t> незаконченной стадии зрелости (</a:t>
            </a:r>
            <a:r>
              <a:rPr lang="en-US" altLang="ru-RU" sz="2800" smtClean="0">
                <a:latin typeface="Times New Roman" pitchFamily="18" charset="0"/>
                <a:cs typeface="Times New Roman" pitchFamily="18" charset="0"/>
              </a:rPr>
              <a:t>F</a:t>
            </a:r>
            <a:r>
              <a:rPr lang="ru-RU" altLang="ru-RU" sz="2800" smtClean="0">
                <a:latin typeface="Times New Roman" pitchFamily="18" charset="0"/>
                <a:cs typeface="Times New Roman" pitchFamily="18" charset="0"/>
              </a:rPr>
              <a:t>4</a:t>
            </a:r>
            <a:r>
              <a:rPr lang="en-US" altLang="ru-RU" sz="2800" smtClean="0">
                <a:latin typeface="Times New Roman" pitchFamily="18" charset="0"/>
                <a:cs typeface="Times New Roman" pitchFamily="18" charset="0"/>
              </a:rPr>
              <a:t>i</a:t>
            </a:r>
            <a:r>
              <a:rPr lang="ru-RU" altLang="ru-RU" sz="2800" smtClean="0">
                <a:latin typeface="Times New Roman" pitchFamily="18" charset="0"/>
                <a:cs typeface="Times New Roman" pitchFamily="18" charset="0"/>
              </a:rPr>
              <a:t>). Коэффициент поляризации 25,5. Пятилетка. Установка замкнутого водоснабжения. Осенняя бонитировка. Октябрь 2011 г</a:t>
            </a:r>
            <a:endParaRPr lang="ru-RU" altLang="ru-RU" sz="1800" smtClean="0">
              <a:latin typeface="Times New Roman" pitchFamily="18" charset="0"/>
              <a:cs typeface="Times New Roman" pitchFamily="18" charset="0"/>
            </a:endParaRPr>
          </a:p>
          <a:p>
            <a:endParaRPr lang="ru-RU" altLang="ru-RU" smtClean="0"/>
          </a:p>
        </p:txBody>
      </p:sp>
      <p:sp>
        <p:nvSpPr>
          <p:cNvPr id="142340" name="Содержимое 3"/>
          <p:cNvSpPr>
            <a:spLocks noGrp="1"/>
          </p:cNvSpPr>
          <p:nvPr>
            <p:ph sz="half" idx="1"/>
          </p:nvPr>
        </p:nvSpPr>
        <p:spPr/>
        <p:txBody>
          <a:bodyPr/>
          <a:lstStyle/>
          <a:p>
            <a:endParaRPr lang="ru-RU" altLang="ru-RU" smtClean="0"/>
          </a:p>
        </p:txBody>
      </p:sp>
      <p:pic>
        <p:nvPicPr>
          <p:cNvPr id="142341" name="Рисунок 9" descr="13-1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4228" t="8525" r="39761" b="6589"/>
          <a:stretch>
            <a:fillRect/>
          </a:stretch>
        </p:blipFill>
        <p:spPr bwMode="auto">
          <a:xfrm>
            <a:off x="4427538" y="61913"/>
            <a:ext cx="3816350" cy="675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91022843"/>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143363" name="Текст 2"/>
          <p:cNvSpPr>
            <a:spLocks noGrp="1"/>
          </p:cNvSpPr>
          <p:nvPr>
            <p:ph type="body" idx="2"/>
          </p:nvPr>
        </p:nvSpPr>
        <p:spPr/>
        <p:txBody>
          <a:bodyPr>
            <a:normAutofit fontScale="92500"/>
          </a:bodyPr>
          <a:lstStyle/>
          <a:p>
            <a:r>
              <a:rPr lang="ru-RU" altLang="ru-RU" sz="2400" smtClean="0">
                <a:latin typeface="Times New Roman" pitchFamily="18" charset="0"/>
                <a:cs typeface="Times New Roman" pitchFamily="18" charset="0"/>
              </a:rPr>
              <a:t>Яичники гибрида РОЛО (русский осетр Х ленский осетр)  </a:t>
            </a:r>
            <a:r>
              <a:rPr lang="en-US" altLang="ru-RU" sz="2400" smtClean="0">
                <a:latin typeface="Times New Roman" pitchFamily="18" charset="0"/>
                <a:cs typeface="Times New Roman" pitchFamily="18" charset="0"/>
              </a:rPr>
              <a:t>IV</a:t>
            </a:r>
            <a:r>
              <a:rPr lang="ru-RU" altLang="ru-RU" sz="2400" smtClean="0">
                <a:latin typeface="Times New Roman" pitchFamily="18" charset="0"/>
                <a:cs typeface="Times New Roman" pitchFamily="18" charset="0"/>
              </a:rPr>
              <a:t> незаконченной стадии зрелости (</a:t>
            </a:r>
            <a:r>
              <a:rPr lang="en-US" altLang="ru-RU" sz="2400" smtClean="0">
                <a:latin typeface="Times New Roman" pitchFamily="18" charset="0"/>
                <a:cs typeface="Times New Roman" pitchFamily="18" charset="0"/>
              </a:rPr>
              <a:t>F</a:t>
            </a:r>
            <a:r>
              <a:rPr lang="ru-RU" altLang="ru-RU" sz="2400" smtClean="0">
                <a:latin typeface="Times New Roman" pitchFamily="18" charset="0"/>
                <a:cs typeface="Times New Roman" pitchFamily="18" charset="0"/>
              </a:rPr>
              <a:t>4</a:t>
            </a:r>
            <a:r>
              <a:rPr lang="en-US" altLang="ru-RU" sz="2400" smtClean="0">
                <a:latin typeface="Times New Roman" pitchFamily="18" charset="0"/>
                <a:cs typeface="Times New Roman" pitchFamily="18" charset="0"/>
              </a:rPr>
              <a:t>i</a:t>
            </a:r>
            <a:r>
              <a:rPr lang="ru-RU" altLang="ru-RU" sz="2400" smtClean="0">
                <a:latin typeface="Times New Roman" pitchFamily="18" charset="0"/>
                <a:cs typeface="Times New Roman" pitchFamily="18" charset="0"/>
              </a:rPr>
              <a:t>). Коэффициент поляризации 17,2. Девятилетка. Установка замкнутого водоснабжения. Осенняя бонитировка. Октябрь 2011 г.</a:t>
            </a:r>
            <a:endParaRPr lang="ru-RU" altLang="ru-RU" sz="1600" smtClean="0">
              <a:latin typeface="Times New Roman" pitchFamily="18" charset="0"/>
              <a:cs typeface="Times New Roman" pitchFamily="18" charset="0"/>
            </a:endParaRPr>
          </a:p>
          <a:p>
            <a:endParaRPr lang="ru-RU" altLang="ru-RU" smtClean="0"/>
          </a:p>
        </p:txBody>
      </p:sp>
      <p:sp>
        <p:nvSpPr>
          <p:cNvPr id="143364" name="Содержимое 3"/>
          <p:cNvSpPr>
            <a:spLocks noGrp="1"/>
          </p:cNvSpPr>
          <p:nvPr>
            <p:ph sz="half" idx="1"/>
          </p:nvPr>
        </p:nvSpPr>
        <p:spPr/>
        <p:txBody>
          <a:bodyPr/>
          <a:lstStyle/>
          <a:p>
            <a:endParaRPr lang="ru-RU" altLang="ru-RU" smtClean="0"/>
          </a:p>
        </p:txBody>
      </p:sp>
      <p:pic>
        <p:nvPicPr>
          <p:cNvPr id="143365" name="Picture 2" descr="13-1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4930" t="7382" r="39059" b="7732"/>
          <a:stretch>
            <a:fillRect/>
          </a:stretch>
        </p:blipFill>
        <p:spPr bwMode="auto">
          <a:xfrm>
            <a:off x="4356100" y="115888"/>
            <a:ext cx="3744913" cy="662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61934894"/>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44387" name="Текст 2"/>
          <p:cNvSpPr>
            <a:spLocks noGrp="1"/>
          </p:cNvSpPr>
          <p:nvPr>
            <p:ph type="body" idx="2"/>
          </p:nvPr>
        </p:nvSpPr>
        <p:spPr/>
        <p:txBody>
          <a:bodyPr>
            <a:normAutofit fontScale="92500"/>
          </a:bodyPr>
          <a:lstStyle/>
          <a:p>
            <a:r>
              <a:rPr lang="ru-RU" altLang="ru-RU" sz="2400" smtClean="0">
                <a:latin typeface="Times New Roman" pitchFamily="18" charset="0"/>
                <a:cs typeface="Times New Roman" pitchFamily="18" charset="0"/>
              </a:rPr>
              <a:t>Яичники гибрида РОЛО (русский осетр Х ленский осетр)  </a:t>
            </a:r>
            <a:r>
              <a:rPr lang="en-US" altLang="ru-RU" sz="2400" smtClean="0">
                <a:latin typeface="Times New Roman" pitchFamily="18" charset="0"/>
                <a:cs typeface="Times New Roman" pitchFamily="18" charset="0"/>
              </a:rPr>
              <a:t>IV</a:t>
            </a:r>
            <a:r>
              <a:rPr lang="ru-RU" altLang="ru-RU" sz="2400" smtClean="0">
                <a:latin typeface="Times New Roman" pitchFamily="18" charset="0"/>
                <a:cs typeface="Times New Roman" pitchFamily="18" charset="0"/>
              </a:rPr>
              <a:t> незаконченной стадии зрелости (</a:t>
            </a:r>
            <a:r>
              <a:rPr lang="en-US" altLang="ru-RU" sz="2400" smtClean="0">
                <a:latin typeface="Times New Roman" pitchFamily="18" charset="0"/>
                <a:cs typeface="Times New Roman" pitchFamily="18" charset="0"/>
              </a:rPr>
              <a:t>F</a:t>
            </a:r>
            <a:r>
              <a:rPr lang="ru-RU" altLang="ru-RU" sz="2400" smtClean="0">
                <a:latin typeface="Times New Roman" pitchFamily="18" charset="0"/>
                <a:cs typeface="Times New Roman" pitchFamily="18" charset="0"/>
              </a:rPr>
              <a:t>4</a:t>
            </a:r>
            <a:r>
              <a:rPr lang="en-US" altLang="ru-RU" sz="2400" smtClean="0">
                <a:latin typeface="Times New Roman" pitchFamily="18" charset="0"/>
                <a:cs typeface="Times New Roman" pitchFamily="18" charset="0"/>
              </a:rPr>
              <a:t>i</a:t>
            </a:r>
            <a:r>
              <a:rPr lang="ru-RU" altLang="ru-RU" sz="2400" smtClean="0">
                <a:latin typeface="Times New Roman" pitchFamily="18" charset="0"/>
                <a:cs typeface="Times New Roman" pitchFamily="18" charset="0"/>
              </a:rPr>
              <a:t>). Коэффициент поляризации 19,8. Девятилетка. Установка замкнутого водоснабжения. Осенняя бонитировка. Октябрь 2011 г.</a:t>
            </a:r>
            <a:endParaRPr lang="ru-RU" altLang="ru-RU" sz="1600" smtClean="0">
              <a:latin typeface="Times New Roman" pitchFamily="18" charset="0"/>
              <a:cs typeface="Times New Roman" pitchFamily="18" charset="0"/>
            </a:endParaRPr>
          </a:p>
          <a:p>
            <a:endParaRPr lang="ru-RU" altLang="ru-RU" smtClean="0"/>
          </a:p>
        </p:txBody>
      </p:sp>
      <p:sp>
        <p:nvSpPr>
          <p:cNvPr id="144388" name="Содержимое 3"/>
          <p:cNvSpPr>
            <a:spLocks noGrp="1"/>
          </p:cNvSpPr>
          <p:nvPr>
            <p:ph sz="half" idx="1"/>
          </p:nvPr>
        </p:nvSpPr>
        <p:spPr/>
        <p:txBody>
          <a:bodyPr/>
          <a:lstStyle/>
          <a:p>
            <a:endParaRPr lang="ru-RU" altLang="ru-RU" smtClean="0"/>
          </a:p>
        </p:txBody>
      </p:sp>
      <p:pic>
        <p:nvPicPr>
          <p:cNvPr id="144389" name="Picture 2" descr="13-1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2160" t="7381" r="36288" b="5885"/>
          <a:stretch>
            <a:fillRect/>
          </a:stretch>
        </p:blipFill>
        <p:spPr bwMode="auto">
          <a:xfrm>
            <a:off x="3995738" y="0"/>
            <a:ext cx="4392612"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01772289"/>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45411" name="Текст 2"/>
          <p:cNvSpPr>
            <a:spLocks noGrp="1"/>
          </p:cNvSpPr>
          <p:nvPr>
            <p:ph type="body" idx="2"/>
          </p:nvPr>
        </p:nvSpPr>
        <p:spPr/>
        <p:txBody>
          <a:bodyPr/>
          <a:lstStyle/>
          <a:p>
            <a:r>
              <a:rPr lang="ru-RU" altLang="ru-RU" sz="2800" smtClean="0">
                <a:latin typeface="Times New Roman" pitchFamily="18" charset="0"/>
                <a:cs typeface="Times New Roman" pitchFamily="18" charset="0"/>
              </a:rPr>
              <a:t>Яичники гибрида бестера </a:t>
            </a:r>
            <a:r>
              <a:rPr lang="en-US" altLang="ru-RU" sz="2800" smtClean="0">
                <a:latin typeface="Times New Roman" pitchFamily="18" charset="0"/>
                <a:cs typeface="Times New Roman" pitchFamily="18" charset="0"/>
              </a:rPr>
              <a:t>IV</a:t>
            </a:r>
            <a:r>
              <a:rPr lang="ru-RU" altLang="ru-RU" sz="2800" smtClean="0">
                <a:latin typeface="Times New Roman" pitchFamily="18" charset="0"/>
                <a:cs typeface="Times New Roman" pitchFamily="18" charset="0"/>
              </a:rPr>
              <a:t> незаконченной стадии зрелости (</a:t>
            </a:r>
            <a:r>
              <a:rPr lang="en-US" altLang="ru-RU" sz="2800" smtClean="0">
                <a:latin typeface="Times New Roman" pitchFamily="18" charset="0"/>
                <a:cs typeface="Times New Roman" pitchFamily="18" charset="0"/>
              </a:rPr>
              <a:t>F</a:t>
            </a:r>
            <a:r>
              <a:rPr lang="ru-RU" altLang="ru-RU" sz="2800" smtClean="0">
                <a:latin typeface="Times New Roman" pitchFamily="18" charset="0"/>
                <a:cs typeface="Times New Roman" pitchFamily="18" charset="0"/>
              </a:rPr>
              <a:t>4</a:t>
            </a:r>
            <a:r>
              <a:rPr lang="en-US" altLang="ru-RU" sz="2800" smtClean="0">
                <a:latin typeface="Times New Roman" pitchFamily="18" charset="0"/>
                <a:cs typeface="Times New Roman" pitchFamily="18" charset="0"/>
              </a:rPr>
              <a:t>i</a:t>
            </a:r>
            <a:r>
              <a:rPr lang="ru-RU" altLang="ru-RU" sz="2800" smtClean="0">
                <a:latin typeface="Times New Roman" pitchFamily="18" charset="0"/>
                <a:cs typeface="Times New Roman" pitchFamily="18" charset="0"/>
              </a:rPr>
              <a:t>). Коэффициент поляризации 21,3. Восьмилетка.  Установка замкнутого водоснабжения. Осенняя бонитировка. Октябрь 2011 г.</a:t>
            </a:r>
            <a:endParaRPr lang="ru-RU" altLang="ru-RU" sz="1800" smtClean="0">
              <a:latin typeface="Times New Roman" pitchFamily="18" charset="0"/>
              <a:cs typeface="Times New Roman" pitchFamily="18" charset="0"/>
            </a:endParaRPr>
          </a:p>
          <a:p>
            <a:endParaRPr lang="ru-RU" altLang="ru-RU" smtClean="0"/>
          </a:p>
        </p:txBody>
      </p:sp>
      <p:sp>
        <p:nvSpPr>
          <p:cNvPr id="145412" name="Содержимое 3"/>
          <p:cNvSpPr>
            <a:spLocks noGrp="1"/>
          </p:cNvSpPr>
          <p:nvPr>
            <p:ph sz="half" idx="1"/>
          </p:nvPr>
        </p:nvSpPr>
        <p:spPr/>
        <p:txBody>
          <a:bodyPr/>
          <a:lstStyle/>
          <a:p>
            <a:endParaRPr lang="ru-RU" altLang="ru-RU" smtClean="0"/>
          </a:p>
        </p:txBody>
      </p:sp>
      <p:pic>
        <p:nvPicPr>
          <p:cNvPr id="145413" name="Picture 2" descr="13-1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19743" t="7898" r="34552" b="7214"/>
          <a:stretch>
            <a:fillRect/>
          </a:stretch>
        </p:blipFill>
        <p:spPr bwMode="auto">
          <a:xfrm>
            <a:off x="3851275" y="0"/>
            <a:ext cx="4921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1232952"/>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251520" y="2276872"/>
            <a:ext cx="8458200" cy="1222375"/>
          </a:xfrm>
        </p:spPr>
        <p:txBody>
          <a:bodyPr/>
          <a:lstStyle/>
          <a:p>
            <a:pPr algn="ctr">
              <a:defRPr/>
            </a:pPr>
            <a:r>
              <a:rPr lang="ru-RU" b="1" dirty="0" smtClean="0"/>
              <a:t>Самки </a:t>
            </a:r>
            <a:r>
              <a:rPr lang="en-US" b="1" dirty="0" smtClean="0"/>
              <a:t>IV </a:t>
            </a:r>
            <a:r>
              <a:rPr lang="ru-RU" b="1" dirty="0" smtClean="0"/>
              <a:t>завершенной стадии зрелости (</a:t>
            </a:r>
            <a:r>
              <a:rPr lang="en-US" b="1" i="1" dirty="0" smtClean="0"/>
              <a:t>F</a:t>
            </a:r>
            <a:r>
              <a:rPr lang="ru-RU" b="1" i="1" dirty="0" smtClean="0"/>
              <a:t>4с</a:t>
            </a:r>
            <a:r>
              <a:rPr lang="ru-RU" b="1" dirty="0" smtClean="0"/>
              <a:t>)</a:t>
            </a:r>
            <a:endParaRPr lang="ru-RU" dirty="0"/>
          </a:p>
        </p:txBody>
      </p:sp>
      <p:sp>
        <p:nvSpPr>
          <p:cNvPr id="6" name="Подзаголовок 5"/>
          <p:cNvSpPr>
            <a:spLocks noGrp="1"/>
          </p:cNvSpPr>
          <p:nvPr>
            <p:ph type="subTitle" idx="1"/>
          </p:nvPr>
        </p:nvSpPr>
        <p:spPr/>
        <p:txBody>
          <a:bodyPr/>
          <a:lstStyle/>
          <a:p>
            <a:pPr>
              <a:defRPr/>
            </a:pPr>
            <a:endParaRPr lang="ru-RU" dirty="0"/>
          </a:p>
        </p:txBody>
      </p:sp>
    </p:spTree>
    <p:extLst>
      <p:ext uri="{BB962C8B-B14F-4D97-AF65-F5344CB8AC3E}">
        <p14:creationId xmlns:p14="http://schemas.microsoft.com/office/powerpoint/2010/main" xmlns="" val="2647070874"/>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147459" name="Текст 2"/>
          <p:cNvSpPr>
            <a:spLocks noGrp="1"/>
          </p:cNvSpPr>
          <p:nvPr>
            <p:ph type="body" idx="2"/>
          </p:nvPr>
        </p:nvSpPr>
        <p:spPr/>
        <p:txBody>
          <a:bodyPr/>
          <a:lstStyle/>
          <a:p>
            <a:r>
              <a:rPr lang="ru-RU" altLang="ru-RU" sz="2400" smtClean="0">
                <a:latin typeface="Times New Roman" pitchFamily="18" charset="0"/>
                <a:cs typeface="Times New Roman" pitchFamily="18" charset="0"/>
              </a:rPr>
              <a:t>Яичники гибрида РОЛО (русский осетр Х ленский осетр)  завершенной стадии зрелости (</a:t>
            </a:r>
            <a:r>
              <a:rPr lang="en-US" altLang="ru-RU" sz="2400" smtClean="0">
                <a:latin typeface="Times New Roman" pitchFamily="18" charset="0"/>
                <a:cs typeface="Times New Roman" pitchFamily="18" charset="0"/>
              </a:rPr>
              <a:t>F</a:t>
            </a:r>
            <a:r>
              <a:rPr lang="ru-RU" altLang="ru-RU" sz="2400" smtClean="0">
                <a:latin typeface="Times New Roman" pitchFamily="18" charset="0"/>
                <a:cs typeface="Times New Roman" pitchFamily="18" charset="0"/>
              </a:rPr>
              <a:t>4с). Коэффициент поляризации 7,5. Девятилетка. Установка замкнутого водоснабжения. Осенняя бонитировка. Октябрь 2011 г.</a:t>
            </a:r>
            <a:endParaRPr lang="ru-RU" altLang="ru-RU" sz="1600" smtClean="0">
              <a:latin typeface="Times New Roman" pitchFamily="18" charset="0"/>
              <a:cs typeface="Times New Roman" pitchFamily="18" charset="0"/>
            </a:endParaRPr>
          </a:p>
          <a:p>
            <a:endParaRPr lang="ru-RU" altLang="ru-RU" smtClean="0"/>
          </a:p>
        </p:txBody>
      </p:sp>
      <p:sp>
        <p:nvSpPr>
          <p:cNvPr id="147460" name="Содержимое 3"/>
          <p:cNvSpPr>
            <a:spLocks noGrp="1"/>
          </p:cNvSpPr>
          <p:nvPr>
            <p:ph sz="half" idx="1"/>
          </p:nvPr>
        </p:nvSpPr>
        <p:spPr/>
        <p:txBody>
          <a:bodyPr/>
          <a:lstStyle/>
          <a:p>
            <a:endParaRPr lang="ru-RU" altLang="ru-RU" smtClean="0"/>
          </a:p>
        </p:txBody>
      </p:sp>
      <p:pic>
        <p:nvPicPr>
          <p:cNvPr id="147461" name="Picture 2" descr="13-14"/>
          <p:cNvPicPr>
            <a:picLocks noChangeAspect="1" noChangeArrowheads="1"/>
          </p:cNvPicPr>
          <p:nvPr/>
        </p:nvPicPr>
        <p:blipFill>
          <a:blip r:embed="rId2" cstate="print">
            <a:lum bright="30000" contrast="40000"/>
            <a:extLst>
              <a:ext uri="{28A0092B-C50C-407E-A947-70E740481C1C}">
                <a14:useLocalDpi xmlns:a14="http://schemas.microsoft.com/office/drawing/2010/main" xmlns="" val="0"/>
              </a:ext>
            </a:extLst>
          </a:blip>
          <a:srcRect l="26315" t="7381" r="41829" b="5885"/>
          <a:stretch>
            <a:fillRect/>
          </a:stretch>
        </p:blipFill>
        <p:spPr bwMode="auto">
          <a:xfrm>
            <a:off x="4716463" y="188913"/>
            <a:ext cx="3168650" cy="647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747747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dirty="0" smtClean="0"/>
              <a:t>Оплодотворение</a:t>
            </a:r>
            <a:endParaRPr lang="ru-RU"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571472" y="1500174"/>
            <a:ext cx="8001056" cy="5043467"/>
          </a:xfrm>
          <a:prstGeom prst="rect">
            <a:avLst/>
          </a:prstGeom>
          <a:noFill/>
          <a:ln w="9525">
            <a:noFill/>
            <a:miter lim="800000"/>
            <a:headEnd/>
            <a:tailEnd/>
          </a:ln>
          <a:effectLst/>
        </p:spPr>
      </p:pic>
    </p:spTree>
    <p:extLst>
      <p:ext uri="{BB962C8B-B14F-4D97-AF65-F5344CB8AC3E}">
        <p14:creationId xmlns:p14="http://schemas.microsoft.com/office/powerpoint/2010/main" xmlns="" val="2136196486"/>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3" descr="C:\Users\Борис\Desktop\Аспирантура\Свои материалы\К конференции NACEE\Фото\DSC0116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267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8483" name="Picture 4" descr="C:\Users\Борис\Desktop\Аспирантура\Свои материалы\К конференции NACEE\Фото\DSC017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0"/>
            <a:ext cx="4953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4636695"/>
      </p:ext>
    </p:extLst>
  </p:cSld>
  <p:clrMapOvr>
    <a:masterClrMapping/>
  </p:clrMapOvr>
  <p:transition advTm="20000">
    <p:fade/>
  </p:transition>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C:\Users\Борис\Desktop\Аспирантура\Свои материалы\К конференции NACEE\Жирная гонада\жирная гонада.jp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838200" y="228600"/>
            <a:ext cx="7543800" cy="2798763"/>
          </a:xfrm>
        </p:spPr>
      </p:pic>
      <p:pic>
        <p:nvPicPr>
          <p:cNvPr id="149507" name="Picture 3" descr="C:\Users\Борис\Desktop\Аспирантура\Свои материалы\К конференции NACEE\Жирная гонада\4.jpe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a:xfrm>
            <a:off x="228600" y="3429000"/>
            <a:ext cx="4475163" cy="3048000"/>
          </a:xfrm>
        </p:spPr>
      </p:pic>
      <p:pic>
        <p:nvPicPr>
          <p:cNvPr id="149508" name="Picture 4" descr="C:\Users\Борис\Desktop\Аспирантура\Свои материалы\К конференции NACEE\Жирная гонада\3.jpe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0" y="3375025"/>
            <a:ext cx="3443288"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75664651"/>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7724" y="2132856"/>
            <a:ext cx="7560840" cy="2123658"/>
          </a:xfrm>
          <a:prstGeom prst="rect">
            <a:avLst/>
          </a:prstGeom>
        </p:spPr>
        <p:txBody>
          <a:bodyPr wrap="square">
            <a:spAutoFit/>
          </a:bodyPr>
          <a:lstStyle/>
          <a:p>
            <a:pPr algn="ctr"/>
            <a:r>
              <a:rPr lang="ru-RU" sz="4400" b="1" dirty="0">
                <a:latin typeface="Times New Roman" panose="02020603050405020304" pitchFamily="18" charset="0"/>
                <a:cs typeface="Times New Roman" panose="02020603050405020304" pitchFamily="18" charset="0"/>
              </a:rPr>
              <a:t>Искусственное воспроизводство растительноядных рыб</a:t>
            </a:r>
          </a:p>
        </p:txBody>
      </p:sp>
      <p:sp>
        <p:nvSpPr>
          <p:cNvPr id="3" name="TextBox 2"/>
          <p:cNvSpPr txBox="1"/>
          <p:nvPr/>
        </p:nvSpPr>
        <p:spPr>
          <a:xfrm>
            <a:off x="611560" y="635496"/>
            <a:ext cx="1944216" cy="461665"/>
          </a:xfrm>
          <a:prstGeom prst="rect">
            <a:avLst/>
          </a:prstGeom>
          <a:noFill/>
        </p:spPr>
        <p:txBody>
          <a:bodyPr wrap="square" rtlCol="0">
            <a:spAutoFit/>
          </a:bodyPr>
          <a:lstStyle/>
          <a:p>
            <a:r>
              <a:rPr lang="ru-RU" sz="2400" b="1" dirty="0" smtClean="0">
                <a:solidFill>
                  <a:srgbClr val="FF0000"/>
                </a:solidFill>
                <a:latin typeface="Times New Roman" panose="02020603050405020304" pitchFamily="18" charset="0"/>
                <a:cs typeface="Times New Roman" panose="02020603050405020304" pitchFamily="18" charset="0"/>
              </a:rPr>
              <a:t>Лекция № 9</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53577305"/>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9591" y="1700808"/>
            <a:ext cx="8181202" cy="4031873"/>
          </a:xfrm>
          <a:prstGeom prst="rect">
            <a:avLst/>
          </a:prstGeom>
          <a:noFill/>
        </p:spPr>
        <p:txBody>
          <a:bodyPr wrap="square" rtlCol="0">
            <a:spAutoFit/>
          </a:bodyPr>
          <a:lstStyle/>
          <a:p>
            <a:pPr marL="342900" indent="-342900">
              <a:buAutoNum type="arabicPeriod"/>
            </a:pPr>
            <a:r>
              <a:rPr lang="ru-RU" sz="3200" dirty="0" smtClean="0">
                <a:latin typeface="Times New Roman" panose="02020603050405020304" pitchFamily="18" charset="0"/>
                <a:cs typeface="Times New Roman" panose="02020603050405020304" pitchFamily="18" charset="0"/>
              </a:rPr>
              <a:t>Выращивание РМС</a:t>
            </a:r>
          </a:p>
          <a:p>
            <a:pPr marL="342900" indent="-342900">
              <a:buAutoNum type="arabicPeriod"/>
            </a:pPr>
            <a:r>
              <a:rPr lang="ru-RU" sz="3200" dirty="0" smtClean="0">
                <a:latin typeface="Times New Roman" panose="02020603050405020304" pitchFamily="18" charset="0"/>
                <a:cs typeface="Times New Roman" panose="02020603050405020304" pitchFamily="18" charset="0"/>
              </a:rPr>
              <a:t>Весенняя сортировка производителей перед нерестом</a:t>
            </a:r>
          </a:p>
          <a:p>
            <a:pPr marL="342900" indent="-342900">
              <a:buAutoNum type="arabicPeriod"/>
            </a:pPr>
            <a:r>
              <a:rPr lang="ru-RU" sz="3200" dirty="0" smtClean="0">
                <a:latin typeface="Times New Roman" panose="02020603050405020304" pitchFamily="18" charset="0"/>
                <a:cs typeface="Times New Roman" panose="02020603050405020304" pitchFamily="18" charset="0"/>
              </a:rPr>
              <a:t>Подготовка производителей к нересту</a:t>
            </a:r>
          </a:p>
          <a:p>
            <a:pPr marL="342900" indent="-342900">
              <a:buAutoNum type="arabicPeriod"/>
            </a:pPr>
            <a:r>
              <a:rPr lang="ru-RU" sz="3200" dirty="0" smtClean="0">
                <a:latin typeface="Times New Roman" panose="02020603050405020304" pitchFamily="18" charset="0"/>
                <a:cs typeface="Times New Roman" panose="02020603050405020304" pitchFamily="18" charset="0"/>
              </a:rPr>
              <a:t>Стимуляция созревания производителей</a:t>
            </a:r>
          </a:p>
          <a:p>
            <a:pPr marL="342900" indent="-342900">
              <a:buAutoNum type="arabicPeriod"/>
            </a:pPr>
            <a:r>
              <a:rPr lang="ru-RU" sz="3200" dirty="0" smtClean="0">
                <a:latin typeface="Times New Roman" panose="02020603050405020304" pitchFamily="18" charset="0"/>
                <a:cs typeface="Times New Roman" panose="02020603050405020304" pitchFamily="18" charset="0"/>
              </a:rPr>
              <a:t>Получение половых продуктов</a:t>
            </a:r>
          </a:p>
          <a:p>
            <a:pPr marL="342900" indent="-342900">
              <a:buAutoNum type="arabicPeriod"/>
            </a:pPr>
            <a:r>
              <a:rPr lang="ru-RU" sz="3200" dirty="0" smtClean="0">
                <a:latin typeface="Times New Roman" panose="02020603050405020304" pitchFamily="18" charset="0"/>
                <a:cs typeface="Times New Roman" panose="02020603050405020304" pitchFamily="18" charset="0"/>
              </a:rPr>
              <a:t>Оплодотворение и инкубация икры.</a:t>
            </a:r>
          </a:p>
          <a:p>
            <a:pPr marL="342900" indent="-342900">
              <a:buAutoNum type="arabicPeriod"/>
            </a:pPr>
            <a:endParaRPr lang="ru-RU"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3568" y="910461"/>
            <a:ext cx="2088232" cy="646331"/>
          </a:xfrm>
          <a:prstGeom prst="rect">
            <a:avLst/>
          </a:prstGeom>
          <a:noFill/>
        </p:spPr>
        <p:txBody>
          <a:bodyPr wrap="square" rtlCol="0">
            <a:spAutoFit/>
          </a:bodyPr>
          <a:lstStyle/>
          <a:p>
            <a:r>
              <a:rPr lang="ru-RU" sz="3600" dirty="0" smtClean="0">
                <a:latin typeface="Times New Roman" panose="02020603050405020304" pitchFamily="18" charset="0"/>
                <a:cs typeface="Times New Roman" panose="02020603050405020304" pitchFamily="18" charset="0"/>
              </a:rPr>
              <a:t>План:</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06655958"/>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8428" y="404664"/>
            <a:ext cx="8640960" cy="584775"/>
          </a:xfrm>
          <a:prstGeom prst="rect">
            <a:avLst/>
          </a:prstGeom>
        </p:spPr>
        <p:txBody>
          <a:bodyPr wrap="square">
            <a:spAutoFit/>
          </a:bodyPr>
          <a:lstStyle/>
          <a:p>
            <a:pPr marL="342900" indent="-342900" algn="ctr">
              <a:buAutoNum type="arabicPeriod"/>
            </a:pPr>
            <a:r>
              <a:rPr lang="ru-RU" sz="3200" b="1" dirty="0">
                <a:latin typeface="Times New Roman" panose="02020603050405020304" pitchFamily="18" charset="0"/>
                <a:cs typeface="Times New Roman" panose="02020603050405020304" pitchFamily="18" charset="0"/>
              </a:rPr>
              <a:t>Выращивание РМС</a:t>
            </a:r>
          </a:p>
        </p:txBody>
      </p:sp>
      <p:sp>
        <p:nvSpPr>
          <p:cNvPr id="3" name="TextBox 2"/>
          <p:cNvSpPr txBox="1"/>
          <p:nvPr/>
        </p:nvSpPr>
        <p:spPr>
          <a:xfrm>
            <a:off x="356810" y="1124744"/>
            <a:ext cx="8420036" cy="5262979"/>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В условиях РБ возможность естественного воспроизводства растительноядных рыб маловероятно из-за отсутствия температурных и гидрологических условий. А если в годы с теплым </a:t>
            </a:r>
            <a:r>
              <a:rPr lang="ru-RU" sz="2400" dirty="0" smtClean="0">
                <a:latin typeface="Times New Roman" panose="02020603050405020304" pitchFamily="18" charset="0"/>
                <a:cs typeface="Times New Roman" panose="02020603050405020304" pitchFamily="18" charset="0"/>
              </a:rPr>
              <a:t>летом </a:t>
            </a:r>
            <a:r>
              <a:rPr lang="ru-RU" sz="2400" dirty="0">
                <a:latin typeface="Times New Roman" panose="02020603050405020304" pitchFamily="18" charset="0"/>
                <a:cs typeface="Times New Roman" panose="02020603050405020304" pitchFamily="18" charset="0"/>
              </a:rPr>
              <a:t>и возможно их созревание, </a:t>
            </a:r>
            <a:r>
              <a:rPr lang="ru-RU" sz="2400" dirty="0" smtClean="0">
                <a:latin typeface="Times New Roman" panose="02020603050405020304" pitchFamily="18" charset="0"/>
                <a:cs typeface="Times New Roman" panose="02020603050405020304" pitchFamily="18" charset="0"/>
              </a:rPr>
              <a:t>то </a:t>
            </a:r>
            <a:r>
              <a:rPr lang="ru-RU" sz="2400" dirty="0">
                <a:latin typeface="Times New Roman" panose="02020603050405020304" pitchFamily="18" charset="0"/>
                <a:cs typeface="Times New Roman" panose="02020603050405020304" pitchFamily="18" charset="0"/>
              </a:rPr>
              <a:t>в весьма поздние сроки (конец июля август). Это не позволяет молоди к началу зимовки в достаточной степени подрасти, окрепнуть и выжить в </a:t>
            </a:r>
            <a:r>
              <a:rPr lang="ru-RU" sz="2400" dirty="0" smtClean="0">
                <a:latin typeface="Times New Roman" panose="02020603050405020304" pitchFamily="18" charset="0"/>
                <a:cs typeface="Times New Roman" panose="02020603050405020304" pitchFamily="18" charset="0"/>
              </a:rPr>
              <a:t>холодное </a:t>
            </a:r>
            <a:r>
              <a:rPr lang="ru-RU" sz="2400" dirty="0">
                <a:latin typeface="Times New Roman" panose="02020603050405020304" pitchFamily="18" charset="0"/>
                <a:cs typeface="Times New Roman" panose="02020603050405020304" pitchFamily="18" charset="0"/>
              </a:rPr>
              <a:t>время. В то же время потребности в сеголетках и годовиках для зарыбления прудов и естественных водоемов определяются сотнями миллионов. Получение их возможно лишь путем </a:t>
            </a:r>
            <a:r>
              <a:rPr lang="ru-RU" sz="2400" dirty="0" smtClean="0">
                <a:latin typeface="Times New Roman" panose="02020603050405020304" pitchFamily="18" charset="0"/>
                <a:cs typeface="Times New Roman" panose="02020603050405020304" pitchFamily="18" charset="0"/>
              </a:rPr>
              <a:t>искусственного </a:t>
            </a:r>
            <a:r>
              <a:rPr lang="ru-RU" sz="2400" dirty="0">
                <a:latin typeface="Times New Roman" panose="02020603050405020304" pitchFamily="18" charset="0"/>
                <a:cs typeface="Times New Roman" panose="02020603050405020304" pitchFamily="18" charset="0"/>
              </a:rPr>
              <a:t>воспроизводства в специализированных </a:t>
            </a:r>
            <a:r>
              <a:rPr lang="ru-RU" sz="2400" dirty="0" smtClean="0">
                <a:latin typeface="Times New Roman" panose="02020603050405020304" pitchFamily="18" charset="0"/>
                <a:cs typeface="Times New Roman" panose="02020603050405020304" pitchFamily="18" charset="0"/>
              </a:rPr>
              <a:t>воспроизводственных </a:t>
            </a:r>
            <a:r>
              <a:rPr lang="ru-RU" sz="2400" dirty="0">
                <a:latin typeface="Times New Roman" panose="02020603050405020304" pitchFamily="18" charset="0"/>
                <a:cs typeface="Times New Roman" panose="02020603050405020304" pitchFamily="18" charset="0"/>
              </a:rPr>
              <a:t>комплексах (СВК) в нерестово-выростных хозяйствах (НВХ) с использованием отработанных термальных вод ГРЭС </a:t>
            </a:r>
            <a:r>
              <a:rPr lang="ru-RU" sz="2400" dirty="0" smtClean="0">
                <a:latin typeface="Times New Roman" panose="02020603050405020304" pitchFamily="18" charset="0"/>
                <a:cs typeface="Times New Roman" panose="02020603050405020304" pitchFamily="18" charset="0"/>
              </a:rPr>
              <a:t>и </a:t>
            </a:r>
            <a:r>
              <a:rPr lang="ru-RU" sz="2400" dirty="0">
                <a:latin typeface="Times New Roman" panose="02020603050405020304" pitchFamily="18" charset="0"/>
                <a:cs typeface="Times New Roman" panose="02020603050405020304" pitchFamily="18" charset="0"/>
              </a:rPr>
              <a:t>промышленных предприятий</a:t>
            </a:r>
            <a:r>
              <a:rPr lang="ru-RU" sz="2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386229436"/>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96944" cy="6555641"/>
          </a:xfrm>
          <a:prstGeom prst="rect">
            <a:avLst/>
          </a:prstGeom>
        </p:spPr>
        <p:txBody>
          <a:bodyPr wrap="square">
            <a:spAutoFit/>
          </a:bodyPr>
          <a:lstStyle/>
          <a:p>
            <a:pPr algn="just"/>
            <a:r>
              <a:rPr lang="ru-RU" sz="2800" dirty="0" smtClean="0">
                <a:latin typeface="Times New Roman" panose="02020603050405020304" pitchFamily="18" charset="0"/>
                <a:cs typeface="Times New Roman" panose="02020603050405020304" pitchFamily="18" charset="0"/>
              </a:rPr>
              <a:t>Для </a:t>
            </a:r>
            <a:r>
              <a:rPr lang="ru-RU" sz="2800" dirty="0">
                <a:latin typeface="Times New Roman" panose="02020603050405020304" pitchFamily="18" charset="0"/>
                <a:cs typeface="Times New Roman" panose="02020603050405020304" pitchFamily="18" charset="0"/>
              </a:rPr>
              <a:t>выращивания производителей в обычных карповых прудовых хозяйствах необходимо, чтобы сумма эффективных температур (выше 15 °С), обеспечивающая нормальное функционирование воспроизводительной системы растительноядных рыб, была выше 2600 градуса-дней. В РБ сумма </a:t>
            </a:r>
            <a:r>
              <a:rPr lang="ru-RU" sz="2800" dirty="0" err="1">
                <a:latin typeface="Times New Roman" panose="02020603050405020304" pitchFamily="18" charset="0"/>
                <a:cs typeface="Times New Roman" panose="02020603050405020304" pitchFamily="18" charset="0"/>
              </a:rPr>
              <a:t>градусо</a:t>
            </a:r>
            <a:r>
              <a:rPr lang="ru-RU" sz="2800" dirty="0">
                <a:latin typeface="Times New Roman" panose="02020603050405020304" pitchFamily="18" charset="0"/>
                <a:cs typeface="Times New Roman" panose="02020603050405020304" pitchFamily="18" charset="0"/>
              </a:rPr>
              <a:t>-дней за вегетационный период (с мая по октябрь) находится в пределах 1966 -2909. При данной сумме тепла возможно выращивание половозрелых производителей. Однако в таких условиях </a:t>
            </a:r>
            <a:r>
              <a:rPr lang="ru-RU" sz="2800" dirty="0" err="1">
                <a:latin typeface="Times New Roman" panose="02020603050405020304" pitchFamily="18" charset="0"/>
                <a:cs typeface="Times New Roman" panose="02020603050405020304" pitchFamily="18" charset="0"/>
              </a:rPr>
              <a:t>половозрелость</a:t>
            </a:r>
            <a:r>
              <a:rPr lang="ru-RU" sz="2800" dirty="0">
                <a:latin typeface="Times New Roman" panose="02020603050405020304" pitchFamily="18" charset="0"/>
                <a:cs typeface="Times New Roman" panose="02020603050405020304" pitchFamily="18" charset="0"/>
              </a:rPr>
              <a:t> наступает достаточно поздно, у белого амура в 8-9 лет, белого толстолобика на 6-м году, пестрого толстолобика на 6-7 году. Обычно при этом снижается общая плодовитость и качество половых продуктов.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14600953"/>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108" y="332656"/>
            <a:ext cx="8568952" cy="5878532"/>
          </a:xfrm>
          <a:prstGeom prst="rect">
            <a:avLst/>
          </a:prstGeom>
        </p:spPr>
        <p:txBody>
          <a:bodyPr wrap="square">
            <a:spAutoFit/>
          </a:bodyPr>
          <a:lstStyle/>
          <a:p>
            <a:pPr algn="just"/>
            <a:r>
              <a:rPr lang="ru-RU" sz="2800" dirty="0" smtClean="0">
                <a:latin typeface="Times New Roman" panose="02020603050405020304" pitchFamily="18" charset="0"/>
                <a:cs typeface="Times New Roman" panose="02020603050405020304" pitchFamily="18" charset="0"/>
              </a:rPr>
              <a:t>В условиях РБ предпочтительно выращивание РМС РЯР в водоемах охладителях ГРЭС или в специальных прудах с термальным водоснабжением, температурный режим которых в летнее время находится в пределах 26-30 °С. В этом случае вегетационный период сохраняется с апреля до ноября. Производители в таких условиях способны отдавать половые продукты уже в возрасте 5-6 лет с относительно высокой рабочей плодовитостью.</a:t>
            </a:r>
          </a:p>
          <a:p>
            <a:pPr algn="just"/>
            <a:r>
              <a:rPr lang="ru-RU" sz="2800" dirty="0" smtClean="0">
                <a:latin typeface="Times New Roman" panose="02020603050405020304" pitchFamily="18" charset="0"/>
                <a:cs typeface="Times New Roman" panose="02020603050405020304" pitchFamily="18" charset="0"/>
              </a:rPr>
              <a:t>В обычных не тепловодных хозяйствах самки белого амура и белого толстолобика могут созревать не ежегодно. Пестрый толстолобик во многих случаях вообще не достигает половой зрелости.</a:t>
            </a:r>
            <a:endParaRPr lang="ru-RU" b="1" baseline="-25000" dirty="0">
              <a:latin typeface="Times New Roman" panose="02020603050405020304" pitchFamily="18" charset="0"/>
              <a:cs typeface="Times New Roman" panose="02020603050405020304" pitchFamily="18" charset="0"/>
            </a:endParaRPr>
          </a:p>
          <a:p>
            <a:endParaRPr lang="ru-RU" b="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78317674"/>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5556" y="245839"/>
            <a:ext cx="8136904" cy="461665"/>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2. Весенняя </a:t>
            </a:r>
            <a:r>
              <a:rPr lang="ru-RU" sz="2400" b="1" dirty="0">
                <a:latin typeface="Times New Roman" panose="02020603050405020304" pitchFamily="18" charset="0"/>
                <a:cs typeface="Times New Roman" panose="02020603050405020304" pitchFamily="18" charset="0"/>
              </a:rPr>
              <a:t>сортировка производителей перед нерестом</a:t>
            </a:r>
          </a:p>
        </p:txBody>
      </p:sp>
      <p:sp>
        <p:nvSpPr>
          <p:cNvPr id="3" name="Прямоугольник 2"/>
          <p:cNvSpPr/>
          <p:nvPr/>
        </p:nvSpPr>
        <p:spPr>
          <a:xfrm>
            <a:off x="210344" y="717898"/>
            <a:ext cx="8712968" cy="5632311"/>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Производителей содержат в зимовальных прудах до начала нерестовой кампании. Перед началом работы по искусственному разведению производят разгрузку зимовальных прудов и бонитировку племенного материала. При разгрузке </a:t>
            </a:r>
            <a:r>
              <a:rPr lang="ru-RU" sz="2000" dirty="0" err="1">
                <a:latin typeface="Times New Roman" panose="02020603050405020304" pitchFamily="18" charset="0"/>
                <a:cs typeface="Times New Roman" panose="02020603050405020304" pitchFamily="18" charset="0"/>
              </a:rPr>
              <a:t>зимовалов</a:t>
            </a:r>
            <a:r>
              <a:rPr lang="ru-RU" sz="2000" dirty="0">
                <a:latin typeface="Times New Roman" panose="02020603050405020304" pitchFamily="18" charset="0"/>
                <a:cs typeface="Times New Roman" panose="02020603050405020304" pitchFamily="18" charset="0"/>
              </a:rPr>
              <a:t> производителей сортируют по видам, полу и степени готовности к нересту. Готовность к нересту определяют по внешнему виду рыб. Самок и самцов обычно делят на группы.</a:t>
            </a:r>
          </a:p>
          <a:p>
            <a:pPr algn="just"/>
            <a:r>
              <a:rPr lang="ru-RU" sz="2000" dirty="0">
                <a:latin typeface="Times New Roman" panose="02020603050405020304" pitchFamily="18" charset="0"/>
                <a:cs typeface="Times New Roman" panose="02020603050405020304" pitchFamily="18" charset="0"/>
              </a:rPr>
              <a:t>Подготовку к работам по получению потомства </a:t>
            </a:r>
            <a:r>
              <a:rPr lang="ru-RU" sz="2000" dirty="0" smtClean="0">
                <a:latin typeface="Times New Roman" panose="02020603050405020304" pitchFamily="18" charset="0"/>
                <a:cs typeface="Times New Roman" panose="02020603050405020304" pitchFamily="18" charset="0"/>
              </a:rPr>
              <a:t>растительноядных </a:t>
            </a:r>
            <a:r>
              <a:rPr lang="ru-RU" sz="2000" dirty="0">
                <a:latin typeface="Times New Roman" panose="02020603050405020304" pitchFamily="18" charset="0"/>
                <a:cs typeface="Times New Roman" panose="02020603050405020304" pitchFamily="18" charset="0"/>
              </a:rPr>
              <a:t>рыб в условиях Беларуси рекомендуется начинать с первой декады апреля, задолго до начала нерестового периода Производителей из </a:t>
            </a:r>
            <a:r>
              <a:rPr lang="ru-RU" sz="2000" dirty="0" err="1">
                <a:latin typeface="Times New Roman" panose="02020603050405020304" pitchFamily="18" charset="0"/>
                <a:cs typeface="Times New Roman" panose="02020603050405020304" pitchFamily="18" charset="0"/>
              </a:rPr>
              <a:t>зимовалов</a:t>
            </a:r>
            <a:r>
              <a:rPr lang="ru-RU" sz="2000" dirty="0">
                <a:latin typeface="Times New Roman" panose="02020603050405020304" pitchFamily="18" charset="0"/>
                <a:cs typeface="Times New Roman" panose="02020603050405020304" pitchFamily="18" charset="0"/>
              </a:rPr>
              <a:t> в этот период перемещают в </a:t>
            </a:r>
            <a:r>
              <a:rPr lang="ru-RU" sz="2000" dirty="0" smtClean="0">
                <a:latin typeface="Times New Roman" panose="02020603050405020304" pitchFamily="18" charset="0"/>
                <a:cs typeface="Times New Roman" panose="02020603050405020304" pitchFamily="18" charset="0"/>
              </a:rPr>
              <a:t>нерестовые </a:t>
            </a:r>
            <a:r>
              <a:rPr lang="ru-RU" sz="2000" dirty="0">
                <a:latin typeface="Times New Roman" panose="02020603050405020304" pitchFamily="18" charset="0"/>
                <a:cs typeface="Times New Roman" panose="02020603050405020304" pitchFamily="18" charset="0"/>
              </a:rPr>
              <a:t>пруды с термальным </a:t>
            </a:r>
            <a:r>
              <a:rPr lang="ru-RU" sz="2000" dirty="0" err="1">
                <a:latin typeface="Times New Roman" panose="02020603050405020304" pitchFamily="18" charset="0"/>
                <a:cs typeface="Times New Roman" panose="02020603050405020304" pitchFamily="18" charset="0"/>
              </a:rPr>
              <a:t>водообеспечением</a:t>
            </a:r>
            <a:r>
              <a:rPr lang="ru-RU" sz="2000" dirty="0">
                <a:latin typeface="Times New Roman" panose="02020603050405020304" pitchFamily="18" charset="0"/>
                <a:cs typeface="Times New Roman" panose="02020603050405020304" pitchFamily="18" charset="0"/>
              </a:rPr>
              <a:t>, где </a:t>
            </a:r>
            <a:r>
              <a:rPr lang="ru-RU" sz="2000" dirty="0" smtClean="0">
                <a:latin typeface="Times New Roman" panose="02020603050405020304" pitchFamily="18" charset="0"/>
                <a:cs typeface="Times New Roman" panose="02020603050405020304" pitchFamily="18" charset="0"/>
              </a:rPr>
              <a:t>постепенно </a:t>
            </a:r>
            <a:r>
              <a:rPr lang="ru-RU" sz="2000" dirty="0">
                <a:latin typeface="Times New Roman" panose="02020603050405020304" pitchFamily="18" charset="0"/>
                <a:cs typeface="Times New Roman" panose="02020603050405020304" pitchFamily="18" charset="0"/>
              </a:rPr>
              <a:t>повышается температура воды до уровня нерестового порога (26-28 °C</a:t>
            </a:r>
            <a:r>
              <a:rPr lang="ru-RU" sz="2000" dirty="0" smtClean="0">
                <a:latin typeface="Times New Roman" panose="02020603050405020304" pitchFamily="18" charset="0"/>
                <a:cs typeface="Times New Roman" panose="02020603050405020304" pitchFamily="18" charset="0"/>
              </a:rPr>
              <a:t>). </a:t>
            </a:r>
          </a:p>
          <a:p>
            <a:pPr algn="just"/>
            <a:r>
              <a:rPr lang="ru-RU" sz="2000" dirty="0" smtClean="0">
                <a:latin typeface="Times New Roman" panose="02020603050405020304" pitchFamily="18" charset="0"/>
                <a:cs typeface="Times New Roman" panose="02020603050405020304" pitchFamily="18" charset="0"/>
              </a:rPr>
              <a:t>По </a:t>
            </a:r>
            <a:r>
              <a:rPr lang="ru-RU" sz="2000" dirty="0">
                <a:latin typeface="Times New Roman" panose="02020603050405020304" pitchFamily="18" charset="0"/>
                <a:cs typeface="Times New Roman" panose="02020603050405020304" pitchFamily="18" charset="0"/>
              </a:rPr>
              <a:t>мере созревания половых продуктов производится </a:t>
            </a:r>
            <a:r>
              <a:rPr lang="ru-RU" sz="2000" dirty="0" smtClean="0">
                <a:latin typeface="Times New Roman" panose="02020603050405020304" pitchFamily="18" charset="0"/>
                <a:cs typeface="Times New Roman" panose="02020603050405020304" pitchFamily="18" charset="0"/>
              </a:rPr>
              <a:t>визуальная </a:t>
            </a:r>
            <a:r>
              <a:rPr lang="ru-RU" sz="2000" dirty="0">
                <a:latin typeface="Times New Roman" panose="02020603050405020304" pitchFamily="18" charset="0"/>
                <a:cs typeface="Times New Roman" panose="02020603050405020304" pitchFamily="18" charset="0"/>
              </a:rPr>
              <a:t>(по внешнему виду рыб) сортировка производителей по видам, полу, степени готовности к нересту.</a:t>
            </a:r>
          </a:p>
          <a:p>
            <a:pPr algn="just"/>
            <a:r>
              <a:rPr lang="ru-RU" sz="2000" dirty="0">
                <a:latin typeface="Times New Roman" panose="02020603050405020304" pitchFamily="18" charset="0"/>
                <a:cs typeface="Times New Roman" panose="02020603050405020304" pitchFamily="18" charset="0"/>
              </a:rPr>
              <a:t>Самок рекомендуется делить на три </a:t>
            </a:r>
            <a:r>
              <a:rPr lang="ru-RU" sz="2000" dirty="0" err="1">
                <a:latin typeface="Times New Roman" panose="02020603050405020304" pitchFamily="18" charset="0"/>
                <a:cs typeface="Times New Roman" panose="02020603050405020304" pitchFamily="18" charset="0"/>
              </a:rPr>
              <a:t>групы</a:t>
            </a:r>
            <a:r>
              <a:rPr lang="ru-RU" sz="2000" dirty="0">
                <a:latin typeface="Times New Roman" panose="02020603050405020304" pitchFamily="18" charset="0"/>
                <a:cs typeface="Times New Roman" panose="02020603050405020304" pitchFamily="18" charset="0"/>
              </a:rPr>
              <a:t>: первая </a:t>
            </a:r>
            <a:r>
              <a:rPr lang="ru-RU" sz="2000" dirty="0" smtClean="0">
                <a:latin typeface="Times New Roman" panose="02020603050405020304" pitchFamily="18" charset="0"/>
                <a:cs typeface="Times New Roman" panose="02020603050405020304" pitchFamily="18" charset="0"/>
              </a:rPr>
              <a:t>наиболее </a:t>
            </a:r>
            <a:r>
              <a:rPr lang="ru-RU" sz="2000" dirty="0">
                <a:latin typeface="Times New Roman" panose="02020603050405020304" pitchFamily="18" charset="0"/>
                <a:cs typeface="Times New Roman" panose="02020603050405020304" pitchFamily="18" charset="0"/>
              </a:rPr>
              <a:t>зрелые самки. Брюшко их обычно мягкое на ощупь, </a:t>
            </a:r>
            <a:r>
              <a:rPr lang="ru-RU" sz="2000" dirty="0" smtClean="0">
                <a:latin typeface="Times New Roman" panose="02020603050405020304" pitchFamily="18" charset="0"/>
                <a:cs typeface="Times New Roman" panose="02020603050405020304" pitchFamily="18" charset="0"/>
              </a:rPr>
              <a:t>отвислое</a:t>
            </a:r>
            <a:r>
              <a:rPr lang="ru-RU" sz="2000" dirty="0">
                <a:latin typeface="Times New Roman" panose="02020603050405020304" pitchFamily="18" charset="0"/>
                <a:cs typeface="Times New Roman" panose="02020603050405020304" pitchFamily="18" charset="0"/>
              </a:rPr>
              <a:t>, иногда заметна припухлость в области генитального </a:t>
            </a:r>
            <a:r>
              <a:rPr lang="ru-RU" sz="2000" dirty="0" smtClean="0">
                <a:latin typeface="Times New Roman" panose="02020603050405020304" pitchFamily="18" charset="0"/>
                <a:cs typeface="Times New Roman" panose="02020603050405020304" pitchFamily="18" charset="0"/>
              </a:rPr>
              <a:t>полового </a:t>
            </a:r>
            <a:r>
              <a:rPr lang="ru-RU" sz="2000" dirty="0">
                <a:latin typeface="Times New Roman" panose="02020603050405020304" pitchFamily="18" charset="0"/>
                <a:cs typeface="Times New Roman" panose="02020603050405020304" pitchFamily="18" charset="0"/>
              </a:rPr>
              <a:t>отверстия. </a:t>
            </a:r>
          </a:p>
        </p:txBody>
      </p:sp>
    </p:spTree>
    <p:extLst>
      <p:ext uri="{BB962C8B-B14F-4D97-AF65-F5344CB8AC3E}">
        <p14:creationId xmlns:p14="http://schemas.microsoft.com/office/powerpoint/2010/main" xmlns="" val="260155519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6740307"/>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Эту группу готовят для использования в первую очередь, вторая группа самки с менее выраженными половыми признаками, предназначаемые для использования позднее, после окончания работ с самками первой группы: третья группа самки по внешнему виду почти не отличаются от самцов. Для текущего использования практически непригодны, они выбраковываются и переводятся в пруды на очередной летний нагул.</a:t>
            </a:r>
          </a:p>
          <a:p>
            <a:pPr algn="just"/>
            <a:r>
              <a:rPr lang="ru-RU" dirty="0">
                <a:latin typeface="Times New Roman" panose="02020603050405020304" pitchFamily="18" charset="0"/>
                <a:cs typeface="Times New Roman" panose="02020603050405020304" pitchFamily="18" charset="0"/>
              </a:rPr>
              <a:t>Самцы по внешним признакам делятся на две группы: пер- самцы, легко отдающие молоко. Внутренняя поверхность BAR их грудных плавников шероховатая. При ощупывании пальца- ми от конца плавника к его основанию ощущаются: у белого толстолобика многочисленные острые </a:t>
            </a:r>
            <a:r>
              <a:rPr lang="ru-RU" dirty="0" err="1">
                <a:latin typeface="Times New Roman" panose="02020603050405020304" pitchFamily="18" charset="0"/>
                <a:cs typeface="Times New Roman" panose="02020603050405020304" pitchFamily="18" charset="0"/>
              </a:rPr>
              <a:t>шипики</a:t>
            </a:r>
            <a:r>
              <a:rPr lang="ru-RU" dirty="0">
                <a:latin typeface="Times New Roman" panose="02020603050405020304" pitchFamily="18" charset="0"/>
                <a:cs typeface="Times New Roman" panose="02020603050405020304" pitchFamily="18" charset="0"/>
              </a:rPr>
              <a:t>, у пестрого толстолобика </a:t>
            </a:r>
            <a:r>
              <a:rPr lang="ru-RU" dirty="0" err="1">
                <a:latin typeface="Times New Roman" panose="02020603050405020304" pitchFamily="18" charset="0"/>
                <a:cs typeface="Times New Roman" panose="02020603050405020304" pitchFamily="18" charset="0"/>
              </a:rPr>
              <a:t>шипики</a:t>
            </a:r>
            <a:r>
              <a:rPr lang="ru-RU" dirty="0">
                <a:latin typeface="Times New Roman" panose="02020603050405020304" pitchFamily="18" charset="0"/>
                <a:cs typeface="Times New Roman" panose="02020603050405020304" pitchFamily="18" charset="0"/>
              </a:rPr>
              <a:t> менее острые, в виде бугорков, у белого амура </a:t>
            </a:r>
            <a:r>
              <a:rPr lang="ru-RU" dirty="0" err="1">
                <a:latin typeface="Times New Roman" panose="02020603050405020304" pitchFamily="18" charset="0"/>
                <a:cs typeface="Times New Roman" panose="02020603050405020304" pitchFamily="18" charset="0"/>
              </a:rPr>
              <a:t>шипики</a:t>
            </a:r>
            <a:r>
              <a:rPr lang="ru-RU" dirty="0">
                <a:latin typeface="Times New Roman" panose="02020603050405020304" pitchFamily="18" charset="0"/>
                <a:cs typeface="Times New Roman" panose="02020603050405020304" pitchFamily="18" charset="0"/>
              </a:rPr>
              <a:t> мелкие, поверхность грудных плавников весьма схожа с поверхностью </a:t>
            </a:r>
            <a:r>
              <a:rPr lang="ru-RU" dirty="0" err="1">
                <a:latin typeface="Times New Roman" panose="02020603050405020304" pitchFamily="18" charset="0"/>
                <a:cs typeface="Times New Roman" panose="02020603050405020304" pitchFamily="18" charset="0"/>
              </a:rPr>
              <a:t>нождачной</a:t>
            </a:r>
            <a:r>
              <a:rPr lang="ru-RU" dirty="0">
                <a:latin typeface="Times New Roman" panose="02020603050405020304" pitchFamily="18" charset="0"/>
                <a:cs typeface="Times New Roman" panose="02020603050405020304" pitchFamily="18" charset="0"/>
              </a:rPr>
              <a:t> бумаги; вторая группа сам </a:t>
            </a:r>
            <a:r>
              <a:rPr lang="ru-RU" dirty="0" err="1">
                <a:latin typeface="Times New Roman" panose="02020603050405020304" pitchFamily="18" charset="0"/>
                <a:cs typeface="Times New Roman" panose="02020603050405020304" pitchFamily="18" charset="0"/>
              </a:rPr>
              <a:t>цы</a:t>
            </a:r>
            <a:r>
              <a:rPr lang="ru-RU" dirty="0">
                <a:latin typeface="Times New Roman" panose="02020603050405020304" pitchFamily="18" charset="0"/>
                <a:cs typeface="Times New Roman" panose="02020603050405020304" pitchFamily="18" charset="0"/>
              </a:rPr>
              <a:t> выделяют очень мало молок или почти не текучие. Их </a:t>
            </a:r>
            <a:r>
              <a:rPr lang="ru-RU" dirty="0" err="1">
                <a:latin typeface="Times New Roman" panose="02020603050405020304" pitchFamily="18" charset="0"/>
                <a:cs typeface="Times New Roman" panose="02020603050405020304" pitchFamily="18" charset="0"/>
              </a:rPr>
              <a:t>ис</a:t>
            </a:r>
            <a:r>
              <a:rPr lang="ru-RU" dirty="0">
                <a:latin typeface="Times New Roman" panose="02020603050405020304" pitchFamily="18" charset="0"/>
                <a:cs typeface="Times New Roman" panose="02020603050405020304" pitchFamily="18" charset="0"/>
              </a:rPr>
              <a:t> пользуют лишь в конце сезона или вообще выбраковывают </a:t>
            </a:r>
            <a:r>
              <a:rPr lang="ru-RU" dirty="0" err="1">
                <a:latin typeface="Times New Roman" panose="02020603050405020304" pitchFamily="18" charset="0"/>
                <a:cs typeface="Times New Roman" panose="02020603050405020304" pitchFamily="18" charset="0"/>
              </a:rPr>
              <a:t>инагул</a:t>
            </a:r>
            <a:r>
              <a:rPr lang="ru-RU" dirty="0">
                <a:latin typeface="Times New Roman" panose="02020603050405020304" pitchFamily="18" charset="0"/>
                <a:cs typeface="Times New Roman" panose="02020603050405020304" pitchFamily="18" charset="0"/>
              </a:rPr>
              <a:t> переводят в пруды на очередной летний нагул.</a:t>
            </a:r>
          </a:p>
          <a:p>
            <a:pPr algn="just"/>
            <a:r>
              <a:rPr lang="ru-RU" dirty="0">
                <a:latin typeface="Times New Roman" panose="02020603050405020304" pitchFamily="18" charset="0"/>
                <a:cs typeface="Times New Roman" panose="02020603050405020304" pitchFamily="18" charset="0"/>
              </a:rPr>
              <a:t>В дальнейшем из первой группы самок можно выделить элитную группу, отличающуюся по величине гонад и высокой рабочей плодовитости. Чем больше отвислость и припухлость ее брюшка, тем больше она содержит икры. Косвенным </a:t>
            </a:r>
            <a:r>
              <a:rPr lang="ru-RU" dirty="0" err="1">
                <a:latin typeface="Times New Roman" panose="02020603050405020304" pitchFamily="18" charset="0"/>
                <a:cs typeface="Times New Roman" panose="02020603050405020304" pitchFamily="18" charset="0"/>
              </a:rPr>
              <a:t>показате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лем</a:t>
            </a:r>
            <a:r>
              <a:rPr lang="ru-RU" dirty="0">
                <a:latin typeface="Times New Roman" panose="02020603050405020304" pitchFamily="18" charset="0"/>
                <a:cs typeface="Times New Roman" panose="02020603050405020304" pitchFamily="18" charset="0"/>
              </a:rPr>
              <a:t> для выделения элитной группы служит соотношение вели чины обхвата тела (0), измеряемого в области наибольшей его высоты (по вертикали перед началом основания грудного плав </a:t>
            </a:r>
            <a:r>
              <a:rPr lang="ru-RU" dirty="0" err="1">
                <a:latin typeface="Times New Roman" panose="02020603050405020304" pitchFamily="18" charset="0"/>
                <a:cs typeface="Times New Roman" panose="02020603050405020304" pitchFamily="18" charset="0"/>
              </a:rPr>
              <a:t>ника</a:t>
            </a:r>
            <a:r>
              <a:rPr lang="ru-RU" dirty="0">
                <a:latin typeface="Times New Roman" panose="02020603050405020304" pitchFamily="18" charset="0"/>
                <a:cs typeface="Times New Roman" panose="02020603050405020304" pitchFamily="18" charset="0"/>
              </a:rPr>
              <a:t>) в сантиметрах к массе рыбы (W) в кг (О, см: W. кг). Чем это соотношение больше, тем показатель ее рабочей плодовито- </a:t>
            </a:r>
            <a:r>
              <a:rPr lang="ru-RU" dirty="0" err="1">
                <a:latin typeface="Times New Roman" panose="02020603050405020304" pitchFamily="18" charset="0"/>
                <a:cs typeface="Times New Roman" panose="02020603050405020304" pitchFamily="18" charset="0"/>
              </a:rPr>
              <a:t>сти</a:t>
            </a:r>
            <a:r>
              <a:rPr lang="ru-RU" dirty="0">
                <a:latin typeface="Times New Roman" panose="02020603050405020304" pitchFamily="18" charset="0"/>
                <a:cs typeface="Times New Roman" panose="02020603050405020304" pitchFamily="18" charset="0"/>
              </a:rPr>
              <a:t> выше. Естественно, что с учетом всех прочих визуальных показателей и массы такие самки более приоритетны для </a:t>
            </a:r>
            <a:r>
              <a:rPr lang="ru-RU" dirty="0" err="1">
                <a:latin typeface="Times New Roman" panose="02020603050405020304" pitchFamily="18" charset="0"/>
                <a:cs typeface="Times New Roman" panose="02020603050405020304" pitchFamily="18" charset="0"/>
              </a:rPr>
              <a:t>перво</a:t>
            </a:r>
            <a:r>
              <a:rPr lang="ru-RU" dirty="0">
                <a:latin typeface="Times New Roman" panose="02020603050405020304" pitchFamily="18" charset="0"/>
                <a:cs typeface="Times New Roman" panose="02020603050405020304" pitchFamily="18" charset="0"/>
              </a:rPr>
              <a:t>- очередного включения в процессы воспроизводства.</a:t>
            </a: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48621517"/>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69476"/>
            <a:ext cx="8964488" cy="6555641"/>
          </a:xfrm>
          <a:prstGeom prst="rect">
            <a:avLst/>
          </a:prstGeom>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3. Подготовка </a:t>
            </a:r>
            <a:r>
              <a:rPr lang="ru-RU" sz="2800" b="1" dirty="0">
                <a:latin typeface="Times New Roman" panose="02020603050405020304" pitchFamily="18" charset="0"/>
                <a:cs typeface="Times New Roman" panose="02020603050405020304" pitchFamily="18" charset="0"/>
              </a:rPr>
              <a:t>производителей к </a:t>
            </a:r>
            <a:r>
              <a:rPr lang="ru-RU" sz="2800" b="1" dirty="0" smtClean="0">
                <a:latin typeface="Times New Roman" panose="02020603050405020304" pitchFamily="18" charset="0"/>
                <a:cs typeface="Times New Roman" panose="02020603050405020304" pitchFamily="18" charset="0"/>
              </a:rPr>
              <a:t>нересту</a:t>
            </a:r>
          </a:p>
          <a:p>
            <a:pPr algn="ctr"/>
            <a:endParaRPr lang="ru-RU" sz="1200" b="1"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Работу по получению половых продуктов растительноядных рыб в условиях Беларуси нужно начинать в нерестовых прудах с термальным </a:t>
            </a:r>
            <a:r>
              <a:rPr lang="ru-RU" sz="2000" dirty="0" err="1">
                <a:latin typeface="Times New Roman" panose="02020603050405020304" pitchFamily="18" charset="0"/>
                <a:cs typeface="Times New Roman" panose="02020603050405020304" pitchFamily="18" charset="0"/>
              </a:rPr>
              <a:t>водообеспечением</a:t>
            </a:r>
            <a:r>
              <a:rPr lang="ru-RU" sz="2000" dirty="0">
                <a:latin typeface="Times New Roman" panose="02020603050405020304" pitchFamily="18" charset="0"/>
                <a:cs typeface="Times New Roman" panose="02020603050405020304" pitchFamily="18" charset="0"/>
              </a:rPr>
              <a:t> в начале апреля, когда средняя температура воды повысится до 19-20°С. Столь ранний срок начала работ обеспечит удлинение вегетативного периода для выращивания молоди, что весьма важно для дальнейших процессов выращивания доброкачествен посадочного материала (сеголетков), массой не менее 25-30 г.</a:t>
            </a:r>
          </a:p>
          <a:p>
            <a:pPr algn="just"/>
            <a:r>
              <a:rPr lang="ru-RU" sz="2000" dirty="0">
                <a:latin typeface="Times New Roman" panose="02020603050405020304" pitchFamily="18" charset="0"/>
                <a:cs typeface="Times New Roman" panose="02020603050405020304" pitchFamily="18" charset="0"/>
              </a:rPr>
              <a:t>В отдельные годы с затяжной весной этот срок может несколько смещаться, но в каждом случае должен регулироваться уровнем подачи теплой воды для постепенного подогрева и поддержания более высокой температуры в прудах.</a:t>
            </a:r>
          </a:p>
          <a:p>
            <a:pPr algn="just"/>
            <a:r>
              <a:rPr lang="ru-RU" sz="2000" dirty="0">
                <a:latin typeface="Times New Roman" panose="02020603050405020304" pitchFamily="18" charset="0"/>
                <a:cs typeface="Times New Roman" panose="02020603050405020304" pitchFamily="18" charset="0"/>
              </a:rPr>
              <a:t>Учитывая, что длительное содержание производителей в нерестовых прудах приводит к перезреванию половых продуктов, весь период подготовки производителей должен проводиться в сжатые сроки, не более 25-30 дней с тем, чтобы уже в начале мая получать зрелые половые продукты и начать инкубацию икры.</a:t>
            </a:r>
          </a:p>
          <a:p>
            <a:pPr algn="just"/>
            <a:r>
              <a:rPr lang="ru-RU" sz="2000" dirty="0">
                <a:latin typeface="Times New Roman" panose="02020603050405020304" pitchFamily="18" charset="0"/>
                <a:cs typeface="Times New Roman" panose="02020603050405020304" pitchFamily="18" charset="0"/>
              </a:rPr>
              <a:t>Важно иметь в виду, что сроки работ с разными видами рыб несколько различаются. Первоначально начинать работы нужно с белым толстолобиком и белым амуром, и только через 7-10 суток с пестрым толстолобиком, требующим более высоких температурных условий для нереста</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62439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normAutofit fontScale="92500" lnSpcReduction="20000"/>
          </a:bodyPr>
          <a:lstStyle/>
          <a:p>
            <a:r>
              <a:rPr lang="ru-RU" dirty="0" smtClean="0"/>
              <a:t>После сцеживания икру и сперму осторожно перемешивают, по-прежнему без воды. Когда вся икра будет покрыта тонким слоем спермы, её необходимо оставить на 1–2 минуты для того, чтобы произошло оплодотворение. После этого сперва добавляется небольшое количество воды, затем постепенно добавляют свежую воду, тщательно промывая икру. Во время этой процедуры нужно также удалить некачественные (белые) икринки. Они становятся белыми вследствие коагуляции белка в неоплодотворённых икринках. По завершению промывки и очистки икра помещается в инкубационные аппараты.</a:t>
            </a:r>
            <a:endParaRPr lang="ru-RU" dirty="0"/>
          </a:p>
        </p:txBody>
      </p:sp>
    </p:spTree>
    <p:extLst>
      <p:ext uri="{BB962C8B-B14F-4D97-AF65-F5344CB8AC3E}">
        <p14:creationId xmlns:p14="http://schemas.microsoft.com/office/powerpoint/2010/main" xmlns="" val="897346721"/>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4366" y="188640"/>
            <a:ext cx="8568952" cy="6524863"/>
          </a:xfrm>
          <a:prstGeom prst="rect">
            <a:avLst/>
          </a:prstGeom>
        </p:spPr>
        <p:txBody>
          <a:bodyPr wrap="square">
            <a:spAutoFit/>
          </a:bodyPr>
          <a:lstStyle/>
          <a:p>
            <a:pPr algn="just"/>
            <a:r>
              <a:rPr lang="ru-RU" sz="1900" dirty="0">
                <a:latin typeface="Times New Roman" panose="02020603050405020304" pitchFamily="18" charset="0"/>
                <a:cs typeface="Times New Roman" panose="02020603050405020304" pitchFamily="18" charset="0"/>
              </a:rPr>
              <a:t>При формировании маточных стад следует иметь в виду, что часть самок, после гипофизарной инъекции не созревают или не дают доброкачественную икру. Следует предусматривать определенный резерв производителей свыше расчетной потребности (обычно до 100%). Для искусственного оплодотворения икры самцов можно содержать несколько меньше (обычно на 5 самок 4 самца).</a:t>
            </a:r>
          </a:p>
          <a:p>
            <a:endParaRPr lang="ru-RU" sz="1900" i="1" u="sng" dirty="0" smtClean="0">
              <a:latin typeface="Times New Roman" panose="02020603050405020304" pitchFamily="18" charset="0"/>
              <a:cs typeface="Times New Roman" panose="02020603050405020304" pitchFamily="18" charset="0"/>
            </a:endParaRPr>
          </a:p>
          <a:p>
            <a:r>
              <a:rPr lang="ru-RU" sz="1900" i="1" u="sng" dirty="0" smtClean="0">
                <a:latin typeface="Times New Roman" panose="02020603050405020304" pitchFamily="18" charset="0"/>
                <a:cs typeface="Times New Roman" panose="02020603050405020304" pitchFamily="18" charset="0"/>
              </a:rPr>
              <a:t>Содержание производителей до инъекции</a:t>
            </a:r>
          </a:p>
          <a:p>
            <a:r>
              <a:rPr lang="ru-RU" sz="1900" dirty="0" smtClean="0">
                <a:latin typeface="Times New Roman" panose="02020603050405020304" pitchFamily="18" charset="0"/>
                <a:cs typeface="Times New Roman" panose="02020603050405020304" pitchFamily="18" charset="0"/>
              </a:rPr>
              <a:t>Отсортированных </a:t>
            </a:r>
            <a:r>
              <a:rPr lang="ru-RU" sz="1900" dirty="0">
                <a:latin typeface="Times New Roman" panose="02020603050405020304" pitchFamily="18" charset="0"/>
                <a:cs typeface="Times New Roman" panose="02020603050405020304" pitchFamily="18" charset="0"/>
              </a:rPr>
              <a:t>лучших производителей первой группы до использования для получения потомства (икры и молок) размещают в специально подготовленные преднерестовые пруды раздельно по группам, видам и полу. Для этого наиболее пригодны хорошо спланированные, легко облавливаемые пруды площадью не более 0.05-0.2 га с глубинами до 1,5-2 м. заполняемые или спускаемые в течение не более чем за 2-3 часа. В мелких, сильно прогреваемых прудиках производителей содержать нельзя, т.к. они будут быстро перегреваться и терять свои воспроизводительные качества. В прудах необходимо обеспечить постоянный, регулируемый </a:t>
            </a:r>
            <a:r>
              <a:rPr lang="ru-RU" sz="1900" dirty="0" err="1">
                <a:latin typeface="Times New Roman" panose="02020603050405020304" pitchFamily="18" charset="0"/>
                <a:cs typeface="Times New Roman" panose="02020603050405020304" pitchFamily="18" charset="0"/>
              </a:rPr>
              <a:t>водообмен</a:t>
            </a:r>
            <a:r>
              <a:rPr lang="ru-RU" sz="1900" dirty="0">
                <a:latin typeface="Times New Roman" panose="02020603050405020304" pitchFamily="18" charset="0"/>
                <a:cs typeface="Times New Roman" panose="02020603050405020304" pitchFamily="18" charset="0"/>
              </a:rPr>
              <a:t> из чистых </a:t>
            </a:r>
            <a:r>
              <a:rPr lang="ru-RU" sz="1900" dirty="0" err="1">
                <a:latin typeface="Times New Roman" panose="02020603050405020304" pitchFamily="18" charset="0"/>
                <a:cs typeface="Times New Roman" panose="02020603050405020304" pitchFamily="18" charset="0"/>
              </a:rPr>
              <a:t>водоисточников</a:t>
            </a:r>
            <a:r>
              <a:rPr lang="ru-RU" sz="1900" dirty="0">
                <a:latin typeface="Times New Roman" panose="02020603050405020304" pitchFamily="18" charset="0"/>
                <a:cs typeface="Times New Roman" panose="02020603050405020304" pitchFamily="18" charset="0"/>
              </a:rPr>
              <a:t> с хорошим кислородным режимом. Плотность посадки производителей в преднерестовые пруды допускается из расчета до 1000 экз./га, но не более 150 ц/га. В каждом конкретном случае плотность посадки определяется путем перемножения максимально допустимой плотности 1000 экз./га на площадь преднерестового пруда. Например: 1000 экз./га х 0,05 га 50 экз., в пруд площадью 0,2 га не более 200 экз. (1000 x 0,2</a:t>
            </a:r>
            <a:r>
              <a:rPr lang="ru-RU" sz="1900" dirty="0" smtClean="0">
                <a:latin typeface="Times New Roman" panose="02020603050405020304" pitchFamily="18" charset="0"/>
                <a:cs typeface="Times New Roman" panose="02020603050405020304" pitchFamily="18" charset="0"/>
              </a:rPr>
              <a:t>).</a:t>
            </a:r>
            <a:endParaRPr lang="ru-RU"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6031751"/>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9634"/>
            <a:ext cx="8712968" cy="5632311"/>
          </a:xfrm>
          <a:prstGeom prst="rect">
            <a:avLst/>
          </a:prstGeom>
        </p:spPr>
        <p:txBody>
          <a:bodyPr wrap="square">
            <a:spAutoFit/>
          </a:bodyPr>
          <a:lstStyle/>
          <a:p>
            <a:pPr algn="ctr"/>
            <a:r>
              <a:rPr lang="ru-RU" sz="3600" b="1" dirty="0" smtClean="0">
                <a:latin typeface="Times New Roman" panose="02020603050405020304" pitchFamily="18" charset="0"/>
                <a:cs typeface="Times New Roman" panose="02020603050405020304" pitchFamily="18" charset="0"/>
              </a:rPr>
              <a:t>4. Стимуляция </a:t>
            </a:r>
            <a:r>
              <a:rPr lang="ru-RU" sz="3600" b="1" dirty="0">
                <a:latin typeface="Times New Roman" panose="02020603050405020304" pitchFamily="18" charset="0"/>
                <a:cs typeface="Times New Roman" panose="02020603050405020304" pitchFamily="18" charset="0"/>
              </a:rPr>
              <a:t>созревания </a:t>
            </a:r>
            <a:r>
              <a:rPr lang="ru-RU" sz="3600" b="1" dirty="0" smtClean="0">
                <a:latin typeface="Times New Roman" panose="02020603050405020304" pitchFamily="18" charset="0"/>
                <a:cs typeface="Times New Roman" panose="02020603050405020304" pitchFamily="18" charset="0"/>
              </a:rPr>
              <a:t>производителей</a:t>
            </a:r>
          </a:p>
          <a:p>
            <a:pPr algn="ctr"/>
            <a:endParaRPr lang="ru-RU" sz="2800" b="1" dirty="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климатических условиях Беларуси единственным </a:t>
            </a:r>
            <a:r>
              <a:rPr lang="ru-RU" sz="2000" dirty="0" smtClean="0">
                <a:latin typeface="Times New Roman" panose="02020603050405020304" pitchFamily="18" charset="0"/>
                <a:cs typeface="Times New Roman" panose="02020603050405020304" pitchFamily="18" charset="0"/>
              </a:rPr>
              <a:t>методом</a:t>
            </a:r>
            <a:r>
              <a:rPr lang="ru-RU" sz="2000" dirty="0">
                <a:latin typeface="Times New Roman" panose="02020603050405020304" pitchFamily="18" charset="0"/>
                <a:cs typeface="Times New Roman" panose="02020603050405020304" pitchFamily="18" charset="0"/>
              </a:rPr>
              <a:t>, обеспечивающим раннее синхронное созревание половых продуктов растительноядных рыб, является метод </a:t>
            </a:r>
            <a:r>
              <a:rPr lang="ru-RU" sz="2000" dirty="0" smtClean="0">
                <a:latin typeface="Times New Roman" panose="02020603050405020304" pitchFamily="18" charset="0"/>
                <a:cs typeface="Times New Roman" panose="02020603050405020304" pitchFamily="18" charset="0"/>
              </a:rPr>
              <a:t>гипофизарных </a:t>
            </a:r>
            <a:r>
              <a:rPr lang="ru-RU" sz="2000" dirty="0">
                <a:latin typeface="Times New Roman" panose="02020603050405020304" pitchFamily="18" charset="0"/>
                <a:cs typeface="Times New Roman" panose="02020603050405020304" pitchFamily="18" charset="0"/>
              </a:rPr>
              <a:t>инъекций, обеспечивающий переход производителей в </a:t>
            </a:r>
            <a:r>
              <a:rPr lang="ru-RU" sz="2000" dirty="0" smtClean="0">
                <a:latin typeface="Times New Roman" panose="02020603050405020304" pitchFamily="18" charset="0"/>
                <a:cs typeface="Times New Roman" panose="02020603050405020304" pitchFamily="18" charset="0"/>
              </a:rPr>
              <a:t>нерестовое </a:t>
            </a:r>
            <a:r>
              <a:rPr lang="ru-RU" sz="2000" dirty="0">
                <a:latin typeface="Times New Roman" panose="02020603050405020304" pitchFamily="18" charset="0"/>
                <a:cs typeface="Times New Roman" panose="02020603050405020304" pitchFamily="18" charset="0"/>
              </a:rPr>
              <a:t>состояние независимо от наличия биологической </a:t>
            </a:r>
            <a:r>
              <a:rPr lang="ru-RU" sz="2000" dirty="0" smtClean="0">
                <a:latin typeface="Times New Roman" panose="02020603050405020304" pitchFamily="18" charset="0"/>
                <a:cs typeface="Times New Roman" panose="02020603050405020304" pitchFamily="18" charset="0"/>
              </a:rPr>
              <a:t>нерестовой </a:t>
            </a:r>
            <a:r>
              <a:rPr lang="ru-RU" sz="2000" dirty="0">
                <a:latin typeface="Times New Roman" panose="02020603050405020304" pitchFamily="18" charset="0"/>
                <a:cs typeface="Times New Roman" panose="02020603050405020304" pitchFamily="18" charset="0"/>
              </a:rPr>
              <a:t>обстановки. В этом случае для рыб необходимо </a:t>
            </a:r>
            <a:r>
              <a:rPr lang="ru-RU" sz="2000" dirty="0" smtClean="0">
                <a:latin typeface="Times New Roman" panose="02020603050405020304" pitchFamily="18" charset="0"/>
                <a:cs typeface="Times New Roman" panose="02020603050405020304" pitchFamily="18" charset="0"/>
              </a:rPr>
              <a:t>обеспечить </a:t>
            </a:r>
            <a:r>
              <a:rPr lang="ru-RU" sz="2000" dirty="0">
                <a:latin typeface="Times New Roman" panose="02020603050405020304" pitchFamily="18" charset="0"/>
                <a:cs typeface="Times New Roman" panose="02020603050405020304" pitchFamily="18" charset="0"/>
              </a:rPr>
              <a:t>хорошие кислородные условия (не менее 6-7 мг/л </a:t>
            </a:r>
            <a:r>
              <a:rPr lang="ru-RU" sz="2000" dirty="0" err="1">
                <a:latin typeface="Times New Roman" panose="02020603050405020304" pitchFamily="18" charset="0"/>
                <a:cs typeface="Times New Roman" panose="02020603050405020304" pitchFamily="18" charset="0"/>
              </a:rPr>
              <a:t>Оз</a:t>
            </a:r>
            <a:r>
              <a:rPr lang="ru-RU" sz="2000" dirty="0">
                <a:latin typeface="Times New Roman" panose="02020603050405020304" pitchFamily="18" charset="0"/>
                <a:cs typeface="Times New Roman" panose="02020603050405020304" pitchFamily="18" charset="0"/>
              </a:rPr>
              <a:t>) и температуру воды не ниже 19-20° C.</a:t>
            </a:r>
          </a:p>
          <a:p>
            <a:pPr algn="just"/>
            <a:r>
              <a:rPr lang="ru-RU" sz="2000" dirty="0" smtClean="0">
                <a:latin typeface="Times New Roman" panose="02020603050405020304" pitchFamily="18" charset="0"/>
                <a:cs typeface="Times New Roman" panose="02020603050405020304" pitchFamily="18" charset="0"/>
              </a:rPr>
              <a:t>Для </a:t>
            </a:r>
            <a:r>
              <a:rPr lang="ru-RU" sz="2000" dirty="0">
                <a:latin typeface="Times New Roman" panose="02020603050405020304" pitchFamily="18" charset="0"/>
                <a:cs typeface="Times New Roman" panose="02020603050405020304" pitchFamily="18" charset="0"/>
              </a:rPr>
              <a:t>инъекций пользуются </a:t>
            </a:r>
            <a:r>
              <a:rPr lang="ru-RU" sz="2000" dirty="0" err="1">
                <a:latin typeface="Times New Roman" panose="02020603050405020304" pitchFamily="18" charset="0"/>
                <a:cs typeface="Times New Roman" panose="02020603050405020304" pitchFamily="18" charset="0"/>
              </a:rPr>
              <a:t>ацетонированными</a:t>
            </a:r>
            <a:r>
              <a:rPr lang="ru-RU" sz="2000" dirty="0">
                <a:latin typeface="Times New Roman" panose="02020603050405020304" pitchFamily="18" charset="0"/>
                <a:cs typeface="Times New Roman" panose="02020603050405020304" pitchFamily="18" charset="0"/>
              </a:rPr>
              <a:t> гипофизами половозрелого сазана, заготавливаемыми в преднерестовый период.</a:t>
            </a:r>
          </a:p>
          <a:p>
            <a:pPr algn="just"/>
            <a:r>
              <a:rPr lang="ru-RU" sz="2000" dirty="0">
                <a:latin typeface="Times New Roman" panose="02020603050405020304" pitchFamily="18" charset="0"/>
                <a:cs typeface="Times New Roman" panose="02020603050405020304" pitchFamily="18" charset="0"/>
              </a:rPr>
              <a:t>Гипофизарные инъекции способны стимулировать </a:t>
            </a:r>
            <a:r>
              <a:rPr lang="ru-RU" sz="2000" dirty="0" smtClean="0">
                <a:latin typeface="Times New Roman" panose="02020603050405020304" pitchFamily="18" charset="0"/>
                <a:cs typeface="Times New Roman" panose="02020603050405020304" pitchFamily="18" charset="0"/>
              </a:rPr>
              <a:t>созревание </a:t>
            </a:r>
            <a:r>
              <a:rPr lang="ru-RU" sz="2000" dirty="0">
                <a:latin typeface="Times New Roman" panose="02020603050405020304" pitchFamily="18" charset="0"/>
                <a:cs typeface="Times New Roman" panose="02020603050405020304" pitchFamily="18" charset="0"/>
              </a:rPr>
              <a:t>самок, имеющих яичники в завершающей IV стадии </a:t>
            </a:r>
            <a:r>
              <a:rPr lang="ru-RU" sz="2000" dirty="0" smtClean="0">
                <a:latin typeface="Times New Roman" panose="02020603050405020304" pitchFamily="18" charset="0"/>
                <a:cs typeface="Times New Roman" panose="02020603050405020304" pitchFamily="18" charset="0"/>
              </a:rPr>
              <a:t>зрелости</a:t>
            </a:r>
            <a:r>
              <a:rPr lang="ru-RU" sz="2000" dirty="0">
                <a:latin typeface="Times New Roman" panose="02020603050405020304" pitchFamily="18" charset="0"/>
                <a:cs typeface="Times New Roman" panose="02020603050405020304" pitchFamily="18" charset="0"/>
              </a:rPr>
              <a:t>. Делать гипофизарную инъекцию рыбам, находящимся на более ранних стадиях созревания половых продуктов, бесполезно</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2589172"/>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8424936" cy="5632311"/>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Экспериментально доказано, что преднерестовые изменения яичников под влиянием гипофизарных инъекций проходят в два этапа: первая из них предварительно осуществляется под </a:t>
            </a:r>
            <a:r>
              <a:rPr lang="ru-RU" dirty="0" smtClean="0">
                <a:latin typeface="Times New Roman" panose="02020603050405020304" pitchFamily="18" charset="0"/>
                <a:cs typeface="Times New Roman" panose="02020603050405020304" pitchFamily="18" charset="0"/>
              </a:rPr>
              <a:t>влиянием </a:t>
            </a:r>
            <a:r>
              <a:rPr lang="ru-RU" dirty="0">
                <a:latin typeface="Times New Roman" panose="02020603050405020304" pitchFamily="18" charset="0"/>
                <a:cs typeface="Times New Roman" panose="02020603050405020304" pitchFamily="18" charset="0"/>
              </a:rPr>
              <a:t>очень малых доз гонадотропного гормона, обеспечивает </a:t>
            </a:r>
            <a:r>
              <a:rPr lang="ru-RU" dirty="0" err="1">
                <a:latin typeface="Times New Roman" panose="02020603050405020304" pitchFamily="18" charset="0"/>
                <a:cs typeface="Times New Roman" panose="02020603050405020304" pitchFamily="18" charset="0"/>
              </a:rPr>
              <a:t>предовуляционные</a:t>
            </a:r>
            <a:r>
              <a:rPr lang="ru-RU" dirty="0">
                <a:latin typeface="Times New Roman" panose="02020603050405020304" pitchFamily="18" charset="0"/>
                <a:cs typeface="Times New Roman" panose="02020603050405020304" pitchFamily="18" charset="0"/>
              </a:rPr>
              <a:t> изменения в </a:t>
            </a:r>
            <a:r>
              <a:rPr lang="ru-RU" dirty="0" err="1">
                <a:latin typeface="Times New Roman" panose="02020603050405020304" pitchFamily="18" charset="0"/>
                <a:cs typeface="Times New Roman" panose="02020603050405020304" pitchFamily="18" charset="0"/>
              </a:rPr>
              <a:t>овоцитах</a:t>
            </a:r>
            <a:r>
              <a:rPr lang="ru-RU" dirty="0">
                <a:latin typeface="Times New Roman" panose="02020603050405020304" pitchFamily="18" charset="0"/>
                <a:cs typeface="Times New Roman" panose="02020603050405020304" pitchFamily="18" charset="0"/>
              </a:rPr>
              <a:t>, превращает их в </a:t>
            </a:r>
            <a:r>
              <a:rPr lang="ru-RU" dirty="0" smtClean="0">
                <a:latin typeface="Times New Roman" panose="02020603050405020304" pitchFamily="18" charset="0"/>
                <a:cs typeface="Times New Roman" panose="02020603050405020304" pitchFamily="18" charset="0"/>
              </a:rPr>
              <a:t>зрелые </a:t>
            </a:r>
            <a:r>
              <a:rPr lang="ru-RU" dirty="0">
                <a:latin typeface="Times New Roman" panose="02020603050405020304" pitchFamily="18" charset="0"/>
                <a:cs typeface="Times New Roman" panose="02020603050405020304" pitchFamily="18" charset="0"/>
              </a:rPr>
              <a:t>икринки; второй разрешающая, обеспечивает овуляцию, т.е. освобождение икринок от фолликулярной оболочки, </a:t>
            </a:r>
            <a:r>
              <a:rPr lang="ru-RU" dirty="0" smtClean="0">
                <a:latin typeface="Times New Roman" panose="02020603050405020304" pitchFamily="18" charset="0"/>
                <a:cs typeface="Times New Roman" panose="02020603050405020304" pitchFamily="18" charset="0"/>
              </a:rPr>
              <a:t>удерживающей </a:t>
            </a:r>
            <a:r>
              <a:rPr lang="ru-RU" dirty="0">
                <a:latin typeface="Times New Roman" panose="02020603050405020304" pitchFamily="18" charset="0"/>
                <a:cs typeface="Times New Roman" panose="02020603050405020304" pitchFamily="18" charset="0"/>
              </a:rPr>
              <a:t>их в яичнике, осуществляется путем воздействия </a:t>
            </a:r>
            <a:r>
              <a:rPr lang="ru-RU" dirty="0" smtClean="0">
                <a:latin typeface="Times New Roman" panose="02020603050405020304" pitchFamily="18" charset="0"/>
                <a:cs typeface="Times New Roman" panose="02020603050405020304" pitchFamily="18" charset="0"/>
              </a:rPr>
              <a:t>значительно </a:t>
            </a:r>
            <a:r>
              <a:rPr lang="ru-RU" dirty="0">
                <a:latin typeface="Times New Roman" panose="02020603050405020304" pitchFamily="18" charset="0"/>
                <a:cs typeface="Times New Roman" panose="02020603050405020304" pitchFamily="18" charset="0"/>
              </a:rPr>
              <a:t>большего количества </a:t>
            </a:r>
            <a:r>
              <a:rPr lang="ru-RU" dirty="0" err="1">
                <a:latin typeface="Times New Roman" panose="02020603050405020304" pitchFamily="18" charset="0"/>
                <a:cs typeface="Times New Roman" panose="02020603050405020304" pitchFamily="18" charset="0"/>
              </a:rPr>
              <a:t>гармона</a:t>
            </a:r>
            <a:r>
              <a:rPr lang="ru-RU" dirty="0">
                <a:latin typeface="Times New Roman" panose="02020603050405020304" pitchFamily="18" charset="0"/>
                <a:cs typeface="Times New Roman" panose="02020603050405020304" pitchFamily="18" charset="0"/>
              </a:rPr>
              <a:t>. Таким образом, для доведения самок растительноядных рыб до положительного ответа на инъекцию, гонадотропный гормон вводится дважды. Первый раз вводится очень малая доза гормона, составляющая около 10-12% общей намеченной дозы гормона. Через сутки после такой предварительной инъекции проводится вторая разрешающая инъекция, составляющая 88-90% общей дозы.</a:t>
            </a:r>
          </a:p>
          <a:p>
            <a:pPr algn="just"/>
            <a:r>
              <a:rPr lang="ru-RU" dirty="0">
                <a:latin typeface="Times New Roman" panose="02020603050405020304" pitchFamily="18" charset="0"/>
                <a:cs typeface="Times New Roman" panose="02020603050405020304" pitchFamily="18" charset="0"/>
              </a:rPr>
              <a:t>Дозировка гипофиза. Практическим применением </a:t>
            </a:r>
            <a:r>
              <a:rPr lang="ru-RU" dirty="0" smtClean="0">
                <a:latin typeface="Times New Roman" panose="02020603050405020304" pitchFamily="18" charset="0"/>
                <a:cs typeface="Times New Roman" panose="02020603050405020304" pitchFamily="18" charset="0"/>
              </a:rPr>
              <a:t>гипофизарных </a:t>
            </a:r>
            <a:r>
              <a:rPr lang="ru-RU" dirty="0">
                <a:latin typeface="Times New Roman" panose="02020603050405020304" pitchFamily="18" charset="0"/>
                <a:cs typeface="Times New Roman" panose="02020603050405020304" pitchFamily="18" charset="0"/>
              </a:rPr>
              <a:t>инъекций установлено, что дозировка гипофиза является важным условием в рыборазводном процессе. Количество его большей частью колеблется в пределах 3-6 мг на 1 кг массы </a:t>
            </a:r>
            <a:r>
              <a:rPr lang="ru-RU" dirty="0" smtClean="0">
                <a:latin typeface="Times New Roman" panose="02020603050405020304" pitchFamily="18" charset="0"/>
                <a:cs typeface="Times New Roman" panose="02020603050405020304" pitchFamily="18" charset="0"/>
              </a:rPr>
              <a:t>рыбы </a:t>
            </a:r>
            <a:r>
              <a:rPr lang="ru-RU" dirty="0">
                <a:latin typeface="Times New Roman" panose="02020603050405020304" pitchFamily="18" charset="0"/>
                <a:cs typeface="Times New Roman" panose="02020603050405020304" pitchFamily="18" charset="0"/>
              </a:rPr>
              <a:t>и изменяется в зависимости от степени зрелости гонад и </a:t>
            </a:r>
            <a:r>
              <a:rPr lang="ru-RU" dirty="0" smtClean="0">
                <a:latin typeface="Times New Roman" panose="02020603050405020304" pitchFamily="18" charset="0"/>
                <a:cs typeface="Times New Roman" panose="02020603050405020304" pitchFamily="18" charset="0"/>
              </a:rPr>
              <a:t>активности </a:t>
            </a:r>
            <a:r>
              <a:rPr lang="ru-RU" dirty="0">
                <a:latin typeface="Times New Roman" panose="02020603050405020304" pitchFamily="18" charset="0"/>
                <a:cs typeface="Times New Roman" panose="02020603050405020304" pitchFamily="18" charset="0"/>
              </a:rPr>
              <a:t>вводимого препарата. Для определения дозы </a:t>
            </a:r>
            <a:r>
              <a:rPr lang="ru-RU" dirty="0" smtClean="0">
                <a:latin typeface="Times New Roman" panose="02020603050405020304" pitchFamily="18" charset="0"/>
                <a:cs typeface="Times New Roman" panose="02020603050405020304" pitchFamily="18" charset="0"/>
              </a:rPr>
              <a:t>гонадотропного </a:t>
            </a:r>
            <a:r>
              <a:rPr lang="ru-RU" dirty="0">
                <a:latin typeface="Times New Roman" panose="02020603050405020304" pitchFamily="18" charset="0"/>
                <a:cs typeface="Times New Roman" panose="02020603050405020304" pitchFamily="18" charset="0"/>
              </a:rPr>
              <a:t>препарата необходимо учитывать массу рыбы и вели чину ее гонад. Ориентировочное определение оптимальной дозы гипофиза на кг массы рыбы рекомендуется проводить по </a:t>
            </a:r>
            <a:r>
              <a:rPr lang="ru-RU" dirty="0" smtClean="0">
                <a:latin typeface="Times New Roman" panose="02020603050405020304" pitchFamily="18" charset="0"/>
                <a:cs typeface="Times New Roman" panose="02020603050405020304" pitchFamily="18" charset="0"/>
              </a:rPr>
              <a:t>следующей </a:t>
            </a:r>
            <a:r>
              <a:rPr lang="ru-RU" dirty="0">
                <a:latin typeface="Times New Roman" panose="02020603050405020304" pitchFamily="18" charset="0"/>
                <a:cs typeface="Times New Roman" panose="02020603050405020304" pitchFamily="18" charset="0"/>
              </a:rPr>
              <a:t>номограмме зависимости дозировок гипофиза от об- хвата тела (рис</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18779977"/>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3140" t="55556" r="10906" b="13942"/>
          <a:stretch/>
        </p:blipFill>
        <p:spPr bwMode="auto">
          <a:xfrm>
            <a:off x="532925" y="260647"/>
            <a:ext cx="8145622" cy="50619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115615" y="5540656"/>
            <a:ext cx="7176003" cy="400110"/>
          </a:xfrm>
          <a:prstGeom prst="rect">
            <a:avLst/>
          </a:prstGeom>
          <a:noFill/>
        </p:spPr>
        <p:txBody>
          <a:bodyPr wrap="none" rtlCol="0">
            <a:spAutoFit/>
          </a:bodyPr>
          <a:lstStyle/>
          <a:p>
            <a:r>
              <a:rPr lang="ru-RU" sz="2000" b="1" dirty="0" smtClean="0">
                <a:latin typeface="Times New Roman" panose="02020603050405020304" pitchFamily="18" charset="0"/>
                <a:cs typeface="Times New Roman" panose="02020603050405020304" pitchFamily="18" charset="0"/>
              </a:rPr>
              <a:t>Зависимость дозировок гипофиза от величины обхвата тела</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1388468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640960" cy="5909310"/>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Вычисленное таким образом количество гипофиза (мг) ум- </a:t>
            </a:r>
            <a:r>
              <a:rPr lang="ru-RU" dirty="0" err="1">
                <a:latin typeface="Times New Roman" panose="02020603050405020304" pitchFamily="18" charset="0"/>
                <a:cs typeface="Times New Roman" panose="02020603050405020304" pitchFamily="18" charset="0"/>
              </a:rPr>
              <a:t>ножается</a:t>
            </a:r>
            <a:r>
              <a:rPr lang="ru-RU" dirty="0">
                <a:latin typeface="Times New Roman" panose="02020603050405020304" pitchFamily="18" charset="0"/>
                <a:cs typeface="Times New Roman" panose="02020603050405020304" pitchFamily="18" charset="0"/>
              </a:rPr>
              <a:t> на массу самки (кг) и составляет общее количество гонадотропного препарата для нормальной овуляции самки. При заниженной дозе гонадотропного препарата самки или не отдают икру, или отдают ее не полностью. Завышение дозы </a:t>
            </a:r>
            <a:r>
              <a:rPr lang="ru-RU" dirty="0" err="1">
                <a:latin typeface="Times New Roman" panose="02020603050405020304" pitchFamily="18" charset="0"/>
                <a:cs typeface="Times New Roman" panose="02020603050405020304" pitchFamily="18" charset="0"/>
              </a:rPr>
              <a:t>ве</a:t>
            </a:r>
            <a:r>
              <a:rPr lang="ru-RU" dirty="0">
                <a:latin typeface="Times New Roman" panose="02020603050405020304" pitchFamily="18" charset="0"/>
                <a:cs typeface="Times New Roman" panose="02020603050405020304" pitchFamily="18" charset="0"/>
              </a:rPr>
              <a:t>- дет к преждевременным процессам овуляции еще не дозревшей икры.</a:t>
            </a:r>
          </a:p>
          <a:p>
            <a:pPr algn="just"/>
            <a:r>
              <a:rPr lang="ru-RU" dirty="0">
                <a:latin typeface="Times New Roman" panose="02020603050405020304" pitchFamily="18" charset="0"/>
                <a:cs typeface="Times New Roman" panose="02020603050405020304" pitchFamily="18" charset="0"/>
              </a:rPr>
              <a:t>Например, самка имеет массу 9 кг и обхват тела 50 см. По номограмме на 1 кг массы этой самки оптимальная доза </a:t>
            </a:r>
            <a:r>
              <a:rPr lang="ru-RU" dirty="0" err="1">
                <a:latin typeface="Times New Roman" panose="02020603050405020304" pitchFamily="18" charset="0"/>
                <a:cs typeface="Times New Roman" panose="02020603050405020304" pitchFamily="18" charset="0"/>
              </a:rPr>
              <a:t>гонадо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тропного</a:t>
            </a:r>
            <a:r>
              <a:rPr lang="ru-RU" dirty="0">
                <a:latin typeface="Times New Roman" panose="02020603050405020304" pitchFamily="18" charset="0"/>
                <a:cs typeface="Times New Roman" panose="02020603050405020304" pitchFamily="18" charset="0"/>
              </a:rPr>
              <a:t> препарата равна 4,5 мг. Следовательно, общая доза гонадотропного препарата для этой самки составит 40,5 мг </a:t>
            </a:r>
            <a:r>
              <a:rPr lang="ru-RU" dirty="0" err="1">
                <a:latin typeface="Times New Roman" panose="02020603050405020304" pitchFamily="18" charset="0"/>
                <a:cs typeface="Times New Roman" panose="02020603050405020304" pitchFamily="18" charset="0"/>
              </a:rPr>
              <a:t>ве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щества</a:t>
            </a:r>
            <a:r>
              <a:rPr lang="ru-RU" dirty="0">
                <a:latin typeface="Times New Roman" panose="02020603050405020304" pitchFamily="18" charset="0"/>
                <a:cs typeface="Times New Roman" panose="02020603050405020304" pitchFamily="18" charset="0"/>
              </a:rPr>
              <a:t> гипофиза (9 х 4,5).</a:t>
            </a:r>
          </a:p>
          <a:p>
            <a:pPr algn="just"/>
            <a:r>
              <a:rPr lang="ru-RU" dirty="0">
                <a:latin typeface="Times New Roman" panose="02020603050405020304" pitchFamily="18" charset="0"/>
                <a:cs typeface="Times New Roman" panose="02020603050405020304" pitchFamily="18" charset="0"/>
              </a:rPr>
              <a:t>Естественно, что в последующих партиях эти расчеты могут корректироваться в зависимости от того, насколько полно сам- </a:t>
            </a:r>
            <a:r>
              <a:rPr lang="ru-RU" dirty="0" err="1">
                <a:latin typeface="Times New Roman" panose="02020603050405020304" pitchFamily="18" charset="0"/>
                <a:cs typeface="Times New Roman" panose="02020603050405020304" pitchFamily="18" charset="0"/>
              </a:rPr>
              <a:t>ки</a:t>
            </a:r>
            <a:r>
              <a:rPr lang="ru-RU" dirty="0">
                <a:latin typeface="Times New Roman" panose="02020603050405020304" pitchFamily="18" charset="0"/>
                <a:cs typeface="Times New Roman" panose="02020603050405020304" pitchFamily="18" charset="0"/>
              </a:rPr>
              <a:t> отдают высококачественную икру.</a:t>
            </a:r>
          </a:p>
          <a:p>
            <a:pPr algn="just"/>
            <a:r>
              <a:rPr lang="ru-RU" dirty="0">
                <a:latin typeface="Times New Roman" panose="02020603050405020304" pitchFamily="18" charset="0"/>
                <a:cs typeface="Times New Roman" panose="02020603050405020304" pitchFamily="18" charset="0"/>
              </a:rPr>
              <a:t>Предварительная доза для </a:t>
            </a:r>
            <a:r>
              <a:rPr lang="ru-RU" dirty="0" err="1">
                <a:latin typeface="Times New Roman" panose="02020603050405020304" pitchFamily="18" charset="0"/>
                <a:cs typeface="Times New Roman" panose="02020603050405020304" pitchFamily="18" charset="0"/>
              </a:rPr>
              <a:t>предовуляционного</a:t>
            </a:r>
            <a:r>
              <a:rPr lang="ru-RU" dirty="0">
                <a:latin typeface="Times New Roman" panose="02020603050405020304" pitchFamily="18" charset="0"/>
                <a:cs typeface="Times New Roman" panose="02020603050405020304" pitchFamily="18" charset="0"/>
              </a:rPr>
              <a:t> изменения в </a:t>
            </a:r>
            <a:r>
              <a:rPr lang="ru-RU" dirty="0" err="1">
                <a:latin typeface="Times New Roman" panose="02020603050405020304" pitchFamily="18" charset="0"/>
                <a:cs typeface="Times New Roman" panose="02020603050405020304" pitchFamily="18" charset="0"/>
              </a:rPr>
              <a:t>овоцитах</a:t>
            </a:r>
            <a:r>
              <a:rPr lang="ru-RU" dirty="0">
                <a:latin typeface="Times New Roman" panose="02020603050405020304" pitchFamily="18" charset="0"/>
                <a:cs typeface="Times New Roman" panose="02020603050405020304" pitchFamily="18" charset="0"/>
              </a:rPr>
              <a:t>, как это было указано ранее (10-12% общей дозы) для данной самки составит 4,0-4,9 мг, а более крупным самкам до 5.0-6.0 мг. разрешающая доза составит 35,6-36,5 мг.</a:t>
            </a:r>
          </a:p>
          <a:p>
            <a:pPr algn="just"/>
            <a:r>
              <a:rPr lang="ru-RU" dirty="0">
                <a:latin typeface="Times New Roman" panose="02020603050405020304" pitchFamily="18" charset="0"/>
                <a:cs typeface="Times New Roman" panose="02020603050405020304" pitchFamily="18" charset="0"/>
              </a:rPr>
              <a:t>Для оплодотворения полученной икры обычно используют текучих самцов. Однако для синхронного созревания </a:t>
            </a:r>
            <a:r>
              <a:rPr lang="ru-RU" dirty="0" err="1">
                <a:latin typeface="Times New Roman" panose="02020603050405020304" pitchFamily="18" charset="0"/>
                <a:cs typeface="Times New Roman" panose="02020603050405020304" pitchFamily="18" charset="0"/>
              </a:rPr>
              <a:t>семенни</a:t>
            </a:r>
            <a:r>
              <a:rPr lang="ru-RU" dirty="0">
                <a:latin typeface="Times New Roman" panose="02020603050405020304" pitchFamily="18" charset="0"/>
                <a:cs typeface="Times New Roman" panose="02020603050405020304" pitchFamily="18" charset="0"/>
              </a:rPr>
              <a:t>- ков и получения достаточно большего количества молок им также производится гипофизарная инъекция, осуществляемая за час до проведения разрешающей инъекции самки. Практикой установлено, что самцам массой 5-7 кг вполне достаточно ввести 4-6 мг гипофиза, а более крупным самцам белого амура и пест </a:t>
            </a:r>
            <a:r>
              <a:rPr lang="ru-RU" dirty="0" err="1">
                <a:latin typeface="Times New Roman" panose="02020603050405020304" pitchFamily="18" charset="0"/>
                <a:cs typeface="Times New Roman" panose="02020603050405020304" pitchFamily="18" charset="0"/>
              </a:rPr>
              <a:t>рого</a:t>
            </a:r>
            <a:r>
              <a:rPr lang="ru-RU" dirty="0">
                <a:latin typeface="Times New Roman" panose="02020603050405020304" pitchFamily="18" charset="0"/>
                <a:cs typeface="Times New Roman" panose="02020603050405020304" pitchFamily="18" charset="0"/>
              </a:rPr>
              <a:t> толстолобика (часто весом в 10 кг) до 12-15 мг </a:t>
            </a:r>
            <a:r>
              <a:rPr lang="ru-RU" dirty="0" smtClean="0">
                <a:latin typeface="Times New Roman" panose="02020603050405020304" pitchFamily="18" charset="0"/>
                <a:cs typeface="Times New Roman" panose="02020603050405020304" pitchFamily="18" charset="0"/>
              </a:rPr>
              <a:t>вещества гипофиза </a:t>
            </a:r>
            <a:r>
              <a:rPr lang="ru-RU" dirty="0">
                <a:latin typeface="Times New Roman" panose="02020603050405020304" pitchFamily="18" charset="0"/>
                <a:cs typeface="Times New Roman" panose="02020603050405020304" pitchFamily="18" charset="0"/>
              </a:rPr>
              <a:t>на одну рыбину. Подготовка гипофиза для </a:t>
            </a:r>
            <a:r>
              <a:rPr lang="ru-RU" dirty="0" smtClean="0">
                <a:latin typeface="Times New Roman" panose="02020603050405020304" pitchFamily="18" charset="0"/>
                <a:cs typeface="Times New Roman" panose="02020603050405020304" pitchFamily="18" charset="0"/>
              </a:rPr>
              <a:t>инъекции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07509589"/>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6463308"/>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Вещество гипофизов вводят производителям в виде водной суспензии, изготовляемой непосредственно перед инъекцией. Для этого предварительно отвешенные сухие гипофизы высыпают в небольшую </a:t>
            </a:r>
            <a:r>
              <a:rPr lang="ru-RU" dirty="0" err="1">
                <a:latin typeface="Times New Roman" panose="02020603050405020304" pitchFamily="18" charset="0"/>
                <a:cs typeface="Times New Roman" panose="02020603050405020304" pitchFamily="18" charset="0"/>
              </a:rPr>
              <a:t>фарфоро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вую</a:t>
            </a:r>
            <a:r>
              <a:rPr lang="ru-RU" dirty="0">
                <a:latin typeface="Times New Roman" panose="02020603050405020304" pitchFamily="18" charset="0"/>
                <a:cs typeface="Times New Roman" panose="02020603050405020304" pitchFamily="18" charset="0"/>
              </a:rPr>
              <a:t> ступку и растирают пестиком до </a:t>
            </a:r>
            <a:r>
              <a:rPr lang="ru-RU" dirty="0" err="1">
                <a:latin typeface="Times New Roman" panose="02020603050405020304" pitchFamily="18" charset="0"/>
                <a:cs typeface="Times New Roman" panose="02020603050405020304" pitchFamily="18" charset="0"/>
              </a:rPr>
              <a:t>мукообразного</a:t>
            </a:r>
            <a:r>
              <a:rPr lang="ru-RU" dirty="0">
                <a:latin typeface="Times New Roman" panose="02020603050405020304" pitchFamily="18" charset="0"/>
                <a:cs typeface="Times New Roman" panose="02020603050405020304" pitchFamily="18" charset="0"/>
              </a:rPr>
              <a:t> состояния. Затем в ступку добавляют несколько капель </a:t>
            </a:r>
            <a:r>
              <a:rPr lang="ru-RU" dirty="0" err="1">
                <a:latin typeface="Times New Roman" panose="02020603050405020304" pitchFamily="18" charset="0"/>
                <a:cs typeface="Times New Roman" panose="02020603050405020304" pitchFamily="18" charset="0"/>
              </a:rPr>
              <a:t>дистилированной</a:t>
            </a:r>
            <a:r>
              <a:rPr lang="ru-RU" dirty="0">
                <a:latin typeface="Times New Roman" panose="02020603050405020304" pitchFamily="18" charset="0"/>
                <a:cs typeface="Times New Roman" panose="02020603050405020304" pitchFamily="18" charset="0"/>
              </a:rPr>
              <a:t> воды и полученную тестообразную массу еще раз тщательно растирают, добавляют необходимое количество </a:t>
            </a:r>
            <a:r>
              <a:rPr lang="ru-RU" dirty="0" err="1">
                <a:latin typeface="Times New Roman" panose="02020603050405020304" pitchFamily="18" charset="0"/>
                <a:cs typeface="Times New Roman" panose="02020603050405020304" pitchFamily="18" charset="0"/>
              </a:rPr>
              <a:t>физиологиче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ского</a:t>
            </a:r>
            <a:r>
              <a:rPr lang="ru-RU" dirty="0">
                <a:latin typeface="Times New Roman" panose="02020603050405020304" pitchFamily="18" charset="0"/>
                <a:cs typeface="Times New Roman" panose="02020603050405020304" pitchFamily="18" charset="0"/>
              </a:rPr>
              <a:t> раствора (6,5 г поваренной соли на 1 л. кипяченой или </a:t>
            </a:r>
            <a:r>
              <a:rPr lang="ru-RU" dirty="0" err="1">
                <a:latin typeface="Times New Roman" panose="02020603050405020304" pitchFamily="18" charset="0"/>
                <a:cs typeface="Times New Roman" panose="02020603050405020304" pitchFamily="18" charset="0"/>
              </a:rPr>
              <a:t>дистилированной</a:t>
            </a:r>
            <a:r>
              <a:rPr lang="ru-RU" dirty="0">
                <a:latin typeface="Times New Roman" panose="02020603050405020304" pitchFamily="18" charset="0"/>
                <a:cs typeface="Times New Roman" panose="02020603050405020304" pitchFamily="18" charset="0"/>
              </a:rPr>
              <a:t> воды) и содержимое перемешивают до полу- </a:t>
            </a:r>
            <a:r>
              <a:rPr lang="ru-RU" dirty="0" err="1">
                <a:latin typeface="Times New Roman" panose="02020603050405020304" pitchFamily="18" charset="0"/>
                <a:cs typeface="Times New Roman" panose="02020603050405020304" pitchFamily="18" charset="0"/>
              </a:rPr>
              <a:t>чения</a:t>
            </a:r>
            <a:r>
              <a:rPr lang="ru-RU" dirty="0">
                <a:latin typeface="Times New Roman" panose="02020603050405020304" pitchFamily="18" charset="0"/>
                <a:cs typeface="Times New Roman" panose="02020603050405020304" pitchFamily="18" charset="0"/>
              </a:rPr>
              <a:t> равномерной взвеси.</a:t>
            </a:r>
          </a:p>
          <a:p>
            <a:pPr algn="just"/>
            <a:r>
              <a:rPr lang="ru-RU" dirty="0">
                <a:latin typeface="Times New Roman" panose="02020603050405020304" pitchFamily="18" charset="0"/>
                <a:cs typeface="Times New Roman" panose="02020603050405020304" pitchFamily="18" charset="0"/>
              </a:rPr>
              <a:t>Техника инъекции. При вылове из преднерестовых прудов самок взвешивают и измеряют наибольший обхват тела. Близ- ких по массе и величине гонад самок группируют по партиям, что упрощает порядок проведения им инъекции. Инъекцию про- водят в брезентовых носилках, заполненных водой. Работу ор- </a:t>
            </a:r>
            <a:r>
              <a:rPr lang="ru-RU" dirty="0" err="1">
                <a:latin typeface="Times New Roman" panose="02020603050405020304" pitchFamily="18" charset="0"/>
                <a:cs typeface="Times New Roman" panose="02020603050405020304" pitchFamily="18" charset="0"/>
              </a:rPr>
              <a:t>ганизуют</a:t>
            </a:r>
            <a:r>
              <a:rPr lang="ru-RU" dirty="0">
                <a:latin typeface="Times New Roman" panose="02020603050405020304" pitchFamily="18" charset="0"/>
                <a:cs typeface="Times New Roman" panose="02020603050405020304" pitchFamily="18" charset="0"/>
              </a:rPr>
              <a:t> обычно вдвоем: подсобный рабочий осторожно при- </a:t>
            </a:r>
            <a:r>
              <a:rPr lang="ru-RU" dirty="0" err="1">
                <a:latin typeface="Times New Roman" panose="02020603050405020304" pitchFamily="18" charset="0"/>
                <a:cs typeface="Times New Roman" panose="02020603050405020304" pitchFamily="18" charset="0"/>
              </a:rPr>
              <a:t>жимает</a:t>
            </a:r>
            <a:r>
              <a:rPr lang="ru-RU" dirty="0">
                <a:latin typeface="Times New Roman" panose="02020603050405020304" pitchFamily="18" charset="0"/>
                <a:cs typeface="Times New Roman" panose="02020603050405020304" pitchFamily="18" charset="0"/>
              </a:rPr>
              <a:t> рыбу к стенке носилок и придерживает ее руками в об- </a:t>
            </a:r>
            <a:r>
              <a:rPr lang="ru-RU" dirty="0" err="1">
                <a:latin typeface="Times New Roman" panose="02020603050405020304" pitchFamily="18" charset="0"/>
                <a:cs typeface="Times New Roman" panose="02020603050405020304" pitchFamily="18" charset="0"/>
              </a:rPr>
              <a:t>ласти</a:t>
            </a:r>
            <a:r>
              <a:rPr lang="ru-RU" dirty="0">
                <a:latin typeface="Times New Roman" panose="02020603050405020304" pitchFamily="18" charset="0"/>
                <a:cs typeface="Times New Roman" panose="02020603050405020304" pitchFamily="18" charset="0"/>
              </a:rPr>
              <a:t> хвостового стебля и головы, другой проводит инъекцию в мышцу спины в первой трети тела выше боковой линии и </a:t>
            </a:r>
            <a:r>
              <a:rPr lang="ru-RU" dirty="0" err="1">
                <a:latin typeface="Times New Roman" panose="02020603050405020304" pitchFamily="18" charset="0"/>
                <a:cs typeface="Times New Roman" panose="02020603050405020304" pitchFamily="18" charset="0"/>
              </a:rPr>
              <a:t>не-</a:t>
            </a:r>
            <a:r>
              <a:rPr lang="ru-RU" dirty="0">
                <a:latin typeface="Times New Roman" panose="02020603050405020304" pitchFamily="18" charset="0"/>
                <a:cs typeface="Times New Roman" panose="02020603050405020304" pitchFamily="18" charset="0"/>
              </a:rPr>
              <a:t> сколько ниже начала основания спинного плавника. Игла </a:t>
            </a:r>
            <a:r>
              <a:rPr lang="ru-RU" dirty="0" err="1">
                <a:latin typeface="Times New Roman" panose="02020603050405020304" pitchFamily="18" charset="0"/>
                <a:cs typeface="Times New Roman" panose="02020603050405020304" pitchFamily="18" charset="0"/>
              </a:rPr>
              <a:t>вво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дится</a:t>
            </a:r>
            <a:r>
              <a:rPr lang="ru-RU" dirty="0">
                <a:latin typeface="Times New Roman" panose="02020603050405020304" pitchFamily="18" charset="0"/>
                <a:cs typeface="Times New Roman" panose="02020603050405020304" pitchFamily="18" charset="0"/>
              </a:rPr>
              <a:t> под острым углом (30-40°) под чешую. Место укола после удаления иглы на некоторое время зажимается пальцем, чтобы избежать вытекания суспензии и массируется. При некотором опыте инъекцию может проводить и один человек, однако, при- </a:t>
            </a:r>
            <a:r>
              <a:rPr lang="ru-RU" dirty="0" err="1">
                <a:latin typeface="Times New Roman" panose="02020603050405020304" pitchFamily="18" charset="0"/>
                <a:cs typeface="Times New Roman" panose="02020603050405020304" pitchFamily="18" charset="0"/>
              </a:rPr>
              <a:t>нимая</a:t>
            </a:r>
            <a:r>
              <a:rPr lang="ru-RU" dirty="0">
                <a:latin typeface="Times New Roman" panose="02020603050405020304" pitchFamily="18" charset="0"/>
                <a:cs typeface="Times New Roman" panose="02020603050405020304" pitchFamily="18" charset="0"/>
              </a:rPr>
              <a:t> во внимание повышенную пугливость </a:t>
            </a:r>
            <a:r>
              <a:rPr lang="ru-RU" dirty="0" smtClean="0">
                <a:latin typeface="Times New Roman" panose="02020603050405020304" pitchFamily="18" charset="0"/>
                <a:cs typeface="Times New Roman" panose="02020603050405020304" pitchFamily="18" charset="0"/>
              </a:rPr>
              <a:t>растительноядных рыб</a:t>
            </a:r>
            <a:r>
              <a:rPr lang="ru-RU" dirty="0">
                <a:latin typeface="Times New Roman" panose="02020603050405020304" pitchFamily="18" charset="0"/>
                <a:cs typeface="Times New Roman" panose="02020603050405020304" pitchFamily="18" charset="0"/>
              </a:rPr>
              <a:t>, делать это в одиночку не рекомендуется, может </a:t>
            </a:r>
            <a:r>
              <a:rPr lang="ru-RU" dirty="0" smtClean="0">
                <a:latin typeface="Times New Roman" panose="02020603050405020304" pitchFamily="18" charset="0"/>
                <a:cs typeface="Times New Roman" panose="02020603050405020304" pitchFamily="18" charset="0"/>
              </a:rPr>
              <a:t>завершиться </a:t>
            </a:r>
            <a:r>
              <a:rPr lang="ru-RU" dirty="0">
                <a:latin typeface="Times New Roman" panose="02020603050405020304" pitchFamily="18" charset="0"/>
                <a:cs typeface="Times New Roman" panose="02020603050405020304" pitchFamily="18" charset="0"/>
              </a:rPr>
              <a:t>нарушением качественного исполнения техники инъекции. Для инъекции используют шприцы "Рекорд" объемом </a:t>
            </a:r>
            <a:r>
              <a:rPr lang="ru-RU" dirty="0" smtClean="0">
                <a:latin typeface="Times New Roman" panose="02020603050405020304" pitchFamily="18" charset="0"/>
                <a:cs typeface="Times New Roman" panose="02020603050405020304" pitchFamily="18" charset="0"/>
              </a:rPr>
              <a:t>10-20 </a:t>
            </a:r>
            <a:r>
              <a:rPr lang="ru-RU" dirty="0" smtClean="0"/>
              <a:t>мл</a:t>
            </a:r>
            <a:r>
              <a:rPr lang="ru-RU" dirty="0"/>
              <a:t>. </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32195885"/>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4978" y="188640"/>
            <a:ext cx="8640960" cy="6463308"/>
          </a:xfrm>
          <a:prstGeom prst="rect">
            <a:avLst/>
          </a:prstGeom>
        </p:spPr>
        <p:txBody>
          <a:bodyPr wrap="square">
            <a:spAutoFit/>
          </a:bodyPr>
          <a:lstStyle/>
          <a:p>
            <a:r>
              <a:rPr lang="ru-RU" dirty="0"/>
              <a:t>Лучше иметь длинные (4-6 см) тонкие иглы, т.к. они меньше повреждают кожу и позволяют ввести </a:t>
            </a:r>
            <a:r>
              <a:rPr lang="ru-RU" dirty="0" err="1"/>
              <a:t>суспензію</a:t>
            </a:r>
            <a:r>
              <a:rPr lang="ru-RU" dirty="0"/>
              <a:t> глубже, в мы </a:t>
            </a:r>
            <a:r>
              <a:rPr lang="ru-RU" dirty="0" err="1"/>
              <a:t>шечную</a:t>
            </a:r>
            <a:r>
              <a:rPr lang="ru-RU" dirty="0"/>
              <a:t> ткань рыбы. Для удобства пользования и более точного определения дозы взятия суспензии полученное общее ее </a:t>
            </a:r>
            <a:r>
              <a:rPr lang="ru-RU" dirty="0" err="1"/>
              <a:t>количе</a:t>
            </a:r>
            <a:r>
              <a:rPr lang="ru-RU" dirty="0"/>
              <a:t> </a:t>
            </a:r>
            <a:r>
              <a:rPr lang="ru-RU" dirty="0" err="1"/>
              <a:t>ство</a:t>
            </a:r>
            <a:r>
              <a:rPr lang="ru-RU" dirty="0"/>
              <a:t> рекомендуется предварительно развесить на партии по 10. 20, 30 и т.д. мг. помещая каждую из них в отдельные пробирки, из которых легко комбинировать необходимую дозу. Порядок проведения работ по инъекции производителей.</a:t>
            </a:r>
          </a:p>
          <a:p>
            <a:r>
              <a:rPr lang="ru-RU" dirty="0" err="1"/>
              <a:t>Инъекцирование</a:t>
            </a:r>
            <a:r>
              <a:rPr lang="ru-RU" dirty="0"/>
              <a:t> производителей должно проводиться с таким расчетом, чтобы основные рыбоводные процессы (получение и оплодотворение икры, раскладка ее в инкубационные аппараты и т.д.) приходились на светлое время суток. Получение икры лучше проводить через день, что позволит наиболее </a:t>
            </a:r>
            <a:r>
              <a:rPr lang="ru-RU" dirty="0" smtClean="0"/>
              <a:t>рационально </a:t>
            </a:r>
            <a:r>
              <a:rPr lang="ru-RU" dirty="0"/>
              <a:t>использовать рыбоводную аппаратуру и облегчить работу обслуживающего персонала. Рекомендуется следующий порядок организации работ: в первый день (в 18-19 часов) производится отлов самок в преднерестовых прудах и предварительное </a:t>
            </a:r>
            <a:r>
              <a:rPr lang="ru-RU" dirty="0" err="1" smtClean="0"/>
              <a:t>инъекцирование</a:t>
            </a:r>
            <a:r>
              <a:rPr lang="ru-RU" dirty="0"/>
              <a:t>. Количество отобранных самок определяется их </a:t>
            </a:r>
            <a:r>
              <a:rPr lang="ru-RU" dirty="0" smtClean="0"/>
              <a:t>рабочей </a:t>
            </a:r>
            <a:r>
              <a:rPr lang="ru-RU" dirty="0"/>
              <a:t>плодовитостью и мощностью инкубационного цеха. На следующий день (в те же часы, но уже при более высокой </a:t>
            </a:r>
            <a:r>
              <a:rPr lang="ru-RU" dirty="0" smtClean="0"/>
              <a:t>температуре </a:t>
            </a:r>
            <a:r>
              <a:rPr lang="ru-RU" dirty="0"/>
              <a:t>воды) проводится разрешающая инъекция самок. За час до разрешающего </a:t>
            </a:r>
            <a:r>
              <a:rPr lang="ru-RU" dirty="0" err="1"/>
              <a:t>инъекцирования</a:t>
            </a:r>
            <a:r>
              <a:rPr lang="ru-RU" dirty="0"/>
              <a:t> самок </a:t>
            </a:r>
            <a:r>
              <a:rPr lang="ru-RU" dirty="0" err="1"/>
              <a:t>инъекцируют</a:t>
            </a:r>
            <a:r>
              <a:rPr lang="ru-RU" dirty="0"/>
              <a:t> самцов (как правило, одного на 2-3 самки).</a:t>
            </a:r>
          </a:p>
          <a:p>
            <a:r>
              <a:rPr lang="ru-RU" dirty="0"/>
              <a:t>В случае общего снижения температуры воды ниже 20°С в связи с ухудшением погоды и невозможности поддержании ее за счет регулируемой подачи термальных вод работы следует пре- </a:t>
            </a:r>
            <a:r>
              <a:rPr lang="ru-RU" dirty="0" err="1"/>
              <a:t>кратить</a:t>
            </a:r>
            <a:r>
              <a:rPr lang="ru-RU" dirty="0"/>
              <a:t> и возобновить их лишь после установления </a:t>
            </a:r>
            <a:r>
              <a:rPr lang="ru-RU" dirty="0" err="1"/>
              <a:t>оптималь</a:t>
            </a:r>
            <a:r>
              <a:rPr lang="ru-RU" dirty="0"/>
              <a:t>- ной температуры.</a:t>
            </a:r>
          </a:p>
        </p:txBody>
      </p:sp>
    </p:spTree>
    <p:extLst>
      <p:ext uri="{BB962C8B-B14F-4D97-AF65-F5344CB8AC3E}">
        <p14:creationId xmlns:p14="http://schemas.microsoft.com/office/powerpoint/2010/main" xmlns="" val="165681019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190" y="159346"/>
            <a:ext cx="8640960" cy="5078313"/>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Содержание производителей после инъекции. После </a:t>
            </a:r>
            <a:r>
              <a:rPr lang="ru-RU" dirty="0" err="1">
                <a:latin typeface="Times New Roman" panose="02020603050405020304" pitchFamily="18" charset="0"/>
                <a:cs typeface="Times New Roman" panose="02020603050405020304" pitchFamily="18" charset="0"/>
              </a:rPr>
              <a:t>инъек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ции</a:t>
            </a:r>
            <a:r>
              <a:rPr lang="ru-RU" dirty="0">
                <a:latin typeface="Times New Roman" panose="02020603050405020304" pitchFamily="18" charset="0"/>
                <a:cs typeface="Times New Roman" panose="02020603050405020304" pitchFamily="18" charset="0"/>
              </a:rPr>
              <a:t> производители помещаются в инъекционные или </a:t>
            </a:r>
            <a:r>
              <a:rPr lang="ru-RU" dirty="0" err="1">
                <a:latin typeface="Times New Roman" panose="02020603050405020304" pitchFamily="18" charset="0"/>
                <a:cs typeface="Times New Roman" panose="02020603050405020304" pitchFamily="18" charset="0"/>
              </a:rPr>
              <a:t>нересто</a:t>
            </a:r>
            <a:r>
              <a:rPr lang="ru-RU" dirty="0">
                <a:latin typeface="Times New Roman" panose="02020603050405020304" pitchFamily="18" charset="0"/>
                <a:cs typeface="Times New Roman" panose="02020603050405020304" pitchFamily="18" charset="0"/>
              </a:rPr>
              <a:t>- вые земляные прудики размерами около 20-30 м², с глубинами около 1 м, оборудованные придонными водозаборами и водо- спусками. </a:t>
            </a:r>
            <a:r>
              <a:rPr lang="ru-RU" dirty="0" err="1">
                <a:latin typeface="Times New Roman" panose="02020603050405020304" pitchFamily="18" charset="0"/>
                <a:cs typeface="Times New Roman" panose="02020603050405020304" pitchFamily="18" charset="0"/>
              </a:rPr>
              <a:t>Водообмен</a:t>
            </a:r>
            <a:r>
              <a:rPr lang="ru-RU" dirty="0">
                <a:latin typeface="Times New Roman" panose="02020603050405020304" pitchFamily="18" charset="0"/>
                <a:cs typeface="Times New Roman" panose="02020603050405020304" pitchFamily="18" charset="0"/>
              </a:rPr>
              <a:t> осуществляется через трубы, защищенные решетками и прикрытые брезентовым рукавом. Полный водо- обмен в таких прудиках должен осуществляться около 30 мин. В один такой прудик можно сажать после инъекции до 10 производителей.</a:t>
            </a:r>
          </a:p>
          <a:p>
            <a:pPr algn="just"/>
            <a:r>
              <a:rPr lang="ru-RU" dirty="0">
                <a:latin typeface="Times New Roman" panose="02020603050405020304" pitchFamily="18" charset="0"/>
                <a:cs typeface="Times New Roman" panose="02020603050405020304" pitchFamily="18" charset="0"/>
              </a:rPr>
              <a:t>Сроки созревания самок после разрешающей инъекции сильно зависят от температуры воды. Опытным путем </a:t>
            </a:r>
            <a:r>
              <a:rPr lang="ru-RU" dirty="0" err="1">
                <a:latin typeface="Times New Roman" panose="02020603050405020304" pitchFamily="18" charset="0"/>
                <a:cs typeface="Times New Roman" panose="02020603050405020304" pitchFamily="18" charset="0"/>
              </a:rPr>
              <a:t>установ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лено</a:t>
            </a:r>
            <a:r>
              <a:rPr lang="ru-RU" dirty="0">
                <a:latin typeface="Times New Roman" panose="02020603050405020304" pitchFamily="18" charset="0"/>
                <a:cs typeface="Times New Roman" panose="02020603050405020304" pitchFamily="18" charset="0"/>
              </a:rPr>
              <a:t>, что при температуре воды 20-22°С время созревания </a:t>
            </a:r>
            <a:r>
              <a:rPr lang="ru-RU" dirty="0" smtClean="0">
                <a:latin typeface="Times New Roman" panose="02020603050405020304" pitchFamily="18" charset="0"/>
                <a:cs typeface="Times New Roman" panose="02020603050405020304" pitchFamily="18" charset="0"/>
              </a:rPr>
              <a:t>самок продолжается </a:t>
            </a:r>
            <a:r>
              <a:rPr lang="ru-RU" dirty="0">
                <a:latin typeface="Times New Roman" panose="02020603050405020304" pitchFamily="18" charset="0"/>
                <a:cs typeface="Times New Roman" panose="02020603050405020304" pitchFamily="18" charset="0"/>
              </a:rPr>
              <a:t>до 10-12 час, при 23-25°С снижается до 9-11 час. при 26-28°С до 7-10 час. Сокращения времени для созревания самок в зависимости от температуры воды весьма важно, т.к. излишняя задержка икры в полости тела приводит ее к </a:t>
            </a:r>
            <a:r>
              <a:rPr lang="ru-RU" dirty="0" err="1">
                <a:latin typeface="Times New Roman" panose="02020603050405020304" pitchFamily="18" charset="0"/>
                <a:cs typeface="Times New Roman" panose="02020603050405020304" pitchFamily="18" charset="0"/>
              </a:rPr>
              <a:t>перезре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ванию</a:t>
            </a:r>
            <a:r>
              <a:rPr lang="ru-RU" dirty="0">
                <a:latin typeface="Times New Roman" panose="02020603050405020304" pitchFamily="18" charset="0"/>
                <a:cs typeface="Times New Roman" panose="02020603050405020304" pitchFamily="18" charset="0"/>
              </a:rPr>
              <a:t> и потере качества.</a:t>
            </a:r>
          </a:p>
          <a:p>
            <a:pPr algn="just"/>
            <a:r>
              <a:rPr lang="ru-RU" dirty="0">
                <a:latin typeface="Times New Roman" panose="02020603050405020304" pitchFamily="18" charset="0"/>
                <a:cs typeface="Times New Roman" panose="02020603050405020304" pitchFamily="18" charset="0"/>
              </a:rPr>
              <a:t>Если в хозяйстве нет прудиков-</a:t>
            </a:r>
            <a:r>
              <a:rPr lang="ru-RU" dirty="0" err="1">
                <a:latin typeface="Times New Roman" panose="02020603050405020304" pitchFamily="18" charset="0"/>
                <a:cs typeface="Times New Roman" panose="02020603050405020304" pitchFamily="18" charset="0"/>
              </a:rPr>
              <a:t>нерестовиков</a:t>
            </a:r>
            <a:r>
              <a:rPr lang="ru-RU" dirty="0">
                <a:latin typeface="Times New Roman" panose="02020603050405020304" pitchFamily="18" charset="0"/>
                <a:cs typeface="Times New Roman" panose="02020603050405020304" pitchFamily="18" charset="0"/>
              </a:rPr>
              <a:t>, производите- лей после инъекции можно содержать в ваннах-контейнерах. изготовляемых из брезента, стеклопластика или других мате- риалов, размерами 140 х 50 х 50 с обязательным наличием </a:t>
            </a:r>
            <a:r>
              <a:rPr lang="ru-RU" dirty="0" smtClean="0">
                <a:latin typeface="Times New Roman" panose="02020603050405020304" pitchFamily="18" charset="0"/>
                <a:cs typeface="Times New Roman" panose="02020603050405020304" pitchFamily="18" charset="0"/>
              </a:rPr>
              <a:t>крышек</a:t>
            </a:r>
            <a:r>
              <a:rPr lang="ru-RU" dirty="0">
                <a:latin typeface="Times New Roman" panose="02020603050405020304" pitchFamily="18" charset="0"/>
                <a:cs typeface="Times New Roman" panose="02020603050405020304" pitchFamily="18" charset="0"/>
              </a:rPr>
              <a:t>. Постоянный </a:t>
            </a:r>
            <a:r>
              <a:rPr lang="ru-RU" dirty="0" err="1">
                <a:latin typeface="Times New Roman" panose="02020603050405020304" pitchFamily="18" charset="0"/>
                <a:cs typeface="Times New Roman" panose="02020603050405020304" pitchFamily="18" charset="0"/>
              </a:rPr>
              <a:t>водообмен</a:t>
            </a:r>
            <a:r>
              <a:rPr lang="ru-RU" dirty="0">
                <a:latin typeface="Times New Roman" panose="02020603050405020304" pitchFamily="18" charset="0"/>
                <a:cs typeface="Times New Roman" panose="02020603050405020304" pitchFamily="18" charset="0"/>
              </a:rPr>
              <a:t> в контейнерах-ваннах должен быть около 3-4 л/мин</a:t>
            </a:r>
            <a:r>
              <a:rPr lang="ru-RU" dirty="0" smtClean="0">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xmlns="" val="301672796"/>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746682"/>
            <a:ext cx="7848872" cy="1754326"/>
          </a:xfrm>
          <a:prstGeom prst="rect">
            <a:avLst/>
          </a:prstGeom>
        </p:spPr>
        <p:txBody>
          <a:bodyPr wrap="square">
            <a:spAutoFit/>
          </a:bodyPr>
          <a:lstStyle/>
          <a:p>
            <a:pPr algn="ctr"/>
            <a:r>
              <a:rPr lang="ru-RU" sz="5400" b="1" dirty="0" smtClean="0">
                <a:latin typeface="Times New Roman" panose="02020603050405020304" pitchFamily="18" charset="0"/>
                <a:cs typeface="Times New Roman" panose="02020603050405020304" pitchFamily="18" charset="0"/>
              </a:rPr>
              <a:t>5. Получение </a:t>
            </a:r>
            <a:r>
              <a:rPr lang="ru-RU" sz="5400" b="1" dirty="0">
                <a:latin typeface="Times New Roman" panose="02020603050405020304" pitchFamily="18" charset="0"/>
                <a:cs typeface="Times New Roman" panose="02020603050405020304" pitchFamily="18" charset="0"/>
              </a:rPr>
              <a:t>половых продуктов</a:t>
            </a:r>
          </a:p>
        </p:txBody>
      </p:sp>
    </p:spTree>
    <p:extLst>
      <p:ext uri="{BB962C8B-B14F-4D97-AF65-F5344CB8AC3E}">
        <p14:creationId xmlns:p14="http://schemas.microsoft.com/office/powerpoint/2010/main" xmlns="" val="4159554522"/>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6555641"/>
          </a:xfrm>
          <a:prstGeom prst="rect">
            <a:avLst/>
          </a:prstGeom>
        </p:spPr>
        <p:txBody>
          <a:bodyPr wrap="square">
            <a:spAutoFit/>
          </a:bodyPr>
          <a:lstStyle/>
          <a:p>
            <a:r>
              <a:rPr lang="ru-RU" sz="2000" i="1" u="sng" dirty="0">
                <a:latin typeface="Times New Roman" panose="02020603050405020304" pitchFamily="18" charset="0"/>
                <a:cs typeface="Times New Roman" panose="02020603050405020304" pitchFamily="18" charset="0"/>
              </a:rPr>
              <a:t>Получение икры. </a:t>
            </a:r>
            <a:r>
              <a:rPr lang="ru-RU" sz="2000" dirty="0">
                <a:latin typeface="Times New Roman" panose="02020603050405020304" pitchFamily="18" charset="0"/>
                <a:cs typeface="Times New Roman" panose="02020603050405020304" pitchFamily="18" charset="0"/>
              </a:rPr>
              <a:t>Для отлова созревших самок из садков- </a:t>
            </a:r>
            <a:r>
              <a:rPr lang="ru-RU" sz="2000" dirty="0" err="1">
                <a:latin typeface="Times New Roman" panose="02020603050405020304" pitchFamily="18" charset="0"/>
                <a:cs typeface="Times New Roman" panose="02020603050405020304" pitchFamily="18" charset="0"/>
              </a:rPr>
              <a:t>нерестовиков</a:t>
            </a:r>
            <a:r>
              <a:rPr lang="ru-RU" sz="2000" dirty="0">
                <a:latin typeface="Times New Roman" panose="02020603050405020304" pitchFamily="18" charset="0"/>
                <a:cs typeface="Times New Roman" panose="02020603050405020304" pitchFamily="18" charset="0"/>
              </a:rPr>
              <a:t> в них приспускается вода до уровня, </a:t>
            </a:r>
            <a:r>
              <a:rPr lang="ru-RU" sz="2000" dirty="0" err="1">
                <a:latin typeface="Times New Roman" panose="02020603050405020304" pitchFamily="18" charset="0"/>
                <a:cs typeface="Times New Roman" panose="02020603050405020304" pitchFamily="18" charset="0"/>
              </a:rPr>
              <a:t>позволяюще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го</a:t>
            </a:r>
            <a:r>
              <a:rPr lang="ru-RU" sz="2000" dirty="0">
                <a:latin typeface="Times New Roman" panose="02020603050405020304" pitchFamily="18" charset="0"/>
                <a:cs typeface="Times New Roman" panose="02020603050405020304" pitchFamily="18" charset="0"/>
              </a:rPr>
              <a:t> рыбакам свободно передвигаться по садку в рыбацких </a:t>
            </a:r>
            <a:r>
              <a:rPr lang="ru-RU" sz="2000" dirty="0" err="1">
                <a:latin typeface="Times New Roman" panose="02020603050405020304" pitchFamily="18" charset="0"/>
                <a:cs typeface="Times New Roman" panose="02020603050405020304" pitchFamily="18" charset="0"/>
              </a:rPr>
              <a:t>сапо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гах</a:t>
            </a:r>
            <a:r>
              <a:rPr lang="ru-RU" sz="2000" dirty="0">
                <a:latin typeface="Times New Roman" panose="02020603050405020304" pitchFamily="18" charset="0"/>
                <a:cs typeface="Times New Roman" panose="02020603050405020304" pitchFamily="18" charset="0"/>
              </a:rPr>
              <a:t>. Если созревшие самки ведут себя относительно спокойно, отлов их производят два человека. Один из них осторожно над- </a:t>
            </a:r>
            <a:r>
              <a:rPr lang="ru-RU" sz="2000" dirty="0" err="1">
                <a:latin typeface="Times New Roman" panose="02020603050405020304" pitchFamily="18" charset="0"/>
                <a:cs typeface="Times New Roman" panose="02020603050405020304" pitchFamily="18" charset="0"/>
              </a:rPr>
              <a:t>вигает</a:t>
            </a:r>
            <a:r>
              <a:rPr lang="ru-RU" sz="2000" dirty="0">
                <a:latin typeface="Times New Roman" panose="02020603050405020304" pitchFamily="18" charset="0"/>
                <a:cs typeface="Times New Roman" panose="02020603050405020304" pitchFamily="18" charset="0"/>
              </a:rPr>
              <a:t> на самку (со стороны головы) рукав из мешковины и вынимает ее из воды. Другой захватывает самку за хвостовой стебель, быстро переворачивают брюшком вверх, зажимают пальцем генитальное (половое) отверстие, чтобы избежать поте- </a:t>
            </a:r>
            <a:r>
              <a:rPr lang="ru-RU" sz="2000" dirty="0" err="1">
                <a:latin typeface="Times New Roman" panose="02020603050405020304" pitchFamily="18" charset="0"/>
                <a:cs typeface="Times New Roman" panose="02020603050405020304" pitchFamily="18" charset="0"/>
              </a:rPr>
              <a:t>ри</a:t>
            </a:r>
            <a:r>
              <a:rPr lang="ru-RU" sz="2000" dirty="0">
                <a:latin typeface="Times New Roman" panose="02020603050405020304" pitchFamily="18" charset="0"/>
                <a:cs typeface="Times New Roman" panose="02020603050405020304" pitchFamily="18" charset="0"/>
              </a:rPr>
              <a:t> икры и выносит ее на берег. Получение икры производится в тени или под навесом. Рыбу тщательно вытирают от воды и слизи марлей, после чего легким поглаживанием брюшка сверху вниз (к генитальному отверстию), начинают отцеживать икру в эмалированный чистый сухой таз. Необходимо следить, чтобы икра не падала в таз сильной струей, не билась, свободно стека- ла по стенке таза.</a:t>
            </a:r>
          </a:p>
          <a:p>
            <a:r>
              <a:rPr lang="ru-RU" sz="2000" dirty="0">
                <a:latin typeface="Times New Roman" panose="02020603050405020304" pitchFamily="18" charset="0"/>
                <a:cs typeface="Times New Roman" panose="02020603050405020304" pitchFamily="18" charset="0"/>
              </a:rPr>
              <a:t>Учет количества икры, полученной от каждой самки, </a:t>
            </a:r>
            <a:r>
              <a:rPr lang="ru-RU" sz="2000" dirty="0" err="1">
                <a:latin typeface="Times New Roman" panose="02020603050405020304" pitchFamily="18" charset="0"/>
                <a:cs typeface="Times New Roman" panose="02020603050405020304" pitchFamily="18" charset="0"/>
              </a:rPr>
              <a:t>произ</a:t>
            </a:r>
            <a:r>
              <a:rPr lang="ru-RU" sz="2000" dirty="0">
                <a:latin typeface="Times New Roman" panose="02020603050405020304" pitchFamily="18" charset="0"/>
                <a:cs typeface="Times New Roman" panose="02020603050405020304" pitchFamily="18" charset="0"/>
              </a:rPr>
              <a:t>- водится объемным или весовым методом. В 1 мл </a:t>
            </a:r>
            <a:r>
              <a:rPr lang="ru-RU" sz="2000" dirty="0" err="1">
                <a:latin typeface="Times New Roman" panose="02020603050405020304" pitchFamily="18" charset="0"/>
                <a:cs typeface="Times New Roman" panose="02020603050405020304" pitchFamily="18" charset="0"/>
              </a:rPr>
              <a:t>неоплодотво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ренной</a:t>
            </a:r>
            <a:r>
              <a:rPr lang="ru-RU" sz="2000" dirty="0">
                <a:latin typeface="Times New Roman" panose="02020603050405020304" pitchFamily="18" charset="0"/>
                <a:cs typeface="Times New Roman" panose="02020603050405020304" pitchFamily="18" charset="0"/>
              </a:rPr>
              <a:t> икры обычно содержится 800-1000 икринок белого </a:t>
            </a:r>
            <a:r>
              <a:rPr lang="ru-RU" sz="2000" dirty="0" err="1">
                <a:latin typeface="Times New Roman" panose="02020603050405020304" pitchFamily="18" charset="0"/>
                <a:cs typeface="Times New Roman" panose="02020603050405020304" pitchFamily="18" charset="0"/>
              </a:rPr>
              <a:t>аму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ра</a:t>
            </a:r>
            <a:r>
              <a:rPr lang="ru-RU" sz="2000" dirty="0">
                <a:latin typeface="Times New Roman" panose="02020603050405020304" pitchFamily="18" charset="0"/>
                <a:cs typeface="Times New Roman" panose="02020603050405020304" pitchFamily="18" charset="0"/>
              </a:rPr>
              <a:t>, 900-1200 белого толстолобика, 600-800 пестрого </a:t>
            </a:r>
            <a:r>
              <a:rPr lang="ru-RU" sz="2000" dirty="0" err="1">
                <a:latin typeface="Times New Roman" panose="02020603050405020304" pitchFamily="18" charset="0"/>
                <a:cs typeface="Times New Roman" panose="02020603050405020304" pitchFamily="18" charset="0"/>
              </a:rPr>
              <a:t>толстолоби</a:t>
            </a:r>
            <a:r>
              <a:rPr lang="ru-RU" sz="2000" dirty="0">
                <a:latin typeface="Times New Roman" panose="02020603050405020304" pitchFamily="18" charset="0"/>
                <a:cs typeface="Times New Roman" panose="02020603050405020304" pitchFamily="18" charset="0"/>
              </a:rPr>
              <a:t>- ка. Примерно такое же количество икринок содержится и в 1 г неоплодотворенной икры.</a:t>
            </a:r>
          </a:p>
          <a:p>
            <a:r>
              <a:rPr lang="ru-RU" sz="2000" dirty="0">
                <a:latin typeface="Times New Roman" panose="02020603050405020304" pitchFamily="18" charset="0"/>
                <a:cs typeface="Times New Roman" panose="02020603050405020304" pitchFamily="18" charset="0"/>
              </a:rPr>
              <a:t>Рабочая плодовитость самок амуров и толстолобиков ко- </a:t>
            </a:r>
            <a:r>
              <a:rPr lang="ru-RU" sz="2000" dirty="0" err="1">
                <a:latin typeface="Times New Roman" panose="02020603050405020304" pitchFamily="18" charset="0"/>
                <a:cs typeface="Times New Roman" panose="02020603050405020304" pitchFamily="18" charset="0"/>
              </a:rPr>
              <a:t>леблется</a:t>
            </a:r>
            <a:r>
              <a:rPr lang="ru-RU" sz="2000" dirty="0">
                <a:latin typeface="Times New Roman" panose="02020603050405020304" pitchFamily="18" charset="0"/>
                <a:cs typeface="Times New Roman" panose="02020603050405020304" pitchFamily="18" charset="0"/>
              </a:rPr>
              <a:t> в значительных пределах: от десятков тысяч до 1,5-2,0 млн. икринок, зависит как от размера и возраста рыбы, так и условия ее содержания в летний период.</a:t>
            </a:r>
          </a:p>
        </p:txBody>
      </p:sp>
    </p:spTree>
    <p:extLst>
      <p:ext uri="{BB962C8B-B14F-4D97-AF65-F5344CB8AC3E}">
        <p14:creationId xmlns:p14="http://schemas.microsoft.com/office/powerpoint/2010/main" xmlns="" val="1853211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dirty="0" smtClean="0"/>
              <a:t>Добавление воды к</a:t>
            </a:r>
            <a:br>
              <a:rPr lang="ru-RU" dirty="0" smtClean="0"/>
            </a:br>
            <a:r>
              <a:rPr lang="ru-RU" dirty="0" smtClean="0"/>
              <a:t>оплодотворённой икре</a:t>
            </a:r>
            <a:endParaRPr lang="ru-RU"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642910" y="1508112"/>
            <a:ext cx="7929618" cy="4992722"/>
          </a:xfrm>
          <a:prstGeom prst="rect">
            <a:avLst/>
          </a:prstGeom>
          <a:noFill/>
          <a:ln w="9525">
            <a:noFill/>
            <a:miter lim="800000"/>
            <a:headEnd/>
            <a:tailEnd/>
          </a:ln>
          <a:effectLst/>
        </p:spPr>
      </p:pic>
    </p:spTree>
    <p:extLst>
      <p:ext uri="{BB962C8B-B14F-4D97-AF65-F5344CB8AC3E}">
        <p14:creationId xmlns:p14="http://schemas.microsoft.com/office/powerpoint/2010/main" xmlns="" val="2659761086"/>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6555641"/>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При расчетах рабочую плодовитость самок </a:t>
            </a:r>
            <a:r>
              <a:rPr lang="ru-RU" sz="2000" dirty="0" smtClean="0">
                <a:latin typeface="Times New Roman" panose="02020603050405020304" pitchFamily="18" charset="0"/>
                <a:cs typeface="Times New Roman" panose="02020603050405020304" pitchFamily="18" charset="0"/>
              </a:rPr>
              <a:t>растительноядных </a:t>
            </a:r>
            <a:r>
              <a:rPr lang="ru-RU" sz="2000" dirty="0">
                <a:latin typeface="Times New Roman" panose="02020603050405020304" pitchFamily="18" charset="0"/>
                <a:cs typeface="Times New Roman" panose="02020603050405020304" pitchFamily="18" charset="0"/>
              </a:rPr>
              <a:t>рыб массой 6-7 кг можно принимать в среднем равной 500 </a:t>
            </a:r>
            <a:r>
              <a:rPr lang="ru-RU" sz="2000" dirty="0" err="1">
                <a:latin typeface="Times New Roman" panose="02020603050405020304" pitchFamily="18" charset="0"/>
                <a:cs typeface="Times New Roman" panose="02020603050405020304" pitchFamily="18" charset="0"/>
              </a:rPr>
              <a:t>тыс</a:t>
            </a:r>
            <a:r>
              <a:rPr lang="ru-RU" sz="2000" dirty="0">
                <a:latin typeface="Times New Roman" panose="02020603050405020304" pitchFamily="18" charset="0"/>
                <a:cs typeface="Times New Roman" panose="02020603050405020304" pitchFamily="18" charset="0"/>
              </a:rPr>
              <a:t>, икринок</a:t>
            </a:r>
            <a:r>
              <a:rPr lang="ru-RU" sz="2000" dirty="0" smtClean="0">
                <a:latin typeface="Times New Roman" panose="02020603050405020304" pitchFamily="18" charset="0"/>
                <a:cs typeface="Times New Roman" panose="02020603050405020304" pitchFamily="18" charset="0"/>
              </a:rPr>
              <a:t>.</a:t>
            </a:r>
          </a:p>
          <a:p>
            <a:pPr algn="just"/>
            <a:endParaRPr lang="ru-RU" sz="2000" dirty="0">
              <a:latin typeface="Times New Roman" panose="02020603050405020304" pitchFamily="18" charset="0"/>
              <a:cs typeface="Times New Roman" panose="02020603050405020304" pitchFamily="18" charset="0"/>
            </a:endParaRPr>
          </a:p>
          <a:p>
            <a:pPr algn="just"/>
            <a:r>
              <a:rPr lang="ru-RU" sz="2000" i="1" u="sng" dirty="0">
                <a:latin typeface="Times New Roman" panose="02020603050405020304" pitchFamily="18" charset="0"/>
                <a:cs typeface="Times New Roman" panose="02020603050405020304" pitchFamily="18" charset="0"/>
              </a:rPr>
              <a:t>Получение и хранение молок. </a:t>
            </a:r>
            <a:r>
              <a:rPr lang="ru-RU" sz="2000" dirty="0">
                <a:latin typeface="Times New Roman" panose="02020603050405020304" pitchFamily="18" charset="0"/>
                <a:cs typeface="Times New Roman" panose="02020603050405020304" pitchFamily="18" charset="0"/>
              </a:rPr>
              <a:t>Заготовка молок </a:t>
            </a:r>
            <a:r>
              <a:rPr lang="ru-RU" sz="2000" dirty="0" smtClean="0">
                <a:latin typeface="Times New Roman" panose="02020603050405020304" pitchFamily="18" charset="0"/>
                <a:cs typeface="Times New Roman" panose="02020603050405020304" pitchFamily="18" charset="0"/>
              </a:rPr>
              <a:t>производится </a:t>
            </a:r>
            <a:r>
              <a:rPr lang="ru-RU" sz="2000" dirty="0">
                <a:latin typeface="Times New Roman" panose="02020603050405020304" pitchFamily="18" charset="0"/>
                <a:cs typeface="Times New Roman" panose="02020603050405020304" pitchFamily="18" charset="0"/>
              </a:rPr>
              <a:t>за 30-60 минут до получения икры от самок. Технологически в их получении должны участвовать три человека. Один из </a:t>
            </a:r>
            <a:r>
              <a:rPr lang="ru-RU" sz="2000" dirty="0" smtClean="0">
                <a:latin typeface="Times New Roman" panose="02020603050405020304" pitchFamily="18" charset="0"/>
                <a:cs typeface="Times New Roman" panose="02020603050405020304" pitchFamily="18" charset="0"/>
              </a:rPr>
              <a:t>них осторожно </a:t>
            </a:r>
            <a:r>
              <a:rPr lang="ru-RU" sz="2000" dirty="0">
                <a:latin typeface="Times New Roman" panose="02020603050405020304" pitchFamily="18" charset="0"/>
                <a:cs typeface="Times New Roman" panose="02020603050405020304" pitchFamily="18" charset="0"/>
              </a:rPr>
              <a:t>отлавливает самцов матерчатыми рукавами и </a:t>
            </a:r>
            <a:r>
              <a:rPr lang="ru-RU" sz="2000" dirty="0" err="1">
                <a:latin typeface="Times New Roman" panose="02020603050405020304" pitchFamily="18" charset="0"/>
                <a:cs typeface="Times New Roman" panose="02020603050405020304" pitchFamily="18" charset="0"/>
              </a:rPr>
              <a:t>поме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щает</a:t>
            </a:r>
            <a:r>
              <a:rPr lang="ru-RU" sz="2000" dirty="0">
                <a:latin typeface="Times New Roman" panose="02020603050405020304" pitchFamily="18" charset="0"/>
                <a:cs typeface="Times New Roman" panose="02020603050405020304" pitchFamily="18" charset="0"/>
              </a:rPr>
              <a:t> в носилки. второй удерживает самца левой рукой за </a:t>
            </a:r>
            <a:r>
              <a:rPr lang="ru-RU" sz="2000" dirty="0" err="1">
                <a:latin typeface="Times New Roman" panose="02020603050405020304" pitchFamily="18" charset="0"/>
                <a:cs typeface="Times New Roman" panose="02020603050405020304" pitchFamily="18" charset="0"/>
              </a:rPr>
              <a:t>хво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стовой</a:t>
            </a:r>
            <a:r>
              <a:rPr lang="ru-RU" sz="2000" dirty="0">
                <a:latin typeface="Times New Roman" panose="02020603050405020304" pitchFamily="18" charset="0"/>
                <a:cs typeface="Times New Roman" panose="02020603050405020304" pitchFamily="18" charset="0"/>
              </a:rPr>
              <a:t> стебель, а локтем правой прижимает его к себе и </a:t>
            </a:r>
            <a:r>
              <a:rPr lang="ru-RU" sz="2000" dirty="0" err="1">
                <a:latin typeface="Times New Roman" panose="02020603050405020304" pitchFamily="18" charset="0"/>
                <a:cs typeface="Times New Roman" panose="02020603050405020304" pitchFamily="18" charset="0"/>
              </a:rPr>
              <a:t>поддер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живает</a:t>
            </a:r>
            <a:r>
              <a:rPr lang="ru-RU" sz="2000" dirty="0">
                <a:latin typeface="Times New Roman" panose="02020603050405020304" pitchFamily="18" charset="0"/>
                <a:cs typeface="Times New Roman" panose="02020603050405020304" pitchFamily="18" charset="0"/>
              </a:rPr>
              <a:t> самца за спину, удерживая в наклонном положении </a:t>
            </a:r>
            <a:r>
              <a:rPr lang="ru-RU" sz="2000" dirty="0" err="1">
                <a:latin typeface="Times New Roman" panose="02020603050405020304" pitchFamily="18" charset="0"/>
                <a:cs typeface="Times New Roman" panose="02020603050405020304" pitchFamily="18" charset="0"/>
              </a:rPr>
              <a:t>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довой</a:t>
            </a:r>
            <a:r>
              <a:rPr lang="ru-RU" sz="2000" dirty="0">
                <a:latin typeface="Times New Roman" panose="02020603050405020304" pitchFamily="18" charset="0"/>
                <a:cs typeface="Times New Roman" panose="02020603050405020304" pitchFamily="18" charset="0"/>
              </a:rPr>
              <a:t> вверх и слегка повернутого половым отверстием наружу. для удобства сбора молок: третий (рыбовод) тщательно </a:t>
            </a:r>
            <a:r>
              <a:rPr lang="ru-RU" sz="2000" dirty="0" err="1">
                <a:latin typeface="Times New Roman" panose="02020603050405020304" pitchFamily="18" charset="0"/>
                <a:cs typeface="Times New Roman" panose="02020603050405020304" pitchFamily="18" charset="0"/>
              </a:rPr>
              <a:t>вытира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ет</a:t>
            </a:r>
            <a:r>
              <a:rPr lang="ru-RU" sz="2000" dirty="0">
                <a:latin typeface="Times New Roman" panose="02020603050405020304" pitchFamily="18" charset="0"/>
                <a:cs typeface="Times New Roman" panose="02020603050405020304" pitchFamily="18" charset="0"/>
              </a:rPr>
              <a:t> брюшко самца сухой марлей, после чего легким </a:t>
            </a:r>
            <a:r>
              <a:rPr lang="ru-RU" sz="2000" dirty="0" err="1">
                <a:latin typeface="Times New Roman" panose="02020603050405020304" pitchFamily="18" charset="0"/>
                <a:cs typeface="Times New Roman" panose="02020603050405020304" pitchFamily="18" charset="0"/>
              </a:rPr>
              <a:t>поглаживани</a:t>
            </a:r>
            <a:r>
              <a:rPr lang="ru-RU" sz="2000" dirty="0">
                <a:latin typeface="Times New Roman" panose="02020603050405020304" pitchFamily="18" charset="0"/>
                <a:cs typeface="Times New Roman" panose="02020603050405020304" pitchFamily="18" charset="0"/>
              </a:rPr>
              <a:t>- ем его сверху вниз сцеживает молоки в сухие чистые пробирки или герметически закрывающиеся баночки. Первые капли </a:t>
            </a:r>
            <a:r>
              <a:rPr lang="ru-RU" sz="2000" dirty="0" smtClean="0">
                <a:latin typeface="Times New Roman" panose="02020603050405020304" pitchFamily="18" charset="0"/>
                <a:cs typeface="Times New Roman" panose="02020603050405020304" pitchFamily="18" charset="0"/>
              </a:rPr>
              <a:t>сцеживаемых </a:t>
            </a:r>
            <a:r>
              <a:rPr lang="ru-RU" sz="2000" dirty="0">
                <a:latin typeface="Times New Roman" panose="02020603050405020304" pitchFamily="18" charset="0"/>
                <a:cs typeface="Times New Roman" panose="02020603050405020304" pitchFamily="18" charset="0"/>
              </a:rPr>
              <a:t>молок, равно как и испорченные попаданием в них содержимого кишечника, крови, </a:t>
            </a:r>
            <a:r>
              <a:rPr lang="ru-RU" sz="2000" dirty="0" err="1">
                <a:latin typeface="Times New Roman" panose="02020603050405020304" pitchFamily="18" charset="0"/>
                <a:cs typeface="Times New Roman" panose="02020603050405020304" pitchFamily="18" charset="0"/>
              </a:rPr>
              <a:t>сливи</a:t>
            </a:r>
            <a:r>
              <a:rPr lang="ru-RU" sz="2000" dirty="0">
                <a:latin typeface="Times New Roman" panose="02020603050405020304" pitchFamily="18" charset="0"/>
                <a:cs typeface="Times New Roman" panose="02020603050405020304" pitchFamily="18" charset="0"/>
              </a:rPr>
              <a:t> или воды, брать не следу </a:t>
            </a:r>
            <a:r>
              <a:rPr lang="ru-RU" sz="2000" dirty="0" err="1">
                <a:latin typeface="Times New Roman" panose="02020603050405020304" pitchFamily="18" charset="0"/>
                <a:cs typeface="Times New Roman" panose="02020603050405020304" pitchFamily="18" charset="0"/>
              </a:rPr>
              <a:t>ет</a:t>
            </a:r>
            <a:r>
              <a:rPr lang="ru-RU" sz="2000" dirty="0">
                <a:latin typeface="Times New Roman" panose="02020603050405020304" pitchFamily="18" charset="0"/>
                <a:cs typeface="Times New Roman" panose="02020603050405020304" pitchFamily="18" charset="0"/>
              </a:rPr>
              <a:t>. Нельзя в одну пробирку (баночку) сцеживать молоки от раз- </a:t>
            </a:r>
            <a:r>
              <a:rPr lang="ru-RU" sz="2000" dirty="0" err="1">
                <a:latin typeface="Times New Roman" panose="02020603050405020304" pitchFamily="18" charset="0"/>
                <a:cs typeface="Times New Roman" panose="02020603050405020304" pitchFamily="18" charset="0"/>
              </a:rPr>
              <a:t>ных</a:t>
            </a:r>
            <a:r>
              <a:rPr lang="ru-RU" sz="2000" dirty="0">
                <a:latin typeface="Times New Roman" panose="02020603050405020304" pitchFamily="18" charset="0"/>
                <a:cs typeface="Times New Roman" panose="02020603050405020304" pitchFamily="18" charset="0"/>
              </a:rPr>
              <a:t> самцов во избежание порчи хороших молок плохими. После наполнения пробирок (баночек) молоками они герметически закрываются корковыми пробками или ватными тампонами и помещаются до начала работы в термос со льдом или другие холодильные установки с соблюдением температуры не ниже 2- 3°С. Наиболее удобны для сбора молок пробирки длиной около 15 см и 1,5-2,0 см в диаметре.</a:t>
            </a:r>
          </a:p>
        </p:txBody>
      </p:sp>
    </p:spTree>
    <p:extLst>
      <p:ext uri="{BB962C8B-B14F-4D97-AF65-F5344CB8AC3E}">
        <p14:creationId xmlns:p14="http://schemas.microsoft.com/office/powerpoint/2010/main" xmlns="" val="641527729"/>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1980" y="116632"/>
            <a:ext cx="8712968" cy="3970318"/>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Предварительное сцеживание молок позволяет определять их качество и использовать для осеменения икры только </a:t>
            </a:r>
            <a:r>
              <a:rPr lang="ru-RU" dirty="0" err="1">
                <a:latin typeface="Times New Roman" panose="02020603050405020304" pitchFamily="18" charset="0"/>
                <a:cs typeface="Times New Roman" panose="02020603050405020304" pitchFamily="18" charset="0"/>
              </a:rPr>
              <a:t>хоро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шне</a:t>
            </a:r>
            <a:r>
              <a:rPr lang="ru-RU" dirty="0">
                <a:latin typeface="Times New Roman" panose="02020603050405020304" pitchFamily="18" charset="0"/>
                <a:cs typeface="Times New Roman" panose="02020603050405020304" pitchFamily="18" charset="0"/>
              </a:rPr>
              <a:t>. Доброкачественными считаются молоки белого цвета, имеющие густоту сметаны. Жидкие зеленоватого или </a:t>
            </a:r>
            <a:r>
              <a:rPr lang="ru-RU" dirty="0" err="1">
                <a:latin typeface="Times New Roman" panose="02020603050405020304" pitchFamily="18" charset="0"/>
                <a:cs typeface="Times New Roman" panose="02020603050405020304" pitchFamily="18" charset="0"/>
              </a:rPr>
              <a:t>голубова</a:t>
            </a:r>
            <a:r>
              <a:rPr lang="ru-RU" dirty="0">
                <a:latin typeface="Times New Roman" panose="02020603050405020304" pitchFamily="18" charset="0"/>
                <a:cs typeface="Times New Roman" panose="02020603050405020304" pitchFamily="18" charset="0"/>
              </a:rPr>
              <a:t> того оттенка, а также с кровью, слизью и т.д. выбраковываются. В случае необходимости определения активности спермиев на предметное стекло помещается капля воды, на покровное нано- </a:t>
            </a:r>
            <a:r>
              <a:rPr lang="ru-RU" dirty="0" err="1">
                <a:latin typeface="Times New Roman" panose="02020603050405020304" pitchFamily="18" charset="0"/>
                <a:cs typeface="Times New Roman" panose="02020603050405020304" pitchFamily="18" charset="0"/>
              </a:rPr>
              <a:t>сится</a:t>
            </a:r>
            <a:r>
              <a:rPr lang="ru-RU" dirty="0">
                <a:latin typeface="Times New Roman" panose="02020603050405020304" pitchFamily="18" charset="0"/>
                <a:cs typeface="Times New Roman" panose="02020603050405020304" pitchFamily="18" charset="0"/>
              </a:rPr>
              <a:t> иглой небольшое количество молок и сразу опускается в поду. Сперматозоиды в воде начинают быстро двигаться. За их движением следят под микроскопом при увеличении окуляра 7, объектива 8 или лучше 40° и с затянутой диафрагмой </a:t>
            </a:r>
            <a:r>
              <a:rPr lang="ru-RU" dirty="0" err="1">
                <a:latin typeface="Times New Roman" panose="02020603050405020304" pitchFamily="18" charset="0"/>
                <a:cs typeface="Times New Roman" panose="02020603050405020304" pitchFamily="18" charset="0"/>
              </a:rPr>
              <a:t>конденса</a:t>
            </a:r>
            <a:r>
              <a:rPr lang="ru-RU" dirty="0">
                <a:latin typeface="Times New Roman" panose="02020603050405020304" pitchFamily="18" charset="0"/>
                <a:cs typeface="Times New Roman" panose="02020603050405020304" pitchFamily="18" charset="0"/>
              </a:rPr>
              <a:t> гора. Активное движение спермиев в воде продолжается 15-30 сек, часть из них движется еще дольше. Длительность движения зависит от разбавления спермы и от температуры воды: чем теплее вода, тем короче жизнь спермиев. Следует иметь в виду, что спермии, хранившиеся на льду, некоторое время остаются неподвижными. Но это состояние быстро проходит даже при кратковременном содержании их на воздухе.</a:t>
            </a:r>
          </a:p>
        </p:txBody>
      </p:sp>
    </p:spTree>
    <p:extLst>
      <p:ext uri="{BB962C8B-B14F-4D97-AF65-F5344CB8AC3E}">
        <p14:creationId xmlns:p14="http://schemas.microsoft.com/office/powerpoint/2010/main" xmlns="" val="3569866522"/>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44824"/>
            <a:ext cx="8820472" cy="1446550"/>
          </a:xfrm>
          <a:prstGeom prst="rect">
            <a:avLst/>
          </a:prstGeom>
        </p:spPr>
        <p:txBody>
          <a:bodyPr wrap="square">
            <a:spAutoFit/>
          </a:bodyPr>
          <a:lstStyle/>
          <a:p>
            <a:pPr algn="ctr"/>
            <a:r>
              <a:rPr lang="ru-RU" sz="4400" b="1" dirty="0" smtClean="0">
                <a:latin typeface="Times New Roman" panose="02020603050405020304" pitchFamily="18" charset="0"/>
                <a:cs typeface="Times New Roman" panose="02020603050405020304" pitchFamily="18" charset="0"/>
              </a:rPr>
              <a:t>6. Оплодотворение </a:t>
            </a:r>
            <a:r>
              <a:rPr lang="ru-RU" sz="4400" b="1" dirty="0">
                <a:latin typeface="Times New Roman" panose="02020603050405020304" pitchFamily="18" charset="0"/>
                <a:cs typeface="Times New Roman" panose="02020603050405020304" pitchFamily="18" charset="0"/>
              </a:rPr>
              <a:t>и инкубация икры.</a:t>
            </a:r>
          </a:p>
        </p:txBody>
      </p:sp>
    </p:spTree>
    <p:extLst>
      <p:ext uri="{BB962C8B-B14F-4D97-AF65-F5344CB8AC3E}">
        <p14:creationId xmlns:p14="http://schemas.microsoft.com/office/powerpoint/2010/main" xmlns="" val="166435568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7162" y="116632"/>
            <a:ext cx="8665318" cy="6740307"/>
          </a:xfrm>
          <a:prstGeom prst="rect">
            <a:avLst/>
          </a:prstGeom>
        </p:spPr>
        <p:txBody>
          <a:bodyPr wrap="square">
            <a:spAutoFit/>
          </a:bodyPr>
          <a:lstStyle/>
          <a:p>
            <a:pPr algn="just"/>
            <a:r>
              <a:rPr lang="ru-RU" sz="2400" i="1" u="sng" dirty="0">
                <a:latin typeface="Times New Roman" panose="02020603050405020304" pitchFamily="18" charset="0"/>
                <a:cs typeface="Times New Roman" panose="02020603050405020304" pitchFamily="18" charset="0"/>
              </a:rPr>
              <a:t>Осеменение икры. </a:t>
            </a:r>
            <a:r>
              <a:rPr lang="ru-RU" sz="2400" dirty="0">
                <a:latin typeface="Times New Roman" panose="02020603050405020304" pitchFamily="18" charset="0"/>
                <a:cs typeface="Times New Roman" panose="02020603050405020304" pitchFamily="18" charset="0"/>
              </a:rPr>
              <a:t>Осеменение икры осуществляется сразу же после определения ее количества и качества. Работы необходимо проводить в тени, под навесом. Икра от каждой самки осеменяется отдельно. Для осеменения икры используют молоки от 2-4 самцов. Для этого из термоса или холодильной установки вынимается несколько пробирок, используется лишь некоторая часть их содержимого, остальное снова закрывается и продолжается со- хранение на холоде. Нельзя допускать значительного согревания пробирок с молоками. Хранение их в холодильных установках в течение 10-12 час не снижает оплодотворяющей способности спермиев.</a:t>
            </a:r>
          </a:p>
          <a:p>
            <a:pPr algn="just"/>
            <a:r>
              <a:rPr lang="ru-RU" sz="2400" dirty="0">
                <a:latin typeface="Times New Roman" panose="02020603050405020304" pitchFamily="18" charset="0"/>
                <a:cs typeface="Times New Roman" panose="02020603050405020304" pitchFamily="18" charset="0"/>
              </a:rPr>
              <a:t>Осеменение производят "сухим", русским способом. Для осеменения одного литра икры достаточно 5 мл молок. В таз с отобранной для воспроизводства икрой выливается </a:t>
            </a:r>
            <a:r>
              <a:rPr lang="ru-RU" sz="2400" dirty="0" smtClean="0">
                <a:latin typeface="Times New Roman" panose="02020603050405020304" pitchFamily="18" charset="0"/>
                <a:cs typeface="Times New Roman" panose="02020603050405020304" pitchFamily="18" charset="0"/>
              </a:rPr>
              <a:t>соответствующее </a:t>
            </a:r>
            <a:r>
              <a:rPr lang="ru-RU" sz="2400" dirty="0">
                <a:latin typeface="Times New Roman" panose="02020603050405020304" pitchFamily="18" charset="0"/>
                <a:cs typeface="Times New Roman" panose="02020603050405020304" pitchFamily="18" charset="0"/>
              </a:rPr>
              <a:t>количество молок, которые осторожно распределяются по икре птичьим пером. Затем икра заливается небольшим количеством воды и размешивается в ней тем же птичьим пером и легким покачиванием таза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42023845"/>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9708" y="692696"/>
            <a:ext cx="8568952" cy="4893647"/>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После добавления воды икринки оплодотворяются. Через 1- 2 мин. в таз необходимо добавить свежей воды и слить ее, затем повторить эту операцию еще 1-2 раза. Делается это для того, чтобы освободить икру от попадающих в нее при отцеживании комков слизи, крови, чешуи. Икра растительноядных рыб обладает очень слабой клейкостью, поэтому промыть ее несложно.</a:t>
            </a:r>
          </a:p>
          <a:p>
            <a:pPr algn="just"/>
            <a:r>
              <a:rPr lang="ru-RU" sz="2400" dirty="0" smtClean="0">
                <a:latin typeface="Times New Roman" panose="02020603050405020304" pitchFamily="18" charset="0"/>
                <a:cs typeface="Times New Roman" panose="02020603050405020304" pitchFamily="18" charset="0"/>
              </a:rPr>
              <a:t>Осеменение </a:t>
            </a:r>
            <a:r>
              <a:rPr lang="ru-RU" sz="2400" dirty="0">
                <a:latin typeface="Times New Roman" panose="02020603050405020304" pitchFamily="18" charset="0"/>
                <a:cs typeface="Times New Roman" panose="02020603050405020304" pitchFamily="18" charset="0"/>
              </a:rPr>
              <a:t>икры можно проводить и без предварительной заготовки молок. В таком случае на подготовленную к </a:t>
            </a:r>
            <a:r>
              <a:rPr lang="ru-RU" sz="2400" dirty="0" err="1">
                <a:latin typeface="Times New Roman" panose="02020603050405020304" pitchFamily="18" charset="0"/>
                <a:cs typeface="Times New Roman" panose="02020603050405020304" pitchFamily="18" charset="0"/>
              </a:rPr>
              <a:t>осемене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нию</a:t>
            </a:r>
            <a:r>
              <a:rPr lang="ru-RU" sz="2400" dirty="0">
                <a:latin typeface="Times New Roman" panose="02020603050405020304" pitchFamily="18" charset="0"/>
                <a:cs typeface="Times New Roman" panose="02020603050405020304" pitchFamily="18" charset="0"/>
              </a:rPr>
              <a:t> икру сразу сцеживают от самца молоки, после чего их </a:t>
            </a:r>
            <a:r>
              <a:rPr lang="ru-RU" sz="2400" dirty="0" err="1">
                <a:latin typeface="Times New Roman" panose="02020603050405020304" pitchFamily="18" charset="0"/>
                <a:cs typeface="Times New Roman" panose="02020603050405020304" pitchFamily="18" charset="0"/>
              </a:rPr>
              <a:t>тща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тельно</a:t>
            </a:r>
            <a:r>
              <a:rPr lang="ru-RU" sz="2400" dirty="0">
                <a:latin typeface="Times New Roman" panose="02020603050405020304" pitchFamily="18" charset="0"/>
                <a:cs typeface="Times New Roman" panose="02020603050405020304" pitchFamily="18" charset="0"/>
              </a:rPr>
              <a:t> перемешивают с икрой с помощью птичьего пера. Затем добавляется небольшое количество воды и дальше процесс про- </a:t>
            </a:r>
            <a:r>
              <a:rPr lang="ru-RU" sz="2400" dirty="0" err="1">
                <a:latin typeface="Times New Roman" panose="02020603050405020304" pitchFamily="18" charset="0"/>
                <a:cs typeface="Times New Roman" panose="02020603050405020304" pitchFamily="18" charset="0"/>
              </a:rPr>
              <a:t>должается</a:t>
            </a:r>
            <a:r>
              <a:rPr lang="ru-RU" sz="2400" dirty="0">
                <a:latin typeface="Times New Roman" panose="02020603050405020304" pitchFamily="18" charset="0"/>
                <a:cs typeface="Times New Roman" panose="02020603050405020304" pitchFamily="18" charset="0"/>
              </a:rPr>
              <a:t> по технологии, изложенной выше.</a:t>
            </a:r>
          </a:p>
        </p:txBody>
      </p:sp>
    </p:spTree>
    <p:extLst>
      <p:ext uri="{BB962C8B-B14F-4D97-AF65-F5344CB8AC3E}">
        <p14:creationId xmlns:p14="http://schemas.microsoft.com/office/powerpoint/2010/main" xmlns="" val="2229623062"/>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640960" cy="5632311"/>
          </a:xfrm>
          <a:prstGeom prst="rect">
            <a:avLst/>
          </a:prstGeom>
        </p:spPr>
        <p:txBody>
          <a:bodyPr wrap="square">
            <a:spAutoFit/>
          </a:bodyPr>
          <a:lstStyle/>
          <a:p>
            <a:pPr algn="just"/>
            <a:r>
              <a:rPr lang="ru-RU" b="1" i="1" u="sng" dirty="0">
                <a:latin typeface="Times New Roman" panose="02020603050405020304" pitchFamily="18" charset="0"/>
                <a:cs typeface="Times New Roman" panose="02020603050405020304" pitchFamily="18" charset="0"/>
              </a:rPr>
              <a:t>Цех инкубации икры </a:t>
            </a:r>
            <a:r>
              <a:rPr lang="ru-RU" dirty="0">
                <a:latin typeface="Times New Roman" panose="02020603050405020304" pitchFamily="18" charset="0"/>
                <a:cs typeface="Times New Roman" panose="02020603050405020304" pitchFamily="18" charset="0"/>
              </a:rPr>
              <a:t>и выдерживания личинок должен располагаться рядом с нерестовыми прудиками. Подача воды в цех производится из специального пруда-отстойника (площадь не менее 0,5 га, глубина 1,5 м). Вода в цех подается через фильтр. Тип фильтра определяется особенностями источника водоснабжения.</a:t>
            </a:r>
          </a:p>
          <a:p>
            <a:pPr algn="just"/>
            <a:r>
              <a:rPr lang="ru-RU" dirty="0">
                <a:latin typeface="Times New Roman" panose="02020603050405020304" pitchFamily="18" charset="0"/>
                <a:cs typeface="Times New Roman" panose="02020603050405020304" pitchFamily="18" charset="0"/>
              </a:rPr>
              <a:t>При подогреве воды в цехе ее следует подавать в аппараты через бассейн, оснащенный дегазатором, в котором происходит удаление пузырьков воздуха (азота).</a:t>
            </a:r>
          </a:p>
          <a:p>
            <a:pPr algn="just"/>
            <a:r>
              <a:rPr lang="ru-RU" dirty="0">
                <a:latin typeface="Times New Roman" panose="02020603050405020304" pitchFamily="18" charset="0"/>
                <a:cs typeface="Times New Roman" panose="02020603050405020304" pitchFamily="18" charset="0"/>
              </a:rPr>
              <a:t>Цех оборудуется инкубационными аппаратами и аппаратами для выдерживания личинок. Количество аппаратов определяется проектной мощностью.</a:t>
            </a:r>
          </a:p>
          <a:p>
            <a:pPr algn="just"/>
            <a:r>
              <a:rPr lang="ru-RU" dirty="0">
                <a:latin typeface="Times New Roman" panose="02020603050405020304" pitchFamily="18" charset="0"/>
                <a:cs typeface="Times New Roman" panose="02020603050405020304" pitchFamily="18" charset="0"/>
              </a:rPr>
              <a:t>Принципиальная схема современного цеха инкубации икры и выдер­живания личинок растительноядных рыб представляет собой помещение с разводкой воды, которая позволяет так разместить оборудование для ин­кубации икры и выдерживания личинок, что при пятикратном за сезон использовании обеспечивается получение планового количества посадо­чного материала. Представляется целесообразным строительство цехов мощностью не менее 100 и не более 300—400 млн личинок. Важно, чтобы цех можно было использовать для разведения не только растительноядных рыб, но и других объектов.</a:t>
            </a:r>
          </a:p>
          <a:p>
            <a:pPr algn="just"/>
            <a:r>
              <a:rPr lang="ru-RU" dirty="0">
                <a:latin typeface="Times New Roman" panose="02020603050405020304" pitchFamily="18" charset="0"/>
                <a:cs typeface="Times New Roman" panose="02020603050405020304" pitchFamily="18" charset="0"/>
              </a:rPr>
              <a:t>Технологическая схема эксплуатации аппаратов и оборудования долж­на предусматривать максимум механизации трудоемких процессов, обес­печивать возможность организации поточного производства посадочного материала. </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9189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640960" cy="6186309"/>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Цех снабжается водой из пруда-отстойника, обеспечивающего в пери­од нерестовой кампании подачу воды не ниже 19—20° (площадь пруда- отстойника не менее 0,5 га). На случай понижения температуры предусма­тривается прогрев воды на 5°. Желательно обеспечить также подводку из артезианской скважины для охлаждения воды в случае прогрева ее выше 30°. Для очистки воды используются механические фильтры. Подача воды в аппараты проводится через смеситель-отстойник, что позволяет избе­жать появления пузырьков воздуха при инкубации икры и выдерживании личинок.</a:t>
            </a:r>
          </a:p>
          <a:p>
            <a:pPr algn="just"/>
            <a:r>
              <a:rPr lang="ru-RU" dirty="0">
                <a:latin typeface="Times New Roman" panose="02020603050405020304" pitchFamily="18" charset="0"/>
                <a:cs typeface="Times New Roman" panose="02020603050405020304" pitchFamily="18" charset="0"/>
              </a:rPr>
              <a:t>В цехе выделяется специальное помещение для получения половых продуктов и оплодотворения икры. В этом помещении размещаются ван­ны-контейнеры для содержания самцов, столы для тазов с икрой, аппара­тура, необходимая для </a:t>
            </a:r>
            <a:r>
              <a:rPr lang="ru-RU" dirty="0" err="1">
                <a:latin typeface="Times New Roman" panose="02020603050405020304" pitchFamily="18" charset="0"/>
                <a:cs typeface="Times New Roman" panose="02020603050405020304" pitchFamily="18" charset="0"/>
              </a:rPr>
              <a:t>обесклеивания</a:t>
            </a:r>
            <a:r>
              <a:rPr lang="ru-RU" dirty="0">
                <a:latin typeface="Times New Roman" panose="02020603050405020304" pitchFamily="18" charset="0"/>
                <a:cs typeface="Times New Roman" panose="02020603050405020304" pitchFamily="18" charset="0"/>
              </a:rPr>
              <a:t> икры карпа и других рыб. К цеху примыкает площадка, где производится отгрузка и упаковка личинок. К отгрузочной площадке подведены вода и кислород. </a:t>
            </a:r>
          </a:p>
          <a:p>
            <a:pPr algn="just"/>
            <a:r>
              <a:rPr lang="ru-RU" dirty="0">
                <a:latin typeface="Times New Roman" panose="02020603050405020304" pitchFamily="18" charset="0"/>
                <a:cs typeface="Times New Roman" panose="02020603050405020304" pitchFamily="18" charset="0"/>
              </a:rPr>
              <a:t>Для инкубации икры используются аппараты ВНИИПРХ емкостью 200 л (</a:t>
            </a:r>
            <a:r>
              <a:rPr lang="ru-RU" dirty="0" err="1">
                <a:latin typeface="Times New Roman" panose="02020603050405020304" pitchFamily="18" charset="0"/>
                <a:cs typeface="Times New Roman" panose="02020603050405020304" pitchFamily="18" charset="0"/>
              </a:rPr>
              <a:t>водообмен</a:t>
            </a:r>
            <a:r>
              <a:rPr lang="ru-RU" dirty="0">
                <a:latin typeface="Times New Roman" panose="02020603050405020304" pitchFamily="18" charset="0"/>
                <a:cs typeface="Times New Roman" panose="02020603050405020304" pitchFamily="18" charset="0"/>
              </a:rPr>
              <a:t> — 10—12 л/мин, закладка икры растительноядных рыб — до 1,5 млн шт.), для выдерживания личинок — аппараты ИВЛ-2, а также универсальные аппараты «Амур». Аппараты ВНИИПРХ можно использовать для инкубации икры растительноядных рыб, карпа и </a:t>
            </a:r>
            <a:r>
              <a:rPr lang="ru-RU" dirty="0" err="1">
                <a:latin typeface="Times New Roman" panose="02020603050405020304" pitchFamily="18" charset="0"/>
                <a:cs typeface="Times New Roman" panose="02020603050405020304" pitchFamily="18" charset="0"/>
              </a:rPr>
              <a:t>буффало</a:t>
            </a:r>
            <a:r>
              <a:rPr lang="ru-RU" dirty="0">
                <a:latin typeface="Times New Roman" panose="02020603050405020304" pitchFamily="18" charset="0"/>
                <a:cs typeface="Times New Roman" panose="02020603050405020304" pitchFamily="18" charset="0"/>
              </a:rPr>
              <a:t>, а аппараты ИВЛ-2 и «Амур» — для выдерживания личинок тех же рыб. Таким образом, цех, оборудованный этими аппарата­ми, является достаточно универсальным. Объем производства личинок других видов может быть не меньше, чем растительноядных рыб.</a:t>
            </a:r>
          </a:p>
        </p:txBody>
      </p:sp>
    </p:spTree>
    <p:extLst>
      <p:ext uri="{BB962C8B-B14F-4D97-AF65-F5344CB8AC3E}">
        <p14:creationId xmlns:p14="http://schemas.microsoft.com/office/powerpoint/2010/main" xmlns="" val="370589006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5544884" cy="3139321"/>
          </a:xfrm>
          <a:prstGeom prst="rect">
            <a:avLst/>
          </a:prstGeom>
        </p:spPr>
        <p:txBody>
          <a:bodyPr wrap="square">
            <a:spAutoFit/>
          </a:bodyPr>
          <a:lstStyle/>
          <a:p>
            <a:r>
              <a:rPr lang="ru-RU" dirty="0"/>
              <a:t>Инкубатор «Амур» является более совершенным аппаратом для инку­бации икры и выдерживания личинок растительноядных рыб, карпа, буф- </a:t>
            </a:r>
            <a:r>
              <a:rPr lang="ru-RU" dirty="0" err="1"/>
              <a:t>фало</a:t>
            </a:r>
            <a:r>
              <a:rPr lang="ru-RU" dirty="0"/>
              <a:t> и канального сома. Инкубатор состоит из корпуса с системой водо- распределения, заградительной сетки и подставки. Принцип действия ап­парата основан на инкубации икры и выдерживании личинок в равномерном спирально-восходящем потоке воды. Аппарат «Амур» от­личается от существующих системой </a:t>
            </a:r>
            <a:r>
              <a:rPr lang="ru-RU" dirty="0" err="1"/>
              <a:t>водораспределения</a:t>
            </a:r>
            <a:r>
              <a:rPr lang="ru-RU" dirty="0"/>
              <a:t>, под которой от </a:t>
            </a:r>
            <a:r>
              <a:rPr lang="ru-RU" dirty="0" err="1"/>
              <a:t>сутствует</a:t>
            </a:r>
            <a:r>
              <a:rPr lang="ru-RU" dirty="0"/>
              <a:t> камера, что облегчает чистку аппарата .</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85155" y="-99392"/>
            <a:ext cx="3079333" cy="41711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4" name="Таблица 3"/>
          <p:cNvGraphicFramePr>
            <a:graphicFrameLocks noGrp="1"/>
          </p:cNvGraphicFramePr>
          <p:nvPr>
            <p:extLst>
              <p:ext uri="{D42A27DB-BD31-4B8C-83A1-F6EECF244321}">
                <p14:modId xmlns:p14="http://schemas.microsoft.com/office/powerpoint/2010/main" xmlns="" val="2521508573"/>
              </p:ext>
            </p:extLst>
          </p:nvPr>
        </p:nvGraphicFramePr>
        <p:xfrm>
          <a:off x="611560" y="4071764"/>
          <a:ext cx="7848872" cy="2468880"/>
        </p:xfrm>
        <a:graphic>
          <a:graphicData uri="http://schemas.openxmlformats.org/drawingml/2006/table">
            <a:tbl>
              <a:tblPr>
                <a:tableStyleId>{616DA210-FB5B-4158-B5E0-FEB733F419BA}</a:tableStyleId>
              </a:tblPr>
              <a:tblGrid>
                <a:gridCol w="6146473"/>
                <a:gridCol w="1702399"/>
              </a:tblGrid>
              <a:tr h="158750">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Количество загружаемой икры, </a:t>
                      </a:r>
                      <a:r>
                        <a:rPr lang="ru-RU" sz="1800" dirty="0" err="1">
                          <a:effectLst/>
                          <a:latin typeface="Times New Roman" panose="02020603050405020304" pitchFamily="18" charset="0"/>
                          <a:cs typeface="Times New Roman" panose="02020603050405020304" pitchFamily="18" charset="0"/>
                        </a:rPr>
                        <a:t>тыс.шт</a:t>
                      </a:r>
                      <a:r>
                        <a:rPr lang="ru-RU" sz="18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nchor="b"/>
                </a:tc>
                <a:tc>
                  <a:txBody>
                    <a:bodyPr/>
                    <a:lstStyle/>
                    <a:p>
                      <a:pPr algn="just">
                        <a:lnSpc>
                          <a:spcPct val="100000"/>
                        </a:lnSpc>
                        <a:spcAft>
                          <a:spcPts val="0"/>
                        </a:spcAft>
                      </a:pPr>
                      <a:r>
                        <a:rPr lang="ru-RU" sz="1800">
                          <a:effectLst/>
                          <a:latin typeface="Times New Roman" panose="02020603050405020304" pitchFamily="18" charset="0"/>
                          <a:cs typeface="Times New Roman" panose="02020603050405020304" pitchFamily="18" charset="0"/>
                        </a:rPr>
                        <a:t>— не более</a:t>
                      </a:r>
                      <a:endParaRPr lang="ru-RU" sz="1400">
                        <a:effectLst/>
                        <a:latin typeface="Times New Roman" panose="02020603050405020304" pitchFamily="18" charset="0"/>
                        <a:ea typeface="Calibri"/>
                        <a:cs typeface="Times New Roman" panose="02020603050405020304" pitchFamily="18" charset="0"/>
                      </a:endParaRPr>
                    </a:p>
                  </a:txBody>
                  <a:tcPr marL="0" marR="0" marT="0" marB="0" anchor="b"/>
                </a:tc>
              </a:tr>
              <a:tr h="126365">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Количество выдерживаемых личинок, </a:t>
                      </a:r>
                      <a:r>
                        <a:rPr lang="ru-RU" sz="1800" dirty="0" err="1">
                          <a:effectLst/>
                          <a:latin typeface="Times New Roman" panose="02020603050405020304" pitchFamily="18" charset="0"/>
                          <a:cs typeface="Times New Roman" panose="02020603050405020304" pitchFamily="18" charset="0"/>
                        </a:rPr>
                        <a:t>тыс.шт</a:t>
                      </a:r>
                      <a:r>
                        <a:rPr lang="ru-RU" sz="18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tc>
                <a:tc>
                  <a:txBody>
                    <a:bodyPr/>
                    <a:lstStyle/>
                    <a:p>
                      <a:pPr algn="just">
                        <a:lnSpc>
                          <a:spcPct val="100000"/>
                        </a:lnSpc>
                        <a:spcAft>
                          <a:spcPts val="0"/>
                        </a:spcAft>
                      </a:pPr>
                      <a:r>
                        <a:rPr lang="ru-RU" sz="1800">
                          <a:effectLst/>
                          <a:latin typeface="Times New Roman" panose="02020603050405020304" pitchFamily="18" charset="0"/>
                          <a:cs typeface="Times New Roman" panose="02020603050405020304" pitchFamily="18" charset="0"/>
                        </a:rPr>
                        <a:t>— не более</a:t>
                      </a:r>
                      <a:endParaRPr lang="ru-RU" sz="1400">
                        <a:effectLst/>
                        <a:latin typeface="Times New Roman" panose="02020603050405020304" pitchFamily="18" charset="0"/>
                        <a:ea typeface="Calibri"/>
                        <a:cs typeface="Times New Roman" panose="02020603050405020304" pitchFamily="18" charset="0"/>
                      </a:endParaRPr>
                    </a:p>
                  </a:txBody>
                  <a:tcPr marL="0" marR="0" marT="0" marB="0"/>
                </a:tc>
              </a:tr>
              <a:tr h="142240">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Расход воды, м /ч: в режиме инкубации</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nchor="b"/>
                </a:tc>
                <a:tc>
                  <a:txBody>
                    <a:bodyPr/>
                    <a:lstStyle/>
                    <a:p>
                      <a:pPr algn="just">
                        <a:lnSpc>
                          <a:spcPct val="100000"/>
                        </a:lnSpc>
                        <a:spcAft>
                          <a:spcPts val="0"/>
                        </a:spcAft>
                      </a:pPr>
                      <a:r>
                        <a:rPr lang="ru-RU" sz="1800">
                          <a:effectLst/>
                          <a:latin typeface="Times New Roman" panose="02020603050405020304" pitchFamily="18" charset="0"/>
                          <a:cs typeface="Times New Roman" panose="02020603050405020304" pitchFamily="18" charset="0"/>
                        </a:rPr>
                        <a:t>— 0,48-0,6</a:t>
                      </a:r>
                      <a:endParaRPr lang="ru-RU" sz="1400">
                        <a:effectLst/>
                        <a:latin typeface="Times New Roman" panose="02020603050405020304" pitchFamily="18" charset="0"/>
                        <a:ea typeface="Calibri"/>
                        <a:cs typeface="Times New Roman" panose="02020603050405020304" pitchFamily="18" charset="0"/>
                      </a:endParaRPr>
                    </a:p>
                  </a:txBody>
                  <a:tcPr marL="0" marR="0" marT="0" marB="0" anchor="b"/>
                </a:tc>
              </a:tr>
              <a:tr h="113030">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в режиме выдерживания</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nchor="b"/>
                </a:tc>
                <a:tc>
                  <a:txBody>
                    <a:bodyPr/>
                    <a:lstStyle/>
                    <a:p>
                      <a:pPr algn="just">
                        <a:lnSpc>
                          <a:spcPct val="100000"/>
                        </a:lnSpc>
                        <a:spcAft>
                          <a:spcPts val="0"/>
                        </a:spcAft>
                      </a:pPr>
                      <a:r>
                        <a:rPr lang="ru-RU" sz="1800">
                          <a:effectLst/>
                          <a:latin typeface="Times New Roman" panose="02020603050405020304" pitchFamily="18" charset="0"/>
                          <a:cs typeface="Times New Roman" panose="02020603050405020304" pitchFamily="18" charset="0"/>
                        </a:rPr>
                        <a:t>— 0,6-0,72</a:t>
                      </a:r>
                      <a:endParaRPr lang="ru-RU" sz="1400">
                        <a:effectLst/>
                        <a:latin typeface="Times New Roman" panose="02020603050405020304" pitchFamily="18" charset="0"/>
                        <a:ea typeface="Calibri"/>
                        <a:cs typeface="Times New Roman" panose="02020603050405020304" pitchFamily="18" charset="0"/>
                      </a:endParaRPr>
                    </a:p>
                  </a:txBody>
                  <a:tcPr marL="0" marR="0" marT="0" marB="0" anchor="b"/>
                </a:tc>
              </a:tr>
              <a:tr h="126365">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Рабочий объем, м</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tc>
                <a:tc>
                  <a:txBody>
                    <a:bodyPr/>
                    <a:lstStyle/>
                    <a:p>
                      <a:pPr algn="just">
                        <a:lnSpc>
                          <a:spcPct val="100000"/>
                        </a:lnSpc>
                        <a:spcAft>
                          <a:spcPts val="0"/>
                        </a:spcAft>
                      </a:pPr>
                      <a:r>
                        <a:rPr lang="ru-RU" sz="1800">
                          <a:effectLst/>
                          <a:latin typeface="Times New Roman" panose="02020603050405020304" pitchFamily="18" charset="0"/>
                          <a:cs typeface="Times New Roman" panose="02020603050405020304" pitchFamily="18" charset="0"/>
                        </a:rPr>
                        <a:t>— 0,2</a:t>
                      </a:r>
                      <a:endParaRPr lang="ru-RU" sz="1400">
                        <a:effectLst/>
                        <a:latin typeface="Times New Roman" panose="02020603050405020304" pitchFamily="18" charset="0"/>
                        <a:ea typeface="Calibri"/>
                        <a:cs typeface="Times New Roman" panose="02020603050405020304" pitchFamily="18" charset="0"/>
                      </a:endParaRPr>
                    </a:p>
                  </a:txBody>
                  <a:tcPr marL="0" marR="0" marT="0" marB="0" anchor="b"/>
                </a:tc>
              </a:tr>
              <a:tr h="153035">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Габаритные размеры, мм: длина</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nchor="b"/>
                </a:tc>
                <a:tc>
                  <a:txBody>
                    <a:bodyPr/>
                    <a:lstStyle/>
                    <a:p>
                      <a:pPr algn="just">
                        <a:lnSpc>
                          <a:spcPct val="100000"/>
                        </a:lnSpc>
                        <a:spcAft>
                          <a:spcPts val="0"/>
                        </a:spcAft>
                      </a:pPr>
                      <a:r>
                        <a:rPr lang="ru-RU" sz="1800">
                          <a:effectLst/>
                          <a:latin typeface="Times New Roman" panose="02020603050405020304" pitchFamily="18" charset="0"/>
                          <a:cs typeface="Times New Roman" panose="02020603050405020304" pitchFamily="18" charset="0"/>
                        </a:rPr>
                        <a:t>— 750</a:t>
                      </a:r>
                      <a:endParaRPr lang="ru-RU" sz="1400">
                        <a:effectLst/>
                        <a:latin typeface="Times New Roman" panose="02020603050405020304" pitchFamily="18" charset="0"/>
                        <a:ea typeface="Calibri"/>
                        <a:cs typeface="Times New Roman" panose="02020603050405020304" pitchFamily="18" charset="0"/>
                      </a:endParaRPr>
                    </a:p>
                  </a:txBody>
                  <a:tcPr marL="0" marR="0" marT="0" marB="0" anchor="b"/>
                </a:tc>
              </a:tr>
              <a:tr h="132080">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ширина</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nchor="b"/>
                </a:tc>
                <a:tc>
                  <a:txBody>
                    <a:bodyPr/>
                    <a:lstStyle/>
                    <a:p>
                      <a:pPr algn="just">
                        <a:lnSpc>
                          <a:spcPct val="100000"/>
                        </a:lnSpc>
                        <a:spcAft>
                          <a:spcPts val="0"/>
                        </a:spcAft>
                      </a:pPr>
                      <a:r>
                        <a:rPr lang="ru-RU" sz="1800">
                          <a:effectLst/>
                          <a:latin typeface="Times New Roman" panose="02020603050405020304" pitchFamily="18" charset="0"/>
                          <a:cs typeface="Times New Roman" panose="02020603050405020304" pitchFamily="18" charset="0"/>
                        </a:rPr>
                        <a:t>— 750</a:t>
                      </a:r>
                      <a:endParaRPr lang="ru-RU" sz="1400">
                        <a:effectLst/>
                        <a:latin typeface="Times New Roman" panose="02020603050405020304" pitchFamily="18" charset="0"/>
                        <a:ea typeface="Calibri"/>
                        <a:cs typeface="Times New Roman" panose="02020603050405020304" pitchFamily="18" charset="0"/>
                      </a:endParaRPr>
                    </a:p>
                  </a:txBody>
                  <a:tcPr marL="0" marR="0" marT="0" marB="0" anchor="b"/>
                </a:tc>
              </a:tr>
              <a:tr h="123825">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высота</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nchor="b"/>
                </a:tc>
                <a:tc>
                  <a:txBody>
                    <a:bodyPr/>
                    <a:lstStyle/>
                    <a:p>
                      <a:pPr algn="just">
                        <a:lnSpc>
                          <a:spcPct val="100000"/>
                        </a:lnSpc>
                        <a:spcAft>
                          <a:spcPts val="0"/>
                        </a:spcAft>
                      </a:pPr>
                      <a:r>
                        <a:rPr lang="ru-RU" sz="1800">
                          <a:effectLst/>
                          <a:latin typeface="Times New Roman" panose="02020603050405020304" pitchFamily="18" charset="0"/>
                          <a:cs typeface="Times New Roman" panose="02020603050405020304" pitchFamily="18" charset="0"/>
                        </a:rPr>
                        <a:t>— 1360</a:t>
                      </a:r>
                      <a:endParaRPr lang="ru-RU" sz="1400">
                        <a:effectLst/>
                        <a:latin typeface="Times New Roman" panose="02020603050405020304" pitchFamily="18" charset="0"/>
                        <a:ea typeface="Calibri"/>
                        <a:cs typeface="Times New Roman" panose="02020603050405020304" pitchFamily="18" charset="0"/>
                      </a:endParaRPr>
                    </a:p>
                  </a:txBody>
                  <a:tcPr marL="0" marR="0" marT="0" marB="0" anchor="b"/>
                </a:tc>
              </a:tr>
              <a:tr h="145415">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Масса, кг</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nchor="b"/>
                </a:tc>
                <a:tc>
                  <a:txBody>
                    <a:bodyPr/>
                    <a:lstStyle/>
                    <a:p>
                      <a:pPr algn="just">
                        <a:lnSpc>
                          <a:spcPct val="100000"/>
                        </a:lnSpc>
                        <a:spcAft>
                          <a:spcPts val="0"/>
                        </a:spcAft>
                      </a:pPr>
                      <a:r>
                        <a:rPr lang="ru-RU" sz="1800" dirty="0">
                          <a:effectLst/>
                          <a:latin typeface="Times New Roman" panose="02020603050405020304" pitchFamily="18" charset="0"/>
                          <a:cs typeface="Times New Roman" panose="02020603050405020304" pitchFamily="18" charset="0"/>
                        </a:rPr>
                        <a:t>— 50</a:t>
                      </a:r>
                      <a:endParaRPr lang="ru-RU" sz="1400" dirty="0">
                        <a:effectLst/>
                        <a:latin typeface="Times New Roman" panose="02020603050405020304" pitchFamily="18" charset="0"/>
                        <a:ea typeface="Calibri"/>
                        <a:cs typeface="Times New Roman" panose="02020603050405020304" pitchFamily="18" charset="0"/>
                      </a:endParaRPr>
                    </a:p>
                  </a:txBody>
                  <a:tcPr marL="0" marR="0" marT="0" marB="0" anchor="b"/>
                </a:tc>
              </a:tr>
            </a:tbl>
          </a:graphicData>
        </a:graphic>
      </p:graphicFrame>
    </p:spTree>
    <p:extLst>
      <p:ext uri="{BB962C8B-B14F-4D97-AF65-F5344CB8AC3E}">
        <p14:creationId xmlns:p14="http://schemas.microsoft.com/office/powerpoint/2010/main" xmlns="" val="3158390175"/>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712968" cy="6186309"/>
          </a:xfrm>
          <a:prstGeom prst="rect">
            <a:avLst/>
          </a:prstGeom>
        </p:spPr>
        <p:txBody>
          <a:bodyPr wrap="square">
            <a:spAutoFit/>
          </a:bodyPr>
          <a:lstStyle/>
          <a:p>
            <a:pPr algn="just"/>
            <a:r>
              <a:rPr lang="ru-RU" b="1" i="1" dirty="0">
                <a:latin typeface="Times New Roman" panose="02020603050405020304" pitchFamily="18" charset="0"/>
                <a:cs typeface="Times New Roman" panose="02020603050405020304" pitchFamily="18" charset="0"/>
              </a:rPr>
              <a:t>Раскладка икры в аппараты</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Поступающая в цех для инкубации икра должна быть обязательно </a:t>
            </a:r>
            <a:r>
              <a:rPr lang="ru-RU" dirty="0" err="1">
                <a:latin typeface="Times New Roman" panose="02020603050405020304" pitchFamily="18" charset="0"/>
                <a:cs typeface="Times New Roman" panose="02020603050405020304" pitchFamily="18" charset="0"/>
              </a:rPr>
              <a:t>этикетирована</a:t>
            </a:r>
            <a:r>
              <a:rPr lang="ru-RU" dirty="0">
                <a:latin typeface="Times New Roman" panose="02020603050405020304" pitchFamily="18" charset="0"/>
                <a:cs typeface="Times New Roman" panose="02020603050405020304" pitchFamily="18" charset="0"/>
              </a:rPr>
              <a:t> с указанием номера самки и количества икры. Загрузку икры в аппараты необходимо проводить, не дожидаясь полного ее набухания, не позднее чем через 5—10 мин после оплодотворения. В случае задержки раскладки икры по аппаратам необходимо организовать постоянную смену воды в тазах.</a:t>
            </a:r>
          </a:p>
          <a:p>
            <a:pPr algn="just"/>
            <a:r>
              <a:rPr lang="ru-RU" b="1" i="1" dirty="0">
                <a:latin typeface="Times New Roman" panose="02020603050405020304" pitchFamily="18" charset="0"/>
                <a:cs typeface="Times New Roman" panose="02020603050405020304" pitchFamily="18" charset="0"/>
              </a:rPr>
              <a:t>Контроль за развитием икры</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Для оценки качества икры определяют процент ее оплодотворения на стадиях дробления от 4—8 бластомеров до ранней морулы. Определение производится для каждой самки, результаты записывают в журнал инкуба­ции. Пробу икры из аппарата отбирают большой пипеткой, после чего икру помещают в чашки Петри и отправляют в лабораторию. Под микро­скопом или бинокулярной лупой (удобно пользоваться микроскопом МБС-1) просматривается не менее 100 икринок и подсчитывается количе­ство нормально и ненормально дробящихся икринок. Операцию эту удоб­но проводить в счетной камере </a:t>
            </a:r>
            <a:r>
              <a:rPr lang="ru-RU" dirty="0" err="1">
                <a:latin typeface="Times New Roman" panose="02020603050405020304" pitchFamily="18" charset="0"/>
                <a:cs typeface="Times New Roman" panose="02020603050405020304" pitchFamily="18" charset="0"/>
              </a:rPr>
              <a:t>Богорова</a:t>
            </a:r>
            <a:r>
              <a:rPr lang="ru-RU" dirty="0">
                <a:latin typeface="Times New Roman" panose="02020603050405020304" pitchFamily="18" charset="0"/>
                <a:cs typeface="Times New Roman" panose="02020603050405020304" pitchFamily="18" charset="0"/>
              </a:rPr>
              <a:t>. Как правило, у доброкачествен­ной икры бывает не ниже 90% оплодотворения. При хорошем качестве икры и нормальных условиях инкубации выход свободных эмбрионов со­ставляет не менее 70—80% от количества заложенной икры. Для более точного определения ожидаемого выхода личинок за несколько часов до выклева следует определить также процент уродливых эмбрионов. Его суммируют с процентом </a:t>
            </a:r>
            <a:r>
              <a:rPr lang="ru-RU" dirty="0" err="1">
                <a:latin typeface="Times New Roman" panose="02020603050405020304" pitchFamily="18" charset="0"/>
                <a:cs typeface="Times New Roman" panose="02020603050405020304" pitchFamily="18" charset="0"/>
              </a:rPr>
              <a:t>неоплод</a:t>
            </a:r>
            <a:r>
              <a:rPr lang="ru-RU" dirty="0">
                <a:latin typeface="Times New Roman" panose="02020603050405020304" pitchFamily="18" charset="0"/>
                <a:cs typeface="Times New Roman" panose="02020603050405020304" pitchFamily="18" charset="0"/>
              </a:rPr>
              <a:t> отворенной икры. В случаях инкубации хорошей икры (оплодотворение не ниже 85—80% и количество уродств до 5%) это увеличение может составлять 10—15%.</a:t>
            </a:r>
          </a:p>
        </p:txBody>
      </p:sp>
    </p:spTree>
    <p:extLst>
      <p:ext uri="{BB962C8B-B14F-4D97-AF65-F5344CB8AC3E}">
        <p14:creationId xmlns:p14="http://schemas.microsoft.com/office/powerpoint/2010/main" xmlns="" val="26982158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222" y="73069"/>
            <a:ext cx="8820472" cy="6740307"/>
          </a:xfrm>
          <a:prstGeom prst="rect">
            <a:avLst/>
          </a:prstGeom>
        </p:spPr>
        <p:txBody>
          <a:bodyPr wrap="square">
            <a:spAutoFit/>
          </a:bodyPr>
          <a:lstStyle/>
          <a:p>
            <a:pPr algn="just"/>
            <a:r>
              <a:rPr lang="ru-RU" b="1" i="1" dirty="0">
                <a:latin typeface="Times New Roman" panose="02020603050405020304" pitchFamily="18" charset="0"/>
                <a:cs typeface="Times New Roman" panose="02020603050405020304" pitchFamily="18" charset="0"/>
              </a:rPr>
              <a:t>Уход за икрой во время инкубации</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Уход за икрой во время инкубации сводится к поддержанию в аппара­тах такого режима </a:t>
            </a:r>
            <a:r>
              <a:rPr lang="ru-RU" dirty="0" err="1">
                <a:latin typeface="Times New Roman" panose="02020603050405020304" pitchFamily="18" charset="0"/>
                <a:cs typeface="Times New Roman" panose="02020603050405020304" pitchFamily="18" charset="0"/>
              </a:rPr>
              <a:t>водообмена</a:t>
            </a:r>
            <a:r>
              <a:rPr lang="ru-RU" dirty="0">
                <a:latin typeface="Times New Roman" panose="02020603050405020304" pitchFamily="18" charset="0"/>
                <a:cs typeface="Times New Roman" panose="02020603050405020304" pitchFamily="18" charset="0"/>
              </a:rPr>
              <a:t>, при котором исключается как вымывание икры вследствие увеличения расхода воды, так и образование застойных зон, приводящих к замору, в результате недостаточной подачи воды. Во избежание засорения защитных сеток мертвую икру из аппаратов отбира­ют с помощью сифона из резинового шланга (в зависимости от размера аппарата выбирают и диаметр шланга). Во время этой операции подача воды в аппарат уменьшается наполовину.</a:t>
            </a:r>
          </a:p>
          <a:p>
            <a:pPr algn="just"/>
            <a:r>
              <a:rPr lang="ru-RU" b="1" i="1" dirty="0">
                <a:latin typeface="Times New Roman" panose="02020603050405020304" pitchFamily="18" charset="0"/>
                <a:cs typeface="Times New Roman" panose="02020603050405020304" pitchFamily="18" charset="0"/>
              </a:rPr>
              <a:t>Продолжительность инкубации икры</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Продолжительность периода инкубации икры зависит от температуры воды, поступающей в аппараты. Оптимальная температура лежит в преде­лах 21	25 С. При этом продолжительность инкубации икры </a:t>
            </a:r>
            <a:r>
              <a:rPr lang="ru-RU" dirty="0" smtClean="0">
                <a:latin typeface="Times New Roman" panose="02020603050405020304" pitchFamily="18" charset="0"/>
                <a:cs typeface="Times New Roman" panose="02020603050405020304" pitchFamily="18" charset="0"/>
              </a:rPr>
              <a:t>составляет от </a:t>
            </a:r>
            <a:r>
              <a:rPr lang="ru-RU" dirty="0">
                <a:latin typeface="Times New Roman" panose="02020603050405020304" pitchFamily="18" charset="0"/>
                <a:cs typeface="Times New Roman" panose="02020603050405020304" pitchFamily="18" charset="0"/>
              </a:rPr>
              <a:t>23 до 33 ч. При температуре воды </a:t>
            </a:r>
            <a:r>
              <a:rPr lang="ru-RU" dirty="0" smtClean="0">
                <a:latin typeface="Times New Roman" panose="02020603050405020304" pitchFamily="18" charset="0"/>
                <a:cs typeface="Times New Roman" panose="02020603050405020304" pitchFamily="18" charset="0"/>
              </a:rPr>
              <a:t>27-29 </a:t>
            </a:r>
            <a:r>
              <a:rPr lang="ru-RU" dirty="0">
                <a:latin typeface="Times New Roman" panose="02020603050405020304" pitchFamily="18" charset="0"/>
                <a:cs typeface="Times New Roman" panose="02020603050405020304" pitchFamily="18" charset="0"/>
              </a:rPr>
              <a:t>°С период инкубации сокраща­ется до </a:t>
            </a:r>
            <a:r>
              <a:rPr lang="ru-RU" dirty="0" smtClean="0">
                <a:latin typeface="Times New Roman" panose="02020603050405020304" pitchFamily="18" charset="0"/>
                <a:cs typeface="Times New Roman" panose="02020603050405020304" pitchFamily="18" charset="0"/>
              </a:rPr>
              <a:t>17-19 </a:t>
            </a:r>
            <a:r>
              <a:rPr lang="ru-RU" dirty="0">
                <a:latin typeface="Times New Roman" panose="02020603050405020304" pitchFamily="18" charset="0"/>
                <a:cs typeface="Times New Roman" panose="02020603050405020304" pitchFamily="18" charset="0"/>
              </a:rPr>
              <a:t>ч. </a:t>
            </a:r>
          </a:p>
          <a:p>
            <a:pPr algn="just"/>
            <a:r>
              <a:rPr lang="ru-RU" dirty="0">
                <a:latin typeface="Times New Roman" panose="02020603050405020304" pitchFamily="18" charset="0"/>
                <a:cs typeface="Times New Roman" panose="02020603050405020304" pitchFamily="18" charset="0"/>
              </a:rPr>
              <a:t>Как правило, массовое </a:t>
            </a:r>
            <a:r>
              <a:rPr lang="ru-RU" dirty="0" err="1">
                <a:latin typeface="Times New Roman" panose="02020603050405020304" pitchFamily="18" charset="0"/>
                <a:cs typeface="Times New Roman" panose="02020603050405020304" pitchFamily="18" charset="0"/>
              </a:rPr>
              <a:t>вылупление</a:t>
            </a:r>
            <a:r>
              <a:rPr lang="ru-RU" dirty="0">
                <a:latin typeface="Times New Roman" panose="02020603050405020304" pitchFamily="18" charset="0"/>
                <a:cs typeface="Times New Roman" panose="02020603050405020304" pitchFamily="18" charset="0"/>
              </a:rPr>
              <a:t> эмбрионов происходит в течение 1	3 ч. Но в некоторых случаях </a:t>
            </a:r>
            <a:r>
              <a:rPr lang="ru-RU" dirty="0" err="1">
                <a:latin typeface="Times New Roman" panose="02020603050405020304" pitchFamily="18" charset="0"/>
                <a:cs typeface="Times New Roman" panose="02020603050405020304" pitchFamily="18" charset="0"/>
              </a:rPr>
              <a:t>вылупление</a:t>
            </a:r>
            <a:r>
              <a:rPr lang="ru-RU" dirty="0">
                <a:latin typeface="Times New Roman" panose="02020603050405020304" pitchFamily="18" charset="0"/>
                <a:cs typeface="Times New Roman" panose="02020603050405020304" pitchFamily="18" charset="0"/>
              </a:rPr>
              <a:t> бывает недружным и затяги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вается</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длительный период — до 10—12 ч, иногда до суток. В </a:t>
            </a:r>
            <a:r>
              <a:rPr lang="ru-RU" dirty="0" smtClean="0">
                <a:latin typeface="Times New Roman" panose="02020603050405020304" pitchFamily="18" charset="0"/>
                <a:cs typeface="Times New Roman" panose="02020603050405020304" pitchFamily="18" charset="0"/>
              </a:rPr>
              <a:t>этих случаях </a:t>
            </a:r>
            <a:r>
              <a:rPr lang="ru-RU" dirty="0">
                <a:latin typeface="Times New Roman" panose="02020603050405020304" pitchFamily="18" charset="0"/>
                <a:cs typeface="Times New Roman" panose="02020603050405020304" pitchFamily="18" charset="0"/>
              </a:rPr>
              <a:t>прибегают к искусственному стимулированию процесса </a:t>
            </a:r>
            <a:r>
              <a:rPr lang="ru-RU" dirty="0" err="1">
                <a:latin typeface="Times New Roman" panose="02020603050405020304" pitchFamily="18" charset="0"/>
                <a:cs typeface="Times New Roman" panose="02020603050405020304" pitchFamily="18" charset="0"/>
              </a:rPr>
              <a:t>вылупле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ния</a:t>
            </a:r>
            <a:r>
              <a:rPr lang="ru-RU" dirty="0">
                <a:latin typeface="Times New Roman" panose="02020603050405020304" pitchFamily="18" charset="0"/>
                <a:cs typeface="Times New Roman" panose="02020603050405020304" pitchFamily="18" charset="0"/>
              </a:rPr>
              <a:t>. Для этого после начала массового </a:t>
            </a:r>
            <a:r>
              <a:rPr lang="ru-RU" dirty="0" err="1">
                <a:latin typeface="Times New Roman" panose="02020603050405020304" pitchFamily="18" charset="0"/>
                <a:cs typeface="Times New Roman" panose="02020603050405020304" pitchFamily="18" charset="0"/>
              </a:rPr>
              <a:t>вылупления</a:t>
            </a:r>
            <a:r>
              <a:rPr lang="ru-RU" dirty="0">
                <a:latin typeface="Times New Roman" panose="02020603050405020304" pitchFamily="18" charset="0"/>
                <a:cs typeface="Times New Roman" panose="02020603050405020304" pitchFamily="18" charset="0"/>
              </a:rPr>
              <a:t> резко сокращают пода­чу воды в инкубационные аппараты, что приводит к ухудшению условий дыхания икры, стимулирует функционирование желез </a:t>
            </a:r>
            <a:r>
              <a:rPr lang="ru-RU" dirty="0" err="1">
                <a:latin typeface="Times New Roman" panose="02020603050405020304" pitchFamily="18" charset="0"/>
                <a:cs typeface="Times New Roman" panose="02020603050405020304" pitchFamily="18" charset="0"/>
              </a:rPr>
              <a:t>вылупления</a:t>
            </a:r>
            <a:r>
              <a:rPr lang="ru-RU" dirty="0">
                <a:latin typeface="Times New Roman" panose="02020603050405020304" pitchFamily="18" charset="0"/>
                <a:cs typeface="Times New Roman" panose="02020603050405020304" pitchFamily="18" charset="0"/>
              </a:rPr>
              <a:t>, растворение их ферментом оболочки. В случае, если процесс выклева в течение получаса не усиливается, </a:t>
            </a:r>
            <a:r>
              <a:rPr lang="ru-RU" dirty="0" err="1">
                <a:latin typeface="Times New Roman" panose="02020603050405020304" pitchFamily="18" charset="0"/>
                <a:cs typeface="Times New Roman" panose="02020603050405020304" pitchFamily="18" charset="0"/>
              </a:rPr>
              <a:t>водообмен</a:t>
            </a:r>
            <a:r>
              <a:rPr lang="ru-RU" dirty="0">
                <a:latin typeface="Times New Roman" panose="02020603050405020304" pitchFamily="18" charset="0"/>
                <a:cs typeface="Times New Roman" panose="02020603050405020304" pitchFamily="18" charset="0"/>
              </a:rPr>
              <a:t> необходимо восстановить.</a:t>
            </a:r>
          </a:p>
          <a:p>
            <a:pPr algn="just"/>
            <a:r>
              <a:rPr lang="ru-RU" dirty="0">
                <a:latin typeface="Times New Roman" panose="02020603050405020304" pitchFamily="18" charset="0"/>
                <a:cs typeface="Times New Roman" panose="02020603050405020304" pitchFamily="18" charset="0"/>
              </a:rPr>
              <a:t>Вскоре после выклева свободные эмбрионы становятся активными, делают «свечки», поднимаются в верхние слои воды и выносятся из аппа­ратов. Как уже отмечалось, по желобам или шлангам они поступают непо­средственно в аппараты для выдерживания</a:t>
            </a:r>
            <a:r>
              <a:rPr lang="ru-RU" dirty="0"/>
              <a:t>.</a:t>
            </a:r>
          </a:p>
        </p:txBody>
      </p:sp>
    </p:spTree>
    <p:extLst>
      <p:ext uri="{BB962C8B-B14F-4D97-AF65-F5344CB8AC3E}">
        <p14:creationId xmlns:p14="http://schemas.microsoft.com/office/powerpoint/2010/main" xmlns="" val="958960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ru-RU" sz="3200" dirty="0" smtClean="0"/>
              <a:t>Основные репродуктивные показатели озёрной и радужной форели</a:t>
            </a:r>
            <a:endParaRPr lang="ru-RU" sz="32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571472" y="1500174"/>
            <a:ext cx="8001056" cy="5130340"/>
          </a:xfrm>
          <a:prstGeom prst="rect">
            <a:avLst/>
          </a:prstGeom>
          <a:noFill/>
          <a:ln w="9525">
            <a:noFill/>
            <a:miter lim="800000"/>
            <a:headEnd/>
            <a:tailEnd/>
          </a:ln>
          <a:effectLst/>
        </p:spPr>
      </p:pic>
    </p:spTree>
    <p:extLst>
      <p:ext uri="{BB962C8B-B14F-4D97-AF65-F5344CB8AC3E}">
        <p14:creationId xmlns:p14="http://schemas.microsoft.com/office/powerpoint/2010/main" xmlns="" val="3134701963"/>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tretch>
            <a:fillRect/>
          </a:stretch>
        </p:blipFill>
        <p:spPr>
          <a:xfrm>
            <a:off x="1331640" y="1184558"/>
            <a:ext cx="6408712" cy="5268778"/>
          </a:xfrm>
          <a:prstGeom prst="rect">
            <a:avLst/>
          </a:prstGeom>
        </p:spPr>
      </p:pic>
      <p:sp>
        <p:nvSpPr>
          <p:cNvPr id="3" name="Прямоугольник 2"/>
          <p:cNvSpPr/>
          <p:nvPr/>
        </p:nvSpPr>
        <p:spPr>
          <a:xfrm>
            <a:off x="179512" y="476672"/>
            <a:ext cx="8712968" cy="707886"/>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Продолжительность эмбрионального развития растительноядных рыб в зависимости от температуры воды</a:t>
            </a:r>
          </a:p>
        </p:txBody>
      </p:sp>
    </p:spTree>
    <p:extLst>
      <p:ext uri="{BB962C8B-B14F-4D97-AF65-F5344CB8AC3E}">
        <p14:creationId xmlns:p14="http://schemas.microsoft.com/office/powerpoint/2010/main" xmlns="" val="3601325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85000" lnSpcReduction="10000"/>
          </a:bodyPr>
          <a:lstStyle/>
          <a:p>
            <a:r>
              <a:rPr lang="ru-RU" dirty="0" smtClean="0"/>
              <a:t>Икра, помещаемая в инкубационный аппарат (при загрузке 10 000 шт.икр./0,2  кв. метр).</a:t>
            </a:r>
          </a:p>
          <a:p>
            <a:r>
              <a:rPr lang="ru-RU" dirty="0" smtClean="0"/>
              <a:t>В течении ближайших 36 часов следует удалять все негодные икринки. Затем наступает первый критический период развития, который длится до стадии глазка. В это время делящиеся клетки внутри икры особенно хрупки. Резкие толчки могут вызвать формирование уродств у эмбрионов или даже их гибель. Вследствие этого развивающуюся в инкубационных аппаратах икру не следует тревожить. </a:t>
            </a:r>
            <a:endParaRPr lang="ru-RU" dirty="0"/>
          </a:p>
        </p:txBody>
      </p:sp>
      <p:sp>
        <p:nvSpPr>
          <p:cNvPr id="3" name="Заголовок 2"/>
          <p:cNvSpPr>
            <a:spLocks noGrp="1"/>
          </p:cNvSpPr>
          <p:nvPr>
            <p:ph type="title"/>
          </p:nvPr>
        </p:nvSpPr>
        <p:spPr/>
        <p:txBody>
          <a:bodyPr/>
          <a:lstStyle/>
          <a:p>
            <a:pPr algn="ctr"/>
            <a:r>
              <a:rPr lang="ru-RU" dirty="0" smtClean="0"/>
              <a:t>5. ИНКУБАЦИЯ ИКРЫ</a:t>
            </a:r>
            <a:endParaRPr lang="ru-RU" dirty="0"/>
          </a:p>
        </p:txBody>
      </p:sp>
    </p:spTree>
    <p:extLst>
      <p:ext uri="{BB962C8B-B14F-4D97-AF65-F5344CB8AC3E}">
        <p14:creationId xmlns:p14="http://schemas.microsoft.com/office/powerpoint/2010/main" xmlns="" val="874577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00042"/>
            <a:ext cx="8229600" cy="5507249"/>
          </a:xfrm>
        </p:spPr>
        <p:txBody>
          <a:bodyPr/>
          <a:lstStyle/>
          <a:p>
            <a:r>
              <a:rPr lang="ru-RU" sz="3200" dirty="0" smtClean="0"/>
              <a:t>После стадии глазка и вплоть до </a:t>
            </a:r>
            <a:r>
              <a:rPr lang="ru-RU" sz="3200" dirty="0" err="1" smtClean="0"/>
              <a:t>вылупления</a:t>
            </a:r>
            <a:r>
              <a:rPr lang="ru-RU" sz="3200" dirty="0" smtClean="0"/>
              <a:t> икру можно перевозить, сортировать вручную или автоматическим образом, а также можно отбирать плохие и повреждённые икринки. В течение этого периода икра довольно вынослива. После этого, примерно за 48 часов до </a:t>
            </a:r>
            <a:r>
              <a:rPr lang="ru-RU" sz="3200" dirty="0" err="1" smtClean="0"/>
              <a:t>вылупления</a:t>
            </a:r>
            <a:r>
              <a:rPr lang="ru-RU" sz="3200" dirty="0" smtClean="0"/>
              <a:t>, икринки снова становятся чувствительными.</a:t>
            </a:r>
          </a:p>
          <a:p>
            <a:endParaRPr lang="ru-RU" dirty="0"/>
          </a:p>
        </p:txBody>
      </p:sp>
    </p:spTree>
    <p:extLst>
      <p:ext uri="{BB962C8B-B14F-4D97-AF65-F5344CB8AC3E}">
        <p14:creationId xmlns:p14="http://schemas.microsoft.com/office/powerpoint/2010/main" xmlns="" val="1880571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6672"/>
            <a:ext cx="8640960" cy="6109365"/>
          </a:xfrm>
          <a:prstGeom prst="rect">
            <a:avLst/>
          </a:prstGeom>
        </p:spPr>
        <p:txBody>
          <a:bodyPr wrap="square">
            <a:spAutoFit/>
          </a:bodyPr>
          <a:lstStyle/>
          <a:p>
            <a:pPr algn="just"/>
            <a:r>
              <a:rPr lang="ru-RU" sz="2300" dirty="0" smtClean="0">
                <a:latin typeface="Times New Roman" panose="02020603050405020304" pitchFamily="18" charset="0"/>
                <a:cs typeface="Times New Roman" panose="02020603050405020304" pitchFamily="18" charset="0"/>
              </a:rPr>
              <a:t>Для воспроизводства лососевых, осетровых  и растительноядных рыб используют заводской способ получения потомства, для карпа и европейского сома полузаводской, т.н. эколого-физиологический способ. По сравнению с естественным нерестом – заводской и полузаводской способы  имеют ряд преимуществ: появляется возможность управления процессом подготовки производителей, процессом осеменения и инкубации икры, получение зрелых половых продуктов. Значительно расширяются возможности проведения племенной работы. Поскольку используется раздельное содержание производителей и потомства, личинки, полученные этим методом, способы от возбудителей инвазионных заболеваний. Освободившиеся нерестовые пруды могут использоваться для других рыбоводных процессов. Появляется возможность значительно раньше получить потомство и за счет этого значительно увеличить период выращивания молоди. </a:t>
            </a:r>
          </a:p>
          <a:p>
            <a:pPr algn="just"/>
            <a:r>
              <a:rPr lang="ru-RU" sz="2300" dirty="0" smtClean="0">
                <a:latin typeface="Times New Roman" panose="02020603050405020304" pitchFamily="18" charset="0"/>
                <a:cs typeface="Times New Roman" panose="02020603050405020304" pitchFamily="18" charset="0"/>
              </a:rPr>
              <a:t>Технологию воспроизводства рассмотрим на примере осетровых рыб.</a:t>
            </a:r>
            <a:endParaRPr lang="ru-RU"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3423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dirty="0" smtClean="0"/>
              <a:t>Икринки на стадии глазка</a:t>
            </a:r>
            <a:endParaRPr lang="ru-RU"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857224" y="1571612"/>
            <a:ext cx="7643866" cy="4782526"/>
          </a:xfrm>
          <a:prstGeom prst="rect">
            <a:avLst/>
          </a:prstGeom>
          <a:noFill/>
          <a:ln w="9525">
            <a:noFill/>
            <a:miter lim="800000"/>
            <a:headEnd/>
            <a:tailEnd/>
          </a:ln>
          <a:effectLst/>
        </p:spPr>
      </p:pic>
    </p:spTree>
    <p:extLst>
      <p:ext uri="{BB962C8B-B14F-4D97-AF65-F5344CB8AC3E}">
        <p14:creationId xmlns:p14="http://schemas.microsoft.com/office/powerpoint/2010/main" xmlns="" val="29573727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85728"/>
            <a:ext cx="8229600" cy="5721563"/>
          </a:xfrm>
        </p:spPr>
        <p:txBody>
          <a:bodyPr>
            <a:normAutofit fontScale="92500" lnSpcReduction="20000"/>
          </a:bodyPr>
          <a:lstStyle/>
          <a:p>
            <a:r>
              <a:rPr lang="ru-RU" dirty="0" smtClean="0"/>
              <a:t>На протяжении первого критического периода единственным средством для борьбы с </a:t>
            </a:r>
            <a:r>
              <a:rPr lang="ru-RU" dirty="0" err="1" smtClean="0"/>
              <a:t>сапролегнией</a:t>
            </a:r>
            <a:r>
              <a:rPr lang="ru-RU" dirty="0" smtClean="0"/>
              <a:t> является формалин в концентрации 0,25 мл/л. Также приемлемым является использование особых </a:t>
            </a:r>
            <a:r>
              <a:rPr lang="ru-RU" dirty="0" err="1" smtClean="0"/>
              <a:t>йодосодержащих</a:t>
            </a:r>
            <a:r>
              <a:rPr lang="ru-RU" dirty="0" smtClean="0"/>
              <a:t> препаратов.</a:t>
            </a:r>
          </a:p>
          <a:p>
            <a:r>
              <a:rPr lang="ru-RU" dirty="0" smtClean="0"/>
              <a:t>Существуют противоречивые мнения и публикации относительно чувствительности  икры форели к свету. Точно известно, что при помещении форелевой икры на несколько минут непосредственно под прямой солнечный свет, большая часть икры погибнет. Потому на рыбопитомнике рекомендуется поддерживать рассеянное освещение или даже полную темноту.</a:t>
            </a:r>
            <a:endParaRPr lang="ru-RU" dirty="0"/>
          </a:p>
        </p:txBody>
      </p:sp>
    </p:spTree>
    <p:extLst>
      <p:ext uri="{BB962C8B-B14F-4D97-AF65-F5344CB8AC3E}">
        <p14:creationId xmlns:p14="http://schemas.microsoft.com/office/powerpoint/2010/main" xmlns="" val="37004688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dirty="0" smtClean="0"/>
              <a:t>6. ВЫКЛЕВ И РАЗВИТИЕ ПРЕДЛИЧИНОК</a:t>
            </a:r>
            <a:endParaRPr lang="ru-RU"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714348" y="1571612"/>
            <a:ext cx="7858180" cy="4906091"/>
          </a:xfrm>
          <a:prstGeom prst="rect">
            <a:avLst/>
          </a:prstGeom>
          <a:noFill/>
          <a:ln w="9525">
            <a:noFill/>
            <a:miter lim="800000"/>
            <a:headEnd/>
            <a:tailEnd/>
          </a:ln>
          <a:effectLst/>
        </p:spPr>
      </p:pic>
    </p:spTree>
    <p:extLst>
      <p:ext uri="{BB962C8B-B14F-4D97-AF65-F5344CB8AC3E}">
        <p14:creationId xmlns:p14="http://schemas.microsoft.com/office/powerpoint/2010/main" xmlns="" val="13681793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71480"/>
            <a:ext cx="8229600" cy="5435811"/>
          </a:xfrm>
        </p:spPr>
        <p:txBody>
          <a:bodyPr>
            <a:normAutofit fontScale="85000" lnSpcReduction="10000"/>
          </a:bodyPr>
          <a:lstStyle/>
          <a:p>
            <a:r>
              <a:rPr lang="ru-RU" dirty="0" smtClean="0"/>
              <a:t>Длительность инкубации зависит от температуры воды, однако на неё также оказывает значительное влияние содержание кислорода. Выклев при температурах ниже 4°С и выше 15–18°С возможен только с большими потерями.</a:t>
            </a:r>
          </a:p>
          <a:p>
            <a:r>
              <a:rPr lang="ru-RU" dirty="0" smtClean="0"/>
              <a:t>Потребность развивающихся эмбрионов в кислороде значительно возрастает </a:t>
            </a:r>
            <a:r>
              <a:rPr lang="ru-RU" dirty="0" err="1" smtClean="0"/>
              <a:t>неспосредственно</a:t>
            </a:r>
            <a:r>
              <a:rPr lang="ru-RU" dirty="0" smtClean="0"/>
              <a:t> после оплодотворения, в начале деления клеток, на стадии пигментации глаз, а также перед выклевом. На протяжении этих периодов недостаточное количество кислорода может привести к повышению смертности, а в конце эмбрионального периода – к слишком раннему выклеву.</a:t>
            </a:r>
            <a:endParaRPr lang="ru-RU" dirty="0"/>
          </a:p>
        </p:txBody>
      </p:sp>
    </p:spTree>
    <p:extLst>
      <p:ext uri="{BB962C8B-B14F-4D97-AF65-F5344CB8AC3E}">
        <p14:creationId xmlns:p14="http://schemas.microsoft.com/office/powerpoint/2010/main" xmlns="" val="1994561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642926"/>
            <a:ext cx="8229600" cy="1143000"/>
          </a:xfrm>
        </p:spPr>
        <p:txBody>
          <a:bodyPr>
            <a:noAutofit/>
          </a:bodyPr>
          <a:lstStyle/>
          <a:p>
            <a:r>
              <a:rPr lang="ru-RU" sz="3200" dirty="0" smtClean="0"/>
              <a:t>Продолжительность инкубации икры форелей в условиях различной температуры воды</a:t>
            </a:r>
            <a:endParaRPr lang="ru-RU" sz="4000"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2285992"/>
            <a:ext cx="9144000" cy="2453780"/>
          </a:xfrm>
          <a:prstGeom prst="rect">
            <a:avLst/>
          </a:prstGeom>
          <a:noFill/>
          <a:ln w="9525">
            <a:noFill/>
            <a:miter lim="800000"/>
            <a:headEnd/>
            <a:tailEnd/>
          </a:ln>
          <a:effectLst/>
        </p:spPr>
      </p:pic>
    </p:spTree>
    <p:extLst>
      <p:ext uri="{BB962C8B-B14F-4D97-AF65-F5344CB8AC3E}">
        <p14:creationId xmlns:p14="http://schemas.microsoft.com/office/powerpoint/2010/main" xmlns="" val="26303909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normAutofit fontScale="85000" lnSpcReduction="10000"/>
          </a:bodyPr>
          <a:lstStyle/>
          <a:p>
            <a:r>
              <a:rPr lang="ru-RU" dirty="0" smtClean="0"/>
              <a:t>Важно также не подвергать развивающихся личинок воздействию прямого света, поскольку они будут пытаться спрятаться друг под другом, что может вызвать дефицит кислорода и, как следствие, гибель личинок. Также имеет важное значение чистота инкубационных аппаратов, которая обеспечивается подходящим уровнем </a:t>
            </a:r>
            <a:r>
              <a:rPr lang="ru-RU" dirty="0" err="1" smtClean="0"/>
              <a:t>водообмена</a:t>
            </a:r>
            <a:r>
              <a:rPr lang="ru-RU" dirty="0" smtClean="0"/>
              <a:t> и удалением мёртвых и разлагающихся личинок при помощи сифона. В течение этого периода личинки чувствительны к химикатам, включая формалин, потому единственной возможностью профилактики заболеваний является поддержание исключительно чистых условий выращивания.</a:t>
            </a:r>
            <a:endParaRPr lang="ru-RU" dirty="0"/>
          </a:p>
        </p:txBody>
      </p:sp>
    </p:spTree>
    <p:extLst>
      <p:ext uri="{BB962C8B-B14F-4D97-AF65-F5344CB8AC3E}">
        <p14:creationId xmlns:p14="http://schemas.microsoft.com/office/powerpoint/2010/main" xmlns="" val="27467503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eaLnBrk="1" hangingPunct="1">
              <a:defRPr/>
            </a:pPr>
            <a:r>
              <a:rPr lang="ru-RU" dirty="0" smtClean="0"/>
              <a:t>ИНКУБАЦИЯ ИКРЫ</a:t>
            </a:r>
            <a:endParaRPr lang="ru-RU" dirty="0"/>
          </a:p>
        </p:txBody>
      </p:sp>
      <p:pic>
        <p:nvPicPr>
          <p:cNvPr id="47107" name="Picture 2" descr="http://aquacultura.org/upload/images/Vertical%20Incubato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13770" t="5556" r="12170" b="2614"/>
          <a:stretch>
            <a:fillRect/>
          </a:stretch>
        </p:blipFill>
        <p:spPr bwMode="auto">
          <a:xfrm>
            <a:off x="5035550" y="1733550"/>
            <a:ext cx="3657600" cy="410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4" descr="https://grist.org/wp-content/uploads/2013/11/salmon-egg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1313" y="2060575"/>
            <a:ext cx="4359275"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786332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85988" y="1500188"/>
            <a:ext cx="4772025"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38475024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95525" y="685800"/>
            <a:ext cx="4562475" cy="319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915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3867150"/>
            <a:ext cx="8001000"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9679680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C:\Documents and Settings\xXx\Рабочий стол\Форель\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488" y="19050"/>
            <a:ext cx="4930775" cy="369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2" descr="https://img5.lalafo.com/i/posters/original/ae/6b/ca/ef3f3e715088925e83f7b5315b.jpe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92500" y="2647950"/>
            <a:ext cx="530225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46970489"/>
      </p:ext>
    </p:extLst>
  </p:cSld>
  <p:clrMapOvr>
    <a:masterClrMapping/>
  </p:clrMapOvr>
  <p:transition>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4345"/>
            <a:ext cx="8640960" cy="4247317"/>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2. </a:t>
            </a:r>
            <a:r>
              <a:rPr lang="ru-RU" sz="2400" b="1" dirty="0">
                <a:latin typeface="Times New Roman" panose="02020603050405020304" pitchFamily="18" charset="0"/>
                <a:cs typeface="Times New Roman" panose="02020603050405020304" pitchFamily="18" charset="0"/>
              </a:rPr>
              <a:t>Заводской способ. Отбор половых </a:t>
            </a:r>
            <a:r>
              <a:rPr lang="ru-RU" sz="2400" b="1" dirty="0" smtClean="0">
                <a:latin typeface="Times New Roman" panose="02020603050405020304" pitchFamily="18" charset="0"/>
                <a:cs typeface="Times New Roman" panose="02020603050405020304" pitchFamily="18" charset="0"/>
              </a:rPr>
              <a:t>продуктов</a:t>
            </a:r>
          </a:p>
          <a:p>
            <a:pPr algn="ctr"/>
            <a:endParaRPr lang="ru-RU" sz="2400" b="1" dirty="0">
              <a:latin typeface="Times New Roman" panose="02020603050405020304" pitchFamily="18" charset="0"/>
              <a:cs typeface="Times New Roman" panose="02020603050405020304" pitchFamily="18" charset="0"/>
            </a:endParaRPr>
          </a:p>
          <a:p>
            <a:pPr algn="ctr"/>
            <a:endParaRPr lang="ru-RU" sz="2400" dirty="0">
              <a:latin typeface="Times New Roman" panose="02020603050405020304" pitchFamily="18" charset="0"/>
              <a:cs typeface="Times New Roman" panose="02020603050405020304" pitchFamily="18" charset="0"/>
            </a:endParaRPr>
          </a:p>
          <a:p>
            <a:r>
              <a:rPr lang="ru-RU" b="1" i="1" dirty="0"/>
              <a:t>Метод сцеживания</a:t>
            </a:r>
            <a:endParaRPr lang="ru-RU" dirty="0"/>
          </a:p>
          <a:p>
            <a:r>
              <a:rPr lang="ru-RU" dirty="0"/>
              <a:t>Рыбу обмывают и обтирают салфеткой брюшко и анальный плавник. Левой рукой берут рыбу за хвостовой стебель, а правой прижимают голову рыбы и слегка выгибают брюшко над посудой. Икра вытекает струей. Емкость лучше использовать стеклянную или пластмассовую и направлять струю половых продуктов по касательной стенке. Так они меньше травмируются. Когда икра перестает вытекать, правой рукой сдавливают брюшко спереди назад. Отцеживание прекращают, когда из полового отверстия рыбы появляются комки икры или сгустки крови. </a:t>
            </a:r>
          </a:p>
          <a:p>
            <a:r>
              <a:rPr lang="ru-RU" i="1" u="sng" dirty="0"/>
              <a:t>Ошибки допускаемые при отцеживании:</a:t>
            </a:r>
            <a:endParaRPr lang="ru-RU" dirty="0"/>
          </a:p>
          <a:p>
            <a:pPr lvl="0"/>
            <a:r>
              <a:rPr lang="ru-RU" dirty="0" smtClean="0"/>
              <a:t>- икру </a:t>
            </a:r>
            <a:r>
              <a:rPr lang="ru-RU" dirty="0"/>
              <a:t>отцеживают в мокрую посуду;</a:t>
            </a:r>
          </a:p>
          <a:p>
            <a:pPr lvl="0"/>
            <a:r>
              <a:rPr lang="ru-RU" dirty="0" smtClean="0"/>
              <a:t>- икру </a:t>
            </a:r>
            <a:r>
              <a:rPr lang="ru-RU" dirty="0"/>
              <a:t>отцеживают не по касательной к стенке, а в центр.</a:t>
            </a:r>
          </a:p>
        </p:txBody>
      </p:sp>
    </p:spTree>
    <p:extLst>
      <p:ext uri="{BB962C8B-B14F-4D97-AF65-F5344CB8AC3E}">
        <p14:creationId xmlns:p14="http://schemas.microsoft.com/office/powerpoint/2010/main" xmlns="" val="1979039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xXx\Рабочий стол\Форель\DSC0503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609600"/>
            <a:ext cx="76073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455673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Documents and Settings\xXx\Рабочий стол\Форель\DSC0509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0156" r="19531" b="12500"/>
          <a:stretch>
            <a:fillRect/>
          </a:stretch>
        </p:blipFill>
        <p:spPr bwMode="auto">
          <a:xfrm>
            <a:off x="1143000" y="152400"/>
            <a:ext cx="68580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118177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ichthyology.msu.ru/wp-content/uploads/2013/12/%D0%98%D0%BD%D0%BA%D1%83%D0%B1%D0%B0%D1%86%D0%B8%D1%8F-%D0%B8%D0%BA%D1%80%D1%8B-%D0%BD%D0%B0-%D1%80%D1%8B%D0%B1%D0%BD%D0%BE%D0%BC-%D0%B7%D0%B0%D0%B2%D0%BE%D0%B4%D0%B5-%D0%B2-%D0%B3.-%D0%91%D0%BE%D1%80%D0%BD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925" y="319088"/>
            <a:ext cx="9037638" cy="602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889168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xXx\Рабочий стол\Форель\PC28038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5563" y="1066800"/>
            <a:ext cx="6827837"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49824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Documents and Settings\xXx\Рабочий стол\Форель\DSC0377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838200"/>
            <a:ext cx="77724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731760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xXx\Рабочий стол\Форель\DSC0509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1143000"/>
            <a:ext cx="6827838"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906670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xXx\Рабочий стол\Форель\DSC0509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143000"/>
            <a:ext cx="6827838"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327391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116013" y="549275"/>
            <a:ext cx="8229600" cy="1511300"/>
          </a:xfrm>
        </p:spPr>
        <p:txBody>
          <a:bodyPr>
            <a:noAutofit/>
          </a:bodyPr>
          <a:lstStyle/>
          <a:p>
            <a:pPr eaLnBrk="1" hangingPunct="1">
              <a:defRPr/>
            </a:pPr>
            <a:r>
              <a:rPr lang="ru-RU" sz="3200" dirty="0" smtClean="0"/>
              <a:t>Продолжительность инкубации икры форелей в условиях различной температуры воды</a:t>
            </a:r>
            <a:endParaRPr lang="ru-RU" sz="4000" dirty="0"/>
          </a:p>
        </p:txBody>
      </p:sp>
      <p:pic>
        <p:nvPicPr>
          <p:cNvPr id="58371"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2286000"/>
            <a:ext cx="9144000" cy="2454275"/>
          </a:xfrm>
        </p:spPr>
      </p:pic>
    </p:spTree>
    <p:extLst>
      <p:ext uri="{BB962C8B-B14F-4D97-AF65-F5344CB8AC3E}">
        <p14:creationId xmlns:p14="http://schemas.microsoft.com/office/powerpoint/2010/main" xmlns="" val="10308574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258888" y="5516563"/>
            <a:ext cx="7499350" cy="1143000"/>
          </a:xfrm>
        </p:spPr>
        <p:txBody>
          <a:bodyPr/>
          <a:lstStyle/>
          <a:p>
            <a:pPr algn="ctr" eaLnBrk="1" hangingPunct="1">
              <a:defRPr/>
            </a:pPr>
            <a:r>
              <a:rPr lang="ru-RU" sz="2800" dirty="0" smtClean="0"/>
              <a:t>икринки на стадии глазка</a:t>
            </a:r>
            <a:endParaRPr lang="ru-RU" sz="2800" dirty="0"/>
          </a:p>
        </p:txBody>
      </p:sp>
      <p:pic>
        <p:nvPicPr>
          <p:cNvPr id="5939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051050" y="1989138"/>
            <a:ext cx="6089650" cy="3810000"/>
          </a:xfrm>
        </p:spPr>
      </p:pic>
      <p:sp>
        <p:nvSpPr>
          <p:cNvPr id="59396" name="TextBox 3"/>
          <p:cNvSpPr txBox="1">
            <a:spLocks noChangeArrowheads="1"/>
          </p:cNvSpPr>
          <p:nvPr/>
        </p:nvSpPr>
        <p:spPr bwMode="auto">
          <a:xfrm>
            <a:off x="1908175" y="333375"/>
            <a:ext cx="6335713"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ru-RU" altLang="ru-RU" sz="2800" b="1">
                <a:latin typeface="Times New Roman" pitchFamily="18" charset="0"/>
                <a:cs typeface="Times New Roman" pitchFamily="18" charset="0"/>
              </a:rPr>
              <a:t>Основные поставщики икры. Транспортировка и доинкубация икры форели</a:t>
            </a:r>
          </a:p>
        </p:txBody>
      </p:sp>
    </p:spTree>
    <p:extLst>
      <p:ext uri="{BB962C8B-B14F-4D97-AF65-F5344CB8AC3E}">
        <p14:creationId xmlns:p14="http://schemas.microsoft.com/office/powerpoint/2010/main" xmlns="" val="12214439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dirty="0"/>
          </a:p>
        </p:txBody>
      </p:sp>
      <p:pic>
        <p:nvPicPr>
          <p:cNvPr id="60419" name="Picture 2" descr="http://creativecan.com/wp-content/uploads/2012/10/troutlodge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7625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3" descr="E:\КОНСТАНТИН Ювенальиевич\Новая папка\ИКРА АМЕРИКА 12.2013 г.ГОРКИ\IMG_8727.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852738"/>
            <a:ext cx="4992688" cy="3744912"/>
          </a:xfrm>
        </p:spPr>
      </p:pic>
      <p:pic>
        <p:nvPicPr>
          <p:cNvPr id="60421" name="Рисунок 10" descr="IMG_8732.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7900" y="0"/>
            <a:ext cx="4356100" cy="32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2" name="Рисунок 11" descr="IMG_8748.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79913" y="3284538"/>
            <a:ext cx="4764087" cy="357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3" name="TextBox 6"/>
          <p:cNvSpPr txBox="1">
            <a:spLocks noChangeArrowheads="1"/>
          </p:cNvSpPr>
          <p:nvPr/>
        </p:nvSpPr>
        <p:spPr bwMode="auto">
          <a:xfrm>
            <a:off x="0" y="0"/>
            <a:ext cx="45561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sz="4000" b="1">
                <a:latin typeface="Times New Roman" pitchFamily="18" charset="0"/>
              </a:rPr>
              <a:t>США </a:t>
            </a:r>
            <a:r>
              <a:rPr lang="ru-RU" altLang="ru-RU" sz="1600" b="1">
                <a:latin typeface="Times New Roman" pitchFamily="18" charset="0"/>
              </a:rPr>
              <a:t>500 млн икры в 70 стран мира</a:t>
            </a:r>
          </a:p>
        </p:txBody>
      </p:sp>
    </p:spTree>
    <p:extLst>
      <p:ext uri="{BB962C8B-B14F-4D97-AF65-F5344CB8AC3E}">
        <p14:creationId xmlns:p14="http://schemas.microsoft.com/office/powerpoint/2010/main" xmlns="" val="1032098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196752"/>
            <a:ext cx="8568952" cy="4524315"/>
          </a:xfrm>
          <a:prstGeom prst="rect">
            <a:avLst/>
          </a:prstGeom>
        </p:spPr>
        <p:txBody>
          <a:bodyPr wrap="square">
            <a:spAutoFit/>
          </a:bodyPr>
          <a:lstStyle/>
          <a:p>
            <a:r>
              <a:rPr lang="ru-RU" b="1" i="1" dirty="0"/>
              <a:t>Качество половых продуктов</a:t>
            </a:r>
            <a:endParaRPr lang="ru-RU" dirty="0"/>
          </a:p>
          <a:p>
            <a:pPr marL="285750" lvl="0" indent="-285750">
              <a:buFont typeface="Arial" panose="020B0604020202020204" pitchFamily="34" charset="0"/>
              <a:buChar char="•"/>
            </a:pPr>
            <a:r>
              <a:rPr lang="ru-RU" dirty="0"/>
              <a:t>икринки должны быть округлой формы</a:t>
            </a:r>
          </a:p>
          <a:p>
            <a:pPr marL="285750" lvl="0" indent="-285750">
              <a:buFont typeface="Arial" panose="020B0604020202020204" pitchFamily="34" charset="0"/>
              <a:buChar char="•"/>
            </a:pPr>
            <a:r>
              <a:rPr lang="ru-RU" dirty="0"/>
              <a:t>окрашены типично</a:t>
            </a:r>
          </a:p>
          <a:p>
            <a:pPr marL="285750" lvl="0" indent="-285750">
              <a:buFont typeface="Arial" panose="020B0604020202020204" pitchFamily="34" charset="0"/>
              <a:buChar char="•"/>
            </a:pPr>
            <a:r>
              <a:rPr lang="ru-RU" dirty="0" err="1"/>
              <a:t>оплодотворяемость</a:t>
            </a:r>
            <a:r>
              <a:rPr lang="ru-RU" dirty="0"/>
              <a:t> хорошей икры – 80-90 %</a:t>
            </a:r>
          </a:p>
          <a:p>
            <a:r>
              <a:rPr lang="ru-RU" dirty="0"/>
              <a:t>Недозрелая или перезрелая икры обычно дряблая, икринки давиться пальцами. Такая икра плохо оплодотворяется, а при ее развитии много эмбрионов имеют аномалии. </a:t>
            </a:r>
          </a:p>
          <a:p>
            <a:r>
              <a:rPr lang="ru-RU" dirty="0"/>
              <a:t>Визуально качество спермы определяется по ее цвету и консистенции: </a:t>
            </a:r>
          </a:p>
          <a:p>
            <a:pPr marL="285750" lvl="0" indent="-285750">
              <a:buFont typeface="Arial" panose="020B0604020202020204" pitchFamily="34" charset="0"/>
              <a:buChar char="•"/>
            </a:pPr>
            <a:r>
              <a:rPr lang="ru-RU" dirty="0"/>
              <a:t>Желтовато-кремовая, или белая сперма – хорошее качество. </a:t>
            </a:r>
          </a:p>
          <a:p>
            <a:pPr marL="285750" lvl="0" indent="-285750">
              <a:buFont typeface="Arial" panose="020B0604020202020204" pitchFamily="34" charset="0"/>
              <a:buChar char="•"/>
            </a:pPr>
            <a:r>
              <a:rPr lang="ru-RU" dirty="0"/>
              <a:t>Голубоватая, жидкая сперма - плохое качество. </a:t>
            </a:r>
          </a:p>
          <a:p>
            <a:r>
              <a:rPr lang="ru-RU" dirty="0"/>
              <a:t>Степень активности сперматозоидов определяют в лабораторных условиях. Каплю спермы смешивают с каплей воды и рассматривают под микроскопом. Необходимо помнить о том, что сперматозоиды неподвижны в семенной жидкости и лишь попадая в воду, сперматозоиды становятся активными – начинают плавать, что дает им возможность проникать в икринки. Активность спермы осетровых – 5 – 10 минут. Карпа – 1,5 – 3 минуты. </a:t>
            </a:r>
          </a:p>
        </p:txBody>
      </p:sp>
    </p:spTree>
    <p:extLst>
      <p:ext uri="{BB962C8B-B14F-4D97-AF65-F5344CB8AC3E}">
        <p14:creationId xmlns:p14="http://schemas.microsoft.com/office/powerpoint/2010/main" xmlns="" val="705126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E:\Фотографии\рик\IMG_20200224_122759.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3113088"/>
            <a:ext cx="4992688" cy="3744912"/>
          </a:xfrm>
        </p:spPr>
      </p:pic>
      <p:pic>
        <p:nvPicPr>
          <p:cNvPr id="61443" name="Picture 5" descr="http://www.oeufsdetruite.fr/wp-content/uploads/2013/05/img-emballage_0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175" y="188913"/>
            <a:ext cx="4470400" cy="334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7" descr="http://www.merke.ru/images/viviers/logo-vivier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7725" y="908050"/>
            <a:ext cx="2449513"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5" name="Picture 2" descr="https://abnews.ru/wp-content/uploads/2020/01/img_004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43438" y="3644900"/>
            <a:ext cx="421322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6" name="TextBox 6"/>
          <p:cNvSpPr txBox="1">
            <a:spLocks noChangeArrowheads="1"/>
          </p:cNvSpPr>
          <p:nvPr/>
        </p:nvSpPr>
        <p:spPr bwMode="auto">
          <a:xfrm>
            <a:off x="0" y="0"/>
            <a:ext cx="5580063"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sz="3600" b="1">
                <a:latin typeface="Times New Roman" pitchFamily="18" charset="0"/>
              </a:rPr>
              <a:t>ФРАНЦИЯ </a:t>
            </a:r>
          </a:p>
          <a:p>
            <a:pPr eaLnBrk="1" hangingPunct="1">
              <a:spcBef>
                <a:spcPct val="0"/>
              </a:spcBef>
              <a:buClrTx/>
              <a:buSzTx/>
              <a:buFontTx/>
              <a:buNone/>
            </a:pPr>
            <a:r>
              <a:rPr lang="ru-RU" altLang="ru-RU" sz="1800" b="1">
                <a:latin typeface="Times New Roman" pitchFamily="18" charset="0"/>
              </a:rPr>
              <a:t>более 50 млн в год</a:t>
            </a:r>
            <a:endParaRPr lang="ru-RU" altLang="ru-RU" sz="4000" b="1">
              <a:latin typeface="Times New Roman" pitchFamily="18" charset="0"/>
            </a:endParaRPr>
          </a:p>
        </p:txBody>
      </p:sp>
    </p:spTree>
    <p:extLst>
      <p:ext uri="{BB962C8B-B14F-4D97-AF65-F5344CB8AC3E}">
        <p14:creationId xmlns:p14="http://schemas.microsoft.com/office/powerpoint/2010/main" xmlns="" val="4358501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ikra-dabie.pl/wp-content/themes/custom/img/50b1ab5e13cf4e365c48268b2ef6c847_f8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908050"/>
            <a:ext cx="3649663"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TextBox 4"/>
          <p:cNvSpPr txBox="1">
            <a:spLocks noChangeArrowheads="1"/>
          </p:cNvSpPr>
          <p:nvPr/>
        </p:nvSpPr>
        <p:spPr bwMode="auto">
          <a:xfrm>
            <a:off x="250825" y="188913"/>
            <a:ext cx="41052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b="1">
                <a:latin typeface="Times New Roman" pitchFamily="18" charset="0"/>
              </a:rPr>
              <a:t>ПОЛЬША </a:t>
            </a:r>
            <a:r>
              <a:rPr lang="ru-RU" altLang="ru-RU">
                <a:latin typeface="Times New Roman" pitchFamily="18" charset="0"/>
              </a:rPr>
              <a:t> </a:t>
            </a:r>
            <a:r>
              <a:rPr lang="ru-RU" altLang="ru-RU" sz="2000" b="1">
                <a:latin typeface="Times New Roman" pitchFamily="18" charset="0"/>
              </a:rPr>
              <a:t>120 млн. икры </a:t>
            </a:r>
          </a:p>
        </p:txBody>
      </p:sp>
      <p:pic>
        <p:nvPicPr>
          <p:cNvPr id="62468" name="Picture 3" descr="E:\Фотографии\рик\IMG_20200224_225350.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250825" y="2852738"/>
            <a:ext cx="4940300" cy="3705225"/>
          </a:xfrm>
        </p:spPr>
      </p:pic>
      <p:pic>
        <p:nvPicPr>
          <p:cNvPr id="62469" name="Picture 7" descr="7_Deliver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59338" y="333375"/>
            <a:ext cx="4081462"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0" name="Picture 9" descr="https://apollo-frankfurt.akamaized.net/v1/files/6v718oi7m8r31-KZ/image;s=1000x700"/>
          <p:cNvPicPr>
            <a:picLocks noChangeAspect="1" noChangeArrowheads="1"/>
          </p:cNvPicPr>
          <p:nvPr/>
        </p:nvPicPr>
        <p:blipFill>
          <a:blip r:embed="rId5" cstate="print">
            <a:extLst>
              <a:ext uri="{28A0092B-C50C-407E-A947-70E740481C1C}">
                <a14:useLocalDpi xmlns:a14="http://schemas.microsoft.com/office/drawing/2010/main" xmlns="" val="0"/>
              </a:ext>
            </a:extLst>
          </a:blip>
          <a:srcRect l="14822" t="55586" r="43176" b="-1292"/>
          <a:stretch>
            <a:fillRect/>
          </a:stretch>
        </p:blipFill>
        <p:spPr bwMode="auto">
          <a:xfrm>
            <a:off x="5219700" y="3213100"/>
            <a:ext cx="2978150"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814855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E:\Фотографии\рик\IMG_20191122_103558.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t="11809" b="30843"/>
          <a:stretch>
            <a:fillRect/>
          </a:stretch>
        </p:blipFill>
        <p:spPr>
          <a:xfrm>
            <a:off x="4140200" y="0"/>
            <a:ext cx="4708525" cy="3600450"/>
          </a:xfrm>
        </p:spPr>
      </p:pic>
      <p:pic>
        <p:nvPicPr>
          <p:cNvPr id="63491" name="Picture 2" descr="https://img03.flagma.ru/photo/ikra-foreli-zhivaya-na-stadii-glazka-6278356_bi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31657"/>
          <a:stretch>
            <a:fillRect/>
          </a:stretch>
        </p:blipFill>
        <p:spPr bwMode="auto">
          <a:xfrm>
            <a:off x="0" y="3438525"/>
            <a:ext cx="6691313"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2" name="Picture 2" descr="https://sun9-46.userapi.com/c10766/g38669094/a_53d7d933.jpg?ava=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88913"/>
            <a:ext cx="3851275" cy="265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3" name="TextBox 5"/>
          <p:cNvSpPr txBox="1">
            <a:spLocks noChangeArrowheads="1"/>
          </p:cNvSpPr>
          <p:nvPr/>
        </p:nvSpPr>
        <p:spPr bwMode="auto">
          <a:xfrm>
            <a:off x="250825" y="188913"/>
            <a:ext cx="359727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sz="2800" b="1">
                <a:latin typeface="Times New Roman" pitchFamily="18" charset="0"/>
              </a:rPr>
              <a:t>РОССИЯ </a:t>
            </a:r>
            <a:r>
              <a:rPr lang="ru-RU" altLang="ru-RU" sz="1800" b="1">
                <a:latin typeface="Times New Roman" pitchFamily="18" charset="0"/>
              </a:rPr>
              <a:t>45-50 млн. икры</a:t>
            </a:r>
          </a:p>
        </p:txBody>
      </p:sp>
    </p:spTree>
    <p:extLst>
      <p:ext uri="{BB962C8B-B14F-4D97-AF65-F5344CB8AC3E}">
        <p14:creationId xmlns:p14="http://schemas.microsoft.com/office/powerpoint/2010/main" xmlns="" val="36191261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Содержимое 3" descr="IMG_8757.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859338" y="0"/>
            <a:ext cx="4284662" cy="3213100"/>
          </a:xfrm>
        </p:spPr>
      </p:pic>
      <p:pic>
        <p:nvPicPr>
          <p:cNvPr id="64515" name="Рисунок 4" descr="IMG_878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716338"/>
            <a:ext cx="4187825"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Рисунок 5" descr="IMG_8793.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363" y="3698875"/>
            <a:ext cx="4211637"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7" name="Рисунок 6" descr="IMG_8718.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8" name="TextBox 7"/>
          <p:cNvSpPr txBox="1">
            <a:spLocks noChangeArrowheads="1"/>
          </p:cNvSpPr>
          <p:nvPr/>
        </p:nvSpPr>
        <p:spPr bwMode="auto">
          <a:xfrm>
            <a:off x="2124075" y="3141663"/>
            <a:ext cx="57642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b="1">
                <a:latin typeface="Times New Roman" pitchFamily="18" charset="0"/>
              </a:rPr>
              <a:t>АККЛИМАТИЗАЦИЯ ИКРЫ</a:t>
            </a:r>
            <a:endParaRPr lang="ru-RU" altLang="ru-RU">
              <a:latin typeface="Times New Roman" pitchFamily="18" charset="0"/>
            </a:endParaRPr>
          </a:p>
        </p:txBody>
      </p:sp>
    </p:spTree>
    <p:extLst>
      <p:ext uri="{BB962C8B-B14F-4D97-AF65-F5344CB8AC3E}">
        <p14:creationId xmlns:p14="http://schemas.microsoft.com/office/powerpoint/2010/main" xmlns="" val="15619524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2138" y="0"/>
            <a:ext cx="3033712" cy="777875"/>
          </a:xfrm>
        </p:spPr>
        <p:txBody>
          <a:bodyPr/>
          <a:lstStyle/>
          <a:p>
            <a:pPr eaLnBrk="1" fontAlgn="auto" hangingPunct="1">
              <a:spcAft>
                <a:spcPts val="0"/>
              </a:spcAft>
              <a:defRPr/>
            </a:pPr>
            <a:r>
              <a:rPr lang="ru-RU" sz="3200" dirty="0" smtClean="0">
                <a:solidFill>
                  <a:schemeClr val="tx1"/>
                </a:solidFill>
                <a:effectLst/>
                <a:latin typeface="+mn-lt"/>
              </a:rPr>
              <a:t>ИНКУБАЦИЯ</a:t>
            </a:r>
            <a:endParaRPr lang="ru-RU" sz="3200" dirty="0">
              <a:solidFill>
                <a:schemeClr val="tx1"/>
              </a:solidFill>
              <a:effectLst/>
              <a:latin typeface="+mn-lt"/>
            </a:endParaRPr>
          </a:p>
        </p:txBody>
      </p:sp>
      <p:pic>
        <p:nvPicPr>
          <p:cNvPr id="65539" name="Picture 2" descr="https://horki.info/sites/default/files/news/2013/07/07/fis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908050"/>
            <a:ext cx="5027613"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19700" y="836613"/>
            <a:ext cx="3659188" cy="329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27313" y="3716338"/>
            <a:ext cx="3816350" cy="290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278052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КОНСТАНТИН Ювенальиевич\Новая папка\ИКРА АМЕРИКА 12.2013 г.ГОРКИ\IMG_8715.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4356100" cy="3267075"/>
          </a:xfrm>
        </p:spPr>
      </p:pic>
      <p:pic>
        <p:nvPicPr>
          <p:cNvPr id="66563" name="Рисунок 8" descr="IMG_20200224_122604.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263" y="188913"/>
            <a:ext cx="2754312"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Рисунок 9" descr="IMG_20200224_122613.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3357563"/>
            <a:ext cx="2471737" cy="329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1" descr="E:\Фотографии\рик\IMG-555ab394a9284a67c62d6f10b8a0de32-V.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79838" y="4149725"/>
            <a:ext cx="410527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875804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7"/>
          <p:cNvSpPr>
            <a:spLocks noGrp="1"/>
          </p:cNvSpPr>
          <p:nvPr>
            <p:ph idx="1"/>
          </p:nvPr>
        </p:nvSpPr>
        <p:spPr/>
        <p:txBody>
          <a:bodyPr>
            <a:normAutofit fontScale="77500" lnSpcReduction="20000"/>
          </a:bodyPr>
          <a:lstStyle/>
          <a:p>
            <a:r>
              <a:rPr lang="ru-RU" dirty="0" smtClean="0"/>
              <a:t>После поднятия личинок на </a:t>
            </a:r>
            <a:r>
              <a:rPr lang="ru-RU" dirty="0" err="1" smtClean="0"/>
              <a:t>плав</a:t>
            </a:r>
            <a:r>
              <a:rPr lang="ru-RU" dirty="0" smtClean="0"/>
              <a:t> необходимо начать их кормление хорошо сбалансированными сухими кормами с подходящим содержанием белка (50–60 процентов), витаминов и минеральных веществ. Размер кормовых частиц также имеет большое значение. Он должен был таким, чтобы развивающаяся молодь могла легко захватить и проглотить корм. Во время </a:t>
            </a:r>
            <a:r>
              <a:rPr lang="ru-RU" dirty="0" err="1" smtClean="0"/>
              <a:t>подращивания</a:t>
            </a:r>
            <a:r>
              <a:rPr lang="ru-RU" dirty="0" smtClean="0"/>
              <a:t> молоди интервал между кормлениями должен составлять 30 минут. Признаком неудовлетворительного кормления развивающейся молоди является увеличение разницы между размерами отдельных особей, что может привести к серьёзному уровню каннибализма. </a:t>
            </a:r>
            <a:endParaRPr lang="ru-RU" dirty="0"/>
          </a:p>
        </p:txBody>
      </p:sp>
      <p:sp>
        <p:nvSpPr>
          <p:cNvPr id="7" name="Заголовок 6"/>
          <p:cNvSpPr>
            <a:spLocks noGrp="1"/>
          </p:cNvSpPr>
          <p:nvPr>
            <p:ph type="title"/>
          </p:nvPr>
        </p:nvSpPr>
        <p:spPr/>
        <p:txBody>
          <a:bodyPr/>
          <a:lstStyle/>
          <a:p>
            <a:r>
              <a:rPr lang="ru-RU" dirty="0" smtClean="0"/>
              <a:t>7. ПОДРАЩИВАНИЕ МОЛОДИ</a:t>
            </a:r>
            <a:endParaRPr lang="ru-RU" dirty="0"/>
          </a:p>
        </p:txBody>
      </p:sp>
    </p:spTree>
    <p:extLst>
      <p:ext uri="{BB962C8B-B14F-4D97-AF65-F5344CB8AC3E}">
        <p14:creationId xmlns:p14="http://schemas.microsoft.com/office/powerpoint/2010/main" xmlns="" val="10480934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09675"/>
          </a:xfrm>
        </p:spPr>
        <p:txBody>
          <a:bodyPr>
            <a:normAutofit fontScale="90000"/>
          </a:bodyPr>
          <a:lstStyle/>
          <a:p>
            <a:pPr eaLnBrk="1" fontAlgn="auto" hangingPunct="1">
              <a:spcAft>
                <a:spcPts val="0"/>
              </a:spcAft>
              <a:defRPr/>
            </a:pPr>
            <a:r>
              <a:rPr lang="ru-RU" dirty="0" smtClean="0">
                <a:solidFill>
                  <a:schemeClr val="tx1"/>
                </a:solidFill>
                <a:effectLst/>
              </a:rPr>
              <a:t>Начало кормления и качество корма</a:t>
            </a:r>
            <a:endParaRPr lang="ru-RU" dirty="0">
              <a:solidFill>
                <a:schemeClr val="tx1"/>
              </a:solidFill>
              <a:effectLst/>
            </a:endParaRPr>
          </a:p>
        </p:txBody>
      </p:sp>
      <p:sp>
        <p:nvSpPr>
          <p:cNvPr id="67587" name="Содержимое 2"/>
          <p:cNvSpPr>
            <a:spLocks noGrp="1"/>
          </p:cNvSpPr>
          <p:nvPr>
            <p:ph idx="1"/>
          </p:nvPr>
        </p:nvSpPr>
        <p:spPr>
          <a:xfrm>
            <a:off x="468313" y="1557338"/>
            <a:ext cx="8229600" cy="4708525"/>
          </a:xfrm>
        </p:spPr>
        <p:txBody>
          <a:bodyPr/>
          <a:lstStyle/>
          <a:p>
            <a:pPr eaLnBrk="1" hangingPunct="1"/>
            <a:r>
              <a:rPr lang="ru-RU" altLang="ru-RU" sz="2400" smtClean="0"/>
              <a:t>Начало кормления и адаптация к корму является критическим моментом в развитии форели.</a:t>
            </a:r>
          </a:p>
          <a:p>
            <a:pPr eaLnBrk="1" hangingPunct="1"/>
            <a:r>
              <a:rPr lang="ru-RU" altLang="ru-RU" sz="2400" smtClean="0"/>
              <a:t>При 11 °С первое кормление через 14 дней после выклева, когда ~50% мальков поднимаются на плав.</a:t>
            </a:r>
          </a:p>
          <a:p>
            <a:pPr eaLnBrk="1" hangingPunct="1">
              <a:buFont typeface="Wingdings 2" pitchFamily="18" charset="2"/>
              <a:buNone/>
            </a:pPr>
            <a:r>
              <a:rPr lang="ru-RU" altLang="ru-RU" sz="2400" smtClean="0">
                <a:solidFill>
                  <a:schemeClr val="bg1"/>
                </a:solidFill>
              </a:rPr>
              <a:t>  </a:t>
            </a:r>
          </a:p>
        </p:txBody>
      </p:sp>
      <p:pic>
        <p:nvPicPr>
          <p:cNvPr id="67588" name="Picture 6" descr="E:\Фотографии\рик\IMG_20200224_12383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2363" y="3500438"/>
            <a:ext cx="3887787" cy="291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9" name="Picture 7" descr="E:\Фотографии\рик\IMG_20200224_12382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3573463"/>
            <a:ext cx="381635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738286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dirty="0" smtClean="0">
                <a:solidFill>
                  <a:schemeClr val="tx1"/>
                </a:solidFill>
                <a:effectLst/>
              </a:rPr>
              <a:t>НЕУДОВЛЕТВАРИТЕЛЬНОЕ КАЧЕСТВО КОРМОВ</a:t>
            </a:r>
            <a:endParaRPr lang="ru-RU" dirty="0">
              <a:solidFill>
                <a:schemeClr val="tx1"/>
              </a:solidFill>
              <a:effectLst/>
            </a:endParaRPr>
          </a:p>
        </p:txBody>
      </p:sp>
      <p:sp>
        <p:nvSpPr>
          <p:cNvPr id="71683" name="Содержимое 2"/>
          <p:cNvSpPr>
            <a:spLocks noGrp="1"/>
          </p:cNvSpPr>
          <p:nvPr>
            <p:ph idx="1"/>
          </p:nvPr>
        </p:nvSpPr>
        <p:spPr/>
        <p:txBody>
          <a:bodyPr/>
          <a:lstStyle/>
          <a:p>
            <a:pPr eaLnBrk="1" hangingPunct="1">
              <a:buClr>
                <a:schemeClr val="tx1"/>
              </a:buClr>
            </a:pPr>
            <a:r>
              <a:rPr lang="ru-RU" altLang="ru-RU" smtClean="0"/>
              <a:t>разбалансированный аминокислотный состав (отсутствие метионина и цистеина)</a:t>
            </a:r>
          </a:p>
          <a:p>
            <a:pPr eaLnBrk="1" hangingPunct="1">
              <a:buClr>
                <a:schemeClr val="tx1"/>
              </a:buClr>
            </a:pPr>
            <a:r>
              <a:rPr lang="ru-RU" altLang="ru-RU" smtClean="0"/>
              <a:t>недостаточное количество ω-3 и ω-6 жирных к-т</a:t>
            </a:r>
          </a:p>
          <a:p>
            <a:pPr eaLnBrk="1" hangingPunct="1">
              <a:buClr>
                <a:schemeClr val="tx1"/>
              </a:buClr>
            </a:pPr>
            <a:r>
              <a:rPr lang="ru-RU" altLang="ru-RU" b="1" smtClean="0"/>
              <a:t>присутствие эруковой к-ты</a:t>
            </a:r>
            <a:r>
              <a:rPr lang="ru-RU" altLang="ru-RU" smtClean="0"/>
              <a:t>, наличие недопустимо в кормах</a:t>
            </a:r>
          </a:p>
          <a:p>
            <a:pPr eaLnBrk="1" hangingPunct="1">
              <a:buClr>
                <a:schemeClr val="tx1"/>
              </a:buClr>
            </a:pPr>
            <a:r>
              <a:rPr lang="ru-RU" altLang="ru-RU" smtClean="0"/>
              <a:t>низкое содержание витаминов </a:t>
            </a:r>
          </a:p>
          <a:p>
            <a:pPr eaLnBrk="1" hangingPunct="1"/>
            <a:endParaRPr lang="ru-RU" altLang="ru-RU" smtClean="0"/>
          </a:p>
        </p:txBody>
      </p:sp>
    </p:spTree>
    <p:extLst>
      <p:ext uri="{BB962C8B-B14F-4D97-AF65-F5344CB8AC3E}">
        <p14:creationId xmlns:p14="http://schemas.microsoft.com/office/powerpoint/2010/main" xmlns="" val="35666897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p:cNvSpPr>
            <a:spLocks noGrp="1"/>
          </p:cNvSpPr>
          <p:nvPr>
            <p:ph type="title"/>
          </p:nvPr>
        </p:nvSpPr>
        <p:spPr bwMode="auto"/>
        <p:txBody>
          <a:bodyPr vert="horz" wrap="square" lIns="91440" tIns="45720" rIns="91440" bIns="45720" numCol="1" anchorCtr="0" compatLnSpc="1">
            <a:prstTxWarp prst="textNoShape">
              <a:avLst/>
            </a:prstTxWarp>
          </a:bodyPr>
          <a:lstStyle/>
          <a:p>
            <a:pPr eaLnBrk="1" hangingPunct="1"/>
            <a:r>
              <a:rPr lang="ru-RU" altLang="ru-RU" smtClean="0">
                <a:solidFill>
                  <a:schemeClr val="tx1"/>
                </a:solidFill>
                <a:effectLst/>
              </a:rPr>
              <a:t>КАННИБАЛИЗМ У ФОРЕЛИ</a:t>
            </a:r>
          </a:p>
        </p:txBody>
      </p:sp>
      <p:pic>
        <p:nvPicPr>
          <p:cNvPr id="72707" name="Picture 2" descr="E:\Фотографии\рик\IMG_20190907_203449.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081213" y="1196975"/>
            <a:ext cx="4867275" cy="3649663"/>
          </a:xfrm>
        </p:spPr>
      </p:pic>
      <p:sp>
        <p:nvSpPr>
          <p:cNvPr id="72708" name="TextBox 4"/>
          <p:cNvSpPr txBox="1">
            <a:spLocks noChangeArrowheads="1"/>
          </p:cNvSpPr>
          <p:nvPr/>
        </p:nvSpPr>
        <p:spPr bwMode="auto">
          <a:xfrm>
            <a:off x="323850" y="4868863"/>
            <a:ext cx="8496300"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endParaRPr lang="ru-RU" altLang="ru-RU" sz="1800">
              <a:latin typeface="Times New Roman" pitchFamily="18" charset="0"/>
            </a:endParaRPr>
          </a:p>
          <a:p>
            <a:pPr algn="ctr" eaLnBrk="1" hangingPunct="1">
              <a:spcBef>
                <a:spcPct val="0"/>
              </a:spcBef>
              <a:buClrTx/>
              <a:buSzTx/>
              <a:buFontTx/>
              <a:buNone/>
            </a:pPr>
            <a:r>
              <a:rPr lang="ru-RU" altLang="ru-RU" sz="2400" b="1">
                <a:latin typeface="Times New Roman" pitchFamily="18" charset="0"/>
              </a:rPr>
              <a:t>Форель обладает крайне неравномерным ростом</a:t>
            </a:r>
          </a:p>
          <a:p>
            <a:pPr algn="ctr" eaLnBrk="1" hangingPunct="1">
              <a:spcBef>
                <a:spcPct val="0"/>
              </a:spcBef>
              <a:buClrTx/>
              <a:buSzTx/>
              <a:buFontTx/>
              <a:buNone/>
            </a:pPr>
            <a:r>
              <a:rPr lang="ru-RU" altLang="ru-RU" sz="2400" b="1">
                <a:latin typeface="Times New Roman" pitchFamily="18" charset="0"/>
              </a:rPr>
              <a:t>Каннибализм может увеличить потери рыбы на 20-25 %</a:t>
            </a:r>
          </a:p>
          <a:p>
            <a:pPr eaLnBrk="1" hangingPunct="1">
              <a:spcBef>
                <a:spcPct val="0"/>
              </a:spcBef>
              <a:buClrTx/>
              <a:buSzTx/>
              <a:buFontTx/>
              <a:buNone/>
            </a:pPr>
            <a:endParaRPr lang="ru-RU" altLang="ru-RU" sz="1800">
              <a:latin typeface="Times New Roman" pitchFamily="18" charset="0"/>
            </a:endParaRPr>
          </a:p>
        </p:txBody>
      </p:sp>
    </p:spTree>
    <p:extLst>
      <p:ext uri="{BB962C8B-B14F-4D97-AF65-F5344CB8AC3E}">
        <p14:creationId xmlns:p14="http://schemas.microsoft.com/office/powerpoint/2010/main" xmlns="" val="640628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443841"/>
            <a:ext cx="8424936" cy="2308324"/>
          </a:xfrm>
          <a:prstGeom prst="rect">
            <a:avLst/>
          </a:prstGeom>
        </p:spPr>
        <p:txBody>
          <a:bodyPr wrap="square">
            <a:spAutoFit/>
          </a:bodyPr>
          <a:lstStyle/>
          <a:p>
            <a:r>
              <a:rPr lang="ru-RU" b="1" i="1" dirty="0"/>
              <a:t>Осеменение и инкубация икры</a:t>
            </a:r>
            <a:endParaRPr lang="ru-RU" dirty="0"/>
          </a:p>
          <a:p>
            <a:r>
              <a:rPr lang="ru-RU" dirty="0"/>
              <a:t>В рыбоводстве применяют различные способы искусственного осеменения икры. Для осеменения икры осетровых рыб лучшим является полусухой способ. Осеменение производят в течении 10-20 минут после извлечения икры из самки. Смесью спермы от 3 – до 5 самцов. Тогда </a:t>
            </a:r>
            <a:r>
              <a:rPr lang="ru-RU" dirty="0" err="1"/>
              <a:t>оплодотворяемость</a:t>
            </a:r>
            <a:r>
              <a:rPr lang="ru-RU" dirty="0"/>
              <a:t> икры и выживаемость эмбрионов больше, т.к. у икринок разная избирательность к сперме. При отборе икры важно, что бы на нее не попадал прямой солнечный свет. Смешивание также надо производить при рассеянном свете. </a:t>
            </a:r>
          </a:p>
        </p:txBody>
      </p:sp>
    </p:spTree>
    <p:extLst>
      <p:ext uri="{BB962C8B-B14F-4D97-AF65-F5344CB8AC3E}">
        <p14:creationId xmlns:p14="http://schemas.microsoft.com/office/powerpoint/2010/main" xmlns="" val="25542971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bwMode="auto"/>
        <p:txBody>
          <a:bodyPr vert="horz" wrap="square" lIns="91440" tIns="45720" rIns="91440" bIns="45720" numCol="1" anchorCtr="0" compatLnSpc="1">
            <a:prstTxWarp prst="textNoShape">
              <a:avLst/>
            </a:prstTxWarp>
          </a:bodyPr>
          <a:lstStyle/>
          <a:p>
            <a:pPr eaLnBrk="1" hangingPunct="1"/>
            <a:r>
              <a:rPr lang="ru-RU" altLang="ru-RU" smtClean="0">
                <a:solidFill>
                  <a:schemeClr val="tx1"/>
                </a:solidFill>
                <a:effectLst/>
              </a:rPr>
              <a:t>СОРТИРОВКА</a:t>
            </a:r>
          </a:p>
        </p:txBody>
      </p:sp>
      <p:pic>
        <p:nvPicPr>
          <p:cNvPr id="73731" name="Picture 3" descr="E:\КОНСТАНТИН Ювенальиевич\DCIM\100CANON\IMG_77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9113" y="1916113"/>
            <a:ext cx="3036887" cy="227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4" descr="E:\КОНСТАНТИН Ювенальиевич\DCIM\100CANON\IMG_783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1484313"/>
            <a:ext cx="2808288" cy="374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3" name="Picture 5" descr="E:\Фотографии\рик\IMG_20200224_12312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27763" y="1628775"/>
            <a:ext cx="2727325" cy="363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65514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258763" y="609600"/>
            <a:ext cx="8885237" cy="1155700"/>
          </a:xfrm>
        </p:spPr>
        <p:txBody>
          <a:bodyPr vert="horz" wrap="square" lIns="91440" tIns="45720" rIns="91440" bIns="45720" numCol="1" anchorCtr="0" compatLnSpc="1">
            <a:prstTxWarp prst="textNoShape">
              <a:avLst/>
            </a:prstTxWarp>
          </a:bodyPr>
          <a:lstStyle/>
          <a:p>
            <a:pPr algn="ctr" eaLnBrk="1" hangingPunct="1"/>
            <a:r>
              <a:rPr lang="ru-RU" altLang="ru-RU" sz="2800" smtClean="0">
                <a:effectLst/>
                <a:latin typeface="Times New Roman" pitchFamily="18" charset="0"/>
                <a:cs typeface="Times New Roman" pitchFamily="18" charset="0"/>
              </a:rPr>
              <a:t>Водоснабжение, водообмен и требования к воде форелевых хозяйств</a:t>
            </a:r>
          </a:p>
        </p:txBody>
      </p:sp>
      <p:sp>
        <p:nvSpPr>
          <p:cNvPr id="74755" name="Rectangle 1027"/>
          <p:cNvSpPr>
            <a:spLocks noGrp="1" noChangeArrowheads="1"/>
          </p:cNvSpPr>
          <p:nvPr>
            <p:ph type="body" idx="1"/>
          </p:nvPr>
        </p:nvSpPr>
        <p:spPr>
          <a:xfrm>
            <a:off x="247650" y="1828800"/>
            <a:ext cx="8896350" cy="4741863"/>
          </a:xfrm>
        </p:spPr>
        <p:txBody>
          <a:bodyPr/>
          <a:lstStyle/>
          <a:p>
            <a:pPr lvl="2" algn="ctr" eaLnBrk="1" hangingPunct="1">
              <a:lnSpc>
                <a:spcPct val="90000"/>
              </a:lnSpc>
              <a:buFont typeface="Wingdings" pitchFamily="2" charset="2"/>
              <a:buNone/>
            </a:pPr>
            <a:r>
              <a:rPr lang="ru-RU" altLang="ru-RU" sz="2000" smtClean="0"/>
              <a:t>Характеристика воды, поступающей в инкубационный цех</a:t>
            </a:r>
          </a:p>
        </p:txBody>
      </p:sp>
      <p:graphicFrame>
        <p:nvGraphicFramePr>
          <p:cNvPr id="6" name="Таблица 5"/>
          <p:cNvGraphicFramePr>
            <a:graphicFrameLocks noGrp="1"/>
          </p:cNvGraphicFramePr>
          <p:nvPr/>
        </p:nvGraphicFramePr>
        <p:xfrm>
          <a:off x="1979613" y="2492375"/>
          <a:ext cx="6076950" cy="3365500"/>
        </p:xfrm>
        <a:graphic>
          <a:graphicData uri="http://schemas.openxmlformats.org/drawingml/2006/table">
            <a:tbl>
              <a:tblPr>
                <a:tableStyleId>{16D9F66E-5EB9-4882-86FB-DCBF35E3C3E4}</a:tableStyleId>
              </a:tblPr>
              <a:tblGrid>
                <a:gridCol w="3038158"/>
                <a:gridCol w="3038792"/>
              </a:tblGrid>
              <a:tr h="420687">
                <a:tc>
                  <a:txBody>
                    <a:bodyPr/>
                    <a:lstStyle/>
                    <a:p>
                      <a:pPr algn="ctr">
                        <a:lnSpc>
                          <a:spcPct val="115000"/>
                        </a:lnSpc>
                        <a:spcAft>
                          <a:spcPts val="0"/>
                        </a:spcAft>
                      </a:pPr>
                      <a:r>
                        <a:rPr lang="ru-RU" sz="2400" dirty="0"/>
                        <a:t>Прозрачность воды</a:t>
                      </a:r>
                      <a:endParaRPr lang="ru-RU" sz="2400" dirty="0">
                        <a:latin typeface="Calibri"/>
                        <a:ea typeface="Calibri"/>
                        <a:cs typeface="Times New Roman"/>
                      </a:endParaRPr>
                    </a:p>
                  </a:txBody>
                  <a:tcPr marL="68573" marR="68573" marT="0" marB="0"/>
                </a:tc>
                <a:tc>
                  <a:txBody>
                    <a:bodyPr/>
                    <a:lstStyle/>
                    <a:p>
                      <a:pPr algn="ctr">
                        <a:lnSpc>
                          <a:spcPct val="115000"/>
                        </a:lnSpc>
                        <a:spcAft>
                          <a:spcPts val="0"/>
                        </a:spcAft>
                      </a:pPr>
                      <a:r>
                        <a:rPr lang="ru-RU" sz="2400"/>
                        <a:t>2 м </a:t>
                      </a:r>
                      <a:endParaRPr lang="ru-RU" sz="2400">
                        <a:latin typeface="Calibri"/>
                        <a:ea typeface="Calibri"/>
                        <a:cs typeface="Times New Roman"/>
                      </a:endParaRPr>
                    </a:p>
                  </a:txBody>
                  <a:tcPr marL="68573" marR="68573" marT="0" marB="0"/>
                </a:tc>
              </a:tr>
              <a:tr h="420687">
                <a:tc>
                  <a:txBody>
                    <a:bodyPr/>
                    <a:lstStyle/>
                    <a:p>
                      <a:pPr algn="ctr">
                        <a:lnSpc>
                          <a:spcPct val="115000"/>
                        </a:lnSpc>
                        <a:spcAft>
                          <a:spcPts val="0"/>
                        </a:spcAft>
                      </a:pPr>
                      <a:r>
                        <a:rPr lang="ru-RU" sz="2400"/>
                        <a:t>рН</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a:t>7-8</a:t>
                      </a:r>
                      <a:endParaRPr lang="ru-RU" sz="2400">
                        <a:latin typeface="Calibri"/>
                        <a:ea typeface="Calibri"/>
                        <a:cs typeface="Times New Roman"/>
                      </a:endParaRPr>
                    </a:p>
                  </a:txBody>
                  <a:tcPr marL="68573" marR="68573" marT="0" marB="0"/>
                </a:tc>
              </a:tr>
              <a:tr h="841376">
                <a:tc>
                  <a:txBody>
                    <a:bodyPr/>
                    <a:lstStyle/>
                    <a:p>
                      <a:pPr algn="ctr">
                        <a:lnSpc>
                          <a:spcPct val="115000"/>
                        </a:lnSpc>
                        <a:spcAft>
                          <a:spcPts val="0"/>
                        </a:spcAft>
                      </a:pPr>
                      <a:r>
                        <a:rPr lang="ru-RU" sz="2400"/>
                        <a:t>Растворенный кислород</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a:t>9-11 мг/л</a:t>
                      </a:r>
                      <a:endParaRPr lang="ru-RU" sz="2400">
                        <a:latin typeface="Calibri"/>
                        <a:ea typeface="Calibri"/>
                        <a:cs typeface="Times New Roman"/>
                      </a:endParaRPr>
                    </a:p>
                  </a:txBody>
                  <a:tcPr marL="68573" marR="68573" marT="0" marB="0"/>
                </a:tc>
              </a:tr>
              <a:tr h="841376">
                <a:tc>
                  <a:txBody>
                    <a:bodyPr/>
                    <a:lstStyle/>
                    <a:p>
                      <a:pPr algn="ctr">
                        <a:lnSpc>
                          <a:spcPct val="115000"/>
                        </a:lnSpc>
                        <a:spcAft>
                          <a:spcPts val="0"/>
                        </a:spcAft>
                      </a:pPr>
                      <a:r>
                        <a:rPr lang="ru-RU" sz="2400"/>
                        <a:t>Насыщение воды кислородом</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dirty="0"/>
                        <a:t>100 %</a:t>
                      </a:r>
                      <a:endParaRPr lang="ru-RU" sz="2400" dirty="0">
                        <a:latin typeface="Calibri"/>
                        <a:ea typeface="Calibri"/>
                        <a:cs typeface="Times New Roman"/>
                      </a:endParaRPr>
                    </a:p>
                  </a:txBody>
                  <a:tcPr marL="68573" marR="68573" marT="0" marB="0"/>
                </a:tc>
              </a:tr>
              <a:tr h="420687">
                <a:tc>
                  <a:txBody>
                    <a:bodyPr/>
                    <a:lstStyle/>
                    <a:p>
                      <a:pPr algn="ctr">
                        <a:lnSpc>
                          <a:spcPct val="115000"/>
                        </a:lnSpc>
                        <a:spcAft>
                          <a:spcPts val="0"/>
                        </a:spcAft>
                      </a:pPr>
                      <a:r>
                        <a:rPr lang="ru-RU" sz="2400"/>
                        <a:t>Азот аммонийный </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a:t>0,75 мг/л</a:t>
                      </a:r>
                      <a:endParaRPr lang="ru-RU" sz="2400">
                        <a:latin typeface="Calibri"/>
                        <a:ea typeface="Calibri"/>
                        <a:cs typeface="Times New Roman"/>
                      </a:endParaRPr>
                    </a:p>
                  </a:txBody>
                  <a:tcPr marL="68573" marR="68573" marT="0" marB="0"/>
                </a:tc>
              </a:tr>
              <a:tr h="420687">
                <a:tc>
                  <a:txBody>
                    <a:bodyPr/>
                    <a:lstStyle/>
                    <a:p>
                      <a:pPr algn="ctr">
                        <a:lnSpc>
                          <a:spcPct val="115000"/>
                        </a:lnSpc>
                        <a:spcAft>
                          <a:spcPts val="0"/>
                        </a:spcAft>
                      </a:pPr>
                      <a:r>
                        <a:rPr lang="ru-RU" sz="2400"/>
                        <a:t>Железо (общее)</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dirty="0"/>
                        <a:t>0,1</a:t>
                      </a:r>
                      <a:endParaRPr lang="ru-RU" sz="2400" dirty="0">
                        <a:latin typeface="Calibri"/>
                        <a:ea typeface="Calibri"/>
                        <a:cs typeface="Times New Roman"/>
                      </a:endParaRPr>
                    </a:p>
                  </a:txBody>
                  <a:tcPr marL="68573" marR="68573" marT="0" marB="0"/>
                </a:tc>
              </a:tr>
            </a:tbl>
          </a:graphicData>
        </a:graphic>
      </p:graphicFrame>
    </p:spTree>
    <p:extLst>
      <p:ext uri="{BB962C8B-B14F-4D97-AF65-F5344CB8AC3E}">
        <p14:creationId xmlns:p14="http://schemas.microsoft.com/office/powerpoint/2010/main" xmlns="" val="6872156"/>
      </p:ext>
    </p:extLst>
  </p:cSld>
  <p:clrMapOvr>
    <a:masterClrMapping/>
  </p:clrMapOvr>
  <p:transition>
    <p:zoom dir="in"/>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247650" y="914400"/>
            <a:ext cx="8896350" cy="4135438"/>
          </a:xfrm>
        </p:spPr>
        <p:txBody>
          <a:bodyPr/>
          <a:lstStyle/>
          <a:p>
            <a:pPr algn="ctr" eaLnBrk="1" hangingPunct="1">
              <a:buFont typeface="Wingdings" pitchFamily="2" charset="2"/>
              <a:buNone/>
            </a:pPr>
            <a:r>
              <a:rPr lang="ru-RU" altLang="ru-RU" sz="2400" b="1" smtClean="0">
                <a:latin typeface="Times New Roman" pitchFamily="18" charset="0"/>
                <a:cs typeface="Times New Roman" pitchFamily="18" charset="0"/>
              </a:rPr>
              <a:t>Гидрохимические показатели воды </a:t>
            </a:r>
          </a:p>
          <a:p>
            <a:pPr algn="ctr" eaLnBrk="1" hangingPunct="1">
              <a:buFont typeface="Wingdings" pitchFamily="2" charset="2"/>
              <a:buNone/>
            </a:pPr>
            <a:r>
              <a:rPr lang="ru-RU" altLang="ru-RU" sz="2400" b="1" smtClean="0">
                <a:latin typeface="Times New Roman" pitchFamily="18" charset="0"/>
                <a:cs typeface="Times New Roman" pitchFamily="18" charset="0"/>
              </a:rPr>
              <a:t>для форелевого хозяйства</a:t>
            </a:r>
          </a:p>
        </p:txBody>
      </p:sp>
      <p:graphicFrame>
        <p:nvGraphicFramePr>
          <p:cNvPr id="7" name="Таблица 6"/>
          <p:cNvGraphicFramePr>
            <a:graphicFrameLocks noGrp="1"/>
          </p:cNvGraphicFramePr>
          <p:nvPr/>
        </p:nvGraphicFramePr>
        <p:xfrm>
          <a:off x="1447800" y="1981200"/>
          <a:ext cx="6076950" cy="2944812"/>
        </p:xfrm>
        <a:graphic>
          <a:graphicData uri="http://schemas.openxmlformats.org/drawingml/2006/table">
            <a:tbl>
              <a:tblPr>
                <a:tableStyleId>{16D9F66E-5EB9-4882-86FB-DCBF35E3C3E4}</a:tableStyleId>
              </a:tblPr>
              <a:tblGrid>
                <a:gridCol w="3038158"/>
                <a:gridCol w="3038792"/>
              </a:tblGrid>
              <a:tr h="490802">
                <a:tc>
                  <a:txBody>
                    <a:bodyPr/>
                    <a:lstStyle/>
                    <a:p>
                      <a:pPr algn="ctr">
                        <a:lnSpc>
                          <a:spcPct val="115000"/>
                        </a:lnSpc>
                        <a:spcAft>
                          <a:spcPts val="0"/>
                        </a:spcAft>
                      </a:pPr>
                      <a:r>
                        <a:rPr lang="ru-RU" sz="2800" dirty="0"/>
                        <a:t>Прозрачность </a:t>
                      </a:r>
                      <a:endParaRPr lang="ru-RU" sz="2800" dirty="0">
                        <a:latin typeface="Calibri"/>
                        <a:ea typeface="Calibri"/>
                        <a:cs typeface="Times New Roman"/>
                      </a:endParaRPr>
                    </a:p>
                  </a:txBody>
                  <a:tcPr marL="68573" marR="68573" marT="0" marB="0"/>
                </a:tc>
                <a:tc>
                  <a:txBody>
                    <a:bodyPr/>
                    <a:lstStyle/>
                    <a:p>
                      <a:pPr algn="ctr">
                        <a:lnSpc>
                          <a:spcPct val="115000"/>
                        </a:lnSpc>
                        <a:spcAft>
                          <a:spcPts val="0"/>
                        </a:spcAft>
                      </a:pPr>
                      <a:r>
                        <a:rPr lang="ru-RU" sz="2800"/>
                        <a:t>1,5 м </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a:t>рН</a:t>
                      </a:r>
                      <a:endParaRPr lang="ru-RU" sz="2800">
                        <a:latin typeface="Calibri"/>
                        <a:ea typeface="Calibri"/>
                        <a:cs typeface="Times New Roman"/>
                      </a:endParaRPr>
                    </a:p>
                  </a:txBody>
                  <a:tcPr marL="68573" marR="68573" marT="0" marB="0"/>
                </a:tc>
                <a:tc>
                  <a:txBody>
                    <a:bodyPr/>
                    <a:lstStyle/>
                    <a:p>
                      <a:pPr algn="ctr">
                        <a:lnSpc>
                          <a:spcPct val="115000"/>
                        </a:lnSpc>
                        <a:spcAft>
                          <a:spcPts val="0"/>
                        </a:spcAft>
                        <a:tabLst>
                          <a:tab pos="603885" algn="l"/>
                        </a:tabLst>
                      </a:pPr>
                      <a:r>
                        <a:rPr lang="ru-RU" sz="2800"/>
                        <a:t>7-8</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a:t>Кислород</a:t>
                      </a:r>
                      <a:endParaRPr lang="ru-RU" sz="2800">
                        <a:latin typeface="Calibri"/>
                        <a:ea typeface="Calibri"/>
                        <a:cs typeface="Times New Roman"/>
                      </a:endParaRPr>
                    </a:p>
                  </a:txBody>
                  <a:tcPr marL="68573" marR="68573" marT="0" marB="0"/>
                </a:tc>
                <a:tc>
                  <a:txBody>
                    <a:bodyPr/>
                    <a:lstStyle/>
                    <a:p>
                      <a:pPr algn="ctr">
                        <a:lnSpc>
                          <a:spcPct val="115000"/>
                        </a:lnSpc>
                        <a:spcAft>
                          <a:spcPts val="0"/>
                        </a:spcAft>
                      </a:pPr>
                      <a:r>
                        <a:rPr lang="ru-RU" sz="2800"/>
                        <a:t>не мене 9 мг/л</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a:t>Нитриты</a:t>
                      </a:r>
                      <a:endParaRPr lang="ru-RU" sz="2800">
                        <a:latin typeface="Calibri"/>
                        <a:ea typeface="Calibri"/>
                        <a:cs typeface="Times New Roman"/>
                      </a:endParaRPr>
                    </a:p>
                  </a:txBody>
                  <a:tcPr marL="68573" marR="68573" marT="0" marB="0"/>
                </a:tc>
                <a:tc>
                  <a:txBody>
                    <a:bodyPr/>
                    <a:lstStyle/>
                    <a:p>
                      <a:pPr algn="ctr">
                        <a:lnSpc>
                          <a:spcPct val="115000"/>
                        </a:lnSpc>
                        <a:spcAft>
                          <a:spcPts val="0"/>
                        </a:spcAft>
                      </a:pPr>
                      <a:r>
                        <a:rPr lang="ru-RU" sz="2800"/>
                        <a:t>до сотых долей</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a:t>Нитраты</a:t>
                      </a:r>
                      <a:endParaRPr lang="ru-RU" sz="2800">
                        <a:latin typeface="Calibri"/>
                        <a:ea typeface="Calibri"/>
                        <a:cs typeface="Times New Roman"/>
                      </a:endParaRPr>
                    </a:p>
                  </a:txBody>
                  <a:tcPr marL="68573" marR="68573" marT="0" marB="0"/>
                </a:tc>
                <a:tc>
                  <a:txBody>
                    <a:bodyPr/>
                    <a:lstStyle/>
                    <a:p>
                      <a:pPr algn="ctr">
                        <a:lnSpc>
                          <a:spcPct val="115000"/>
                        </a:lnSpc>
                        <a:spcAft>
                          <a:spcPts val="0"/>
                        </a:spcAft>
                      </a:pPr>
                      <a:r>
                        <a:rPr lang="ru-RU" sz="2800"/>
                        <a:t>до 2 мг/л</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dirty="0"/>
                        <a:t>Железо (общее)</a:t>
                      </a:r>
                      <a:endParaRPr lang="ru-RU" sz="2800" dirty="0">
                        <a:latin typeface="Calibri"/>
                        <a:ea typeface="Calibri"/>
                        <a:cs typeface="Times New Roman"/>
                      </a:endParaRPr>
                    </a:p>
                  </a:txBody>
                  <a:tcPr marL="68573" marR="68573" marT="0" marB="0"/>
                </a:tc>
                <a:tc>
                  <a:txBody>
                    <a:bodyPr/>
                    <a:lstStyle/>
                    <a:p>
                      <a:pPr algn="ctr">
                        <a:lnSpc>
                          <a:spcPct val="115000"/>
                        </a:lnSpc>
                        <a:spcAft>
                          <a:spcPts val="0"/>
                        </a:spcAft>
                      </a:pPr>
                      <a:r>
                        <a:rPr lang="ru-RU" sz="2800" dirty="0"/>
                        <a:t>до 0,5 мг/л</a:t>
                      </a:r>
                      <a:endParaRPr lang="ru-RU" sz="2800" dirty="0">
                        <a:latin typeface="Calibri"/>
                        <a:ea typeface="Calibri"/>
                        <a:cs typeface="Times New Roman"/>
                      </a:endParaRPr>
                    </a:p>
                  </a:txBody>
                  <a:tcPr marL="68573" marR="68573" marT="0" marB="0"/>
                </a:tc>
              </a:tr>
            </a:tbl>
          </a:graphicData>
        </a:graphic>
      </p:graphicFrame>
    </p:spTree>
    <p:extLst>
      <p:ext uri="{BB962C8B-B14F-4D97-AF65-F5344CB8AC3E}">
        <p14:creationId xmlns:p14="http://schemas.microsoft.com/office/powerpoint/2010/main" xmlns="" val="2850534870"/>
      </p:ext>
    </p:extLst>
  </p:cSld>
  <p:clrMapOvr>
    <a:masterClrMapping/>
  </p:clrMapOvr>
  <p:transition>
    <p:cover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sz="half" idx="1"/>
          </p:nvPr>
        </p:nvSpPr>
        <p:spPr>
          <a:xfrm>
            <a:off x="134938" y="188913"/>
            <a:ext cx="9009062" cy="719137"/>
          </a:xfrm>
        </p:spPr>
        <p:txBody>
          <a:bodyPr/>
          <a:lstStyle/>
          <a:p>
            <a:pPr algn="ctr" eaLnBrk="1" hangingPunct="1">
              <a:buFont typeface="Wingdings" pitchFamily="2" charset="2"/>
              <a:buNone/>
            </a:pPr>
            <a:r>
              <a:rPr lang="ru-RU" altLang="ru-RU" sz="2800" b="1" smtClean="0">
                <a:latin typeface="Times New Roman" pitchFamily="18" charset="0"/>
                <a:cs typeface="Times New Roman" pitchFamily="18" charset="0"/>
              </a:rPr>
              <a:t>Температура</a:t>
            </a:r>
            <a:endParaRPr lang="en-US" altLang="ru-RU" sz="2800" b="1" smtClean="0">
              <a:latin typeface="Times New Roman" pitchFamily="18" charset="0"/>
              <a:cs typeface="Times New Roman" pitchFamily="18" charset="0"/>
            </a:endParaRPr>
          </a:p>
        </p:txBody>
      </p:sp>
      <p:pic>
        <p:nvPicPr>
          <p:cNvPr id="76803" name="Picture 8" descr="C:\Documents and Settings\xXx\Рабочий стол\масса_комб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4378" r="11545" b="13728"/>
          <a:stretch>
            <a:fillRect/>
          </a:stretch>
        </p:blipFill>
        <p:spPr bwMode="auto">
          <a:xfrm>
            <a:off x="1763713" y="1052513"/>
            <a:ext cx="6121400" cy="504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63874311"/>
      </p:ext>
    </p:extLst>
  </p:cSld>
  <p:clrMapOvr>
    <a:masterClrMapping/>
  </p:clrMapOvr>
  <p:transition>
    <p:split orient="vert" dir="in"/>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Текст 2"/>
          <p:cNvSpPr>
            <a:spLocks noGrp="1"/>
          </p:cNvSpPr>
          <p:nvPr>
            <p:ph type="body" sz="half" idx="1"/>
          </p:nvPr>
        </p:nvSpPr>
        <p:spPr>
          <a:xfrm>
            <a:off x="534988" y="765175"/>
            <a:ext cx="8610600" cy="5257800"/>
          </a:xfrm>
        </p:spPr>
        <p:txBody>
          <a:bodyPr/>
          <a:lstStyle/>
          <a:p>
            <a:pPr algn="ctr" eaLnBrk="1" hangingPunct="1">
              <a:buFont typeface="Wingdings" pitchFamily="2" charset="2"/>
              <a:buNone/>
            </a:pPr>
            <a:r>
              <a:rPr lang="ru-RU" altLang="ru-RU" b="1" smtClean="0"/>
              <a:t>Растворенный в воде кислород</a:t>
            </a:r>
          </a:p>
          <a:p>
            <a:pPr eaLnBrk="1" hangingPunct="1">
              <a:buFont typeface="Wingdings" pitchFamily="2" charset="2"/>
              <a:buNone/>
            </a:pPr>
            <a:endParaRPr lang="ru-RU" altLang="ru-RU" smtClean="0"/>
          </a:p>
          <a:p>
            <a:pPr eaLnBrk="1" hangingPunct="1"/>
            <a:r>
              <a:rPr lang="ru-RU" altLang="ru-RU" smtClean="0"/>
              <a:t>Чем моложе рыба, тем большей ей требуется растворенного кислорода. </a:t>
            </a:r>
          </a:p>
          <a:p>
            <a:pPr eaLnBrk="1" hangingPunct="1"/>
            <a:r>
              <a:rPr lang="ru-RU" altLang="ru-RU" smtClean="0"/>
              <a:t>Для форели массой до 50 г необходимо 500 – 600 мг кислорода/кг*ч</a:t>
            </a:r>
          </a:p>
          <a:p>
            <a:pPr eaLnBrk="1" hangingPunct="1"/>
            <a:r>
              <a:rPr lang="ru-RU" altLang="ru-RU" smtClean="0"/>
              <a:t>Для форели массой 100-200 г – 400 – 500 мг кислорода/кг*ч</a:t>
            </a:r>
          </a:p>
          <a:p>
            <a:pPr eaLnBrk="1" hangingPunct="1">
              <a:buFont typeface="Wingdings" pitchFamily="2" charset="2"/>
              <a:buNone/>
            </a:pPr>
            <a:endParaRPr lang="ru-RU" altLang="ru-RU" smtClean="0"/>
          </a:p>
          <a:p>
            <a:pPr eaLnBrk="1" hangingPunct="1"/>
            <a:endParaRPr lang="ru-RU" altLang="ru-RU" smtClean="0"/>
          </a:p>
        </p:txBody>
      </p:sp>
    </p:spTree>
    <p:extLst>
      <p:ext uri="{BB962C8B-B14F-4D97-AF65-F5344CB8AC3E}">
        <p14:creationId xmlns:p14="http://schemas.microsoft.com/office/powerpoint/2010/main" xmlns="" val="30845231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34938" y="1066800"/>
            <a:ext cx="8896350" cy="5184775"/>
          </a:xfrm>
        </p:spPr>
        <p:txBody>
          <a:bodyPr/>
          <a:lstStyle/>
          <a:p>
            <a:pPr algn="ctr" eaLnBrk="1" hangingPunct="1">
              <a:buFont typeface="Wingdings" pitchFamily="2" charset="2"/>
              <a:buNone/>
              <a:defRPr/>
            </a:pPr>
            <a:r>
              <a:rPr lang="ru-RU" b="1" dirty="0" err="1" smtClean="0">
                <a:latin typeface="Times New Roman" panose="02020603050405020304" pitchFamily="18" charset="0"/>
                <a:cs typeface="Times New Roman" panose="02020603050405020304" pitchFamily="18" charset="0"/>
              </a:rPr>
              <a:t>Водообмен</a:t>
            </a:r>
            <a:r>
              <a:rPr lang="ru-RU" b="1" dirty="0" smtClean="0">
                <a:latin typeface="Times New Roman" panose="02020603050405020304" pitchFamily="18" charset="0"/>
                <a:cs typeface="Times New Roman" panose="02020603050405020304" pitchFamily="18" charset="0"/>
              </a:rPr>
              <a:t> в бассейне</a:t>
            </a:r>
          </a:p>
          <a:p>
            <a:pPr marL="0" indent="0" algn="just" eaLnBrk="1" hangingPunct="1">
              <a:buFont typeface="Wingdings" pitchFamily="2" charset="2"/>
              <a:buNone/>
              <a:defRPr/>
            </a:pPr>
            <a:r>
              <a:rPr lang="ru-RU" dirty="0" smtClean="0">
                <a:latin typeface="Times New Roman" panose="02020603050405020304" pitchFamily="18" charset="0"/>
                <a:cs typeface="Times New Roman" panose="02020603050405020304" pitchFamily="18" charset="0"/>
              </a:rPr>
              <a:t>Течение – носитель кислорода, удаляет продукты метаболизма, остатки корма, экскременты. Равномерно распределяет корм. Оптимум течения  2-3 м/с. Известно, что большая скорость течения вызывает повышенный обмен и ухудшает рыбоводно-экономические показатели.</a:t>
            </a:r>
          </a:p>
          <a:p>
            <a:pPr eaLnBrk="1" hangingPunct="1">
              <a:defRPr/>
            </a:pPr>
            <a:endParaRPr lang="ru-RU" dirty="0" smtClean="0"/>
          </a:p>
        </p:txBody>
      </p:sp>
    </p:spTree>
    <p:extLst>
      <p:ext uri="{BB962C8B-B14F-4D97-AF65-F5344CB8AC3E}">
        <p14:creationId xmlns:p14="http://schemas.microsoft.com/office/powerpoint/2010/main" xmlns="" val="1043981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34938" y="1143000"/>
            <a:ext cx="8896350" cy="5486400"/>
          </a:xfrm>
        </p:spPr>
        <p:txBody>
          <a:bodyPr>
            <a:normAutofit lnSpcReduction="10000"/>
          </a:bodyPr>
          <a:lstStyle/>
          <a:p>
            <a:pPr algn="ctr" eaLnBrk="1" hangingPunct="1">
              <a:buFont typeface="Wingdings" pitchFamily="2" charset="2"/>
              <a:buNone/>
              <a:defRPr/>
            </a:pPr>
            <a:r>
              <a:rPr lang="ru-RU" b="1" dirty="0" smtClean="0"/>
              <a:t>Освещенность и цвет воды</a:t>
            </a:r>
          </a:p>
          <a:p>
            <a:pPr algn="ctr" eaLnBrk="1" hangingPunct="1">
              <a:buFont typeface="Wingdings" pitchFamily="2" charset="2"/>
              <a:buNone/>
              <a:defRPr/>
            </a:pPr>
            <a:endParaRPr lang="ru-RU" b="1" dirty="0" smtClean="0"/>
          </a:p>
          <a:p>
            <a:pPr marL="0" indent="0" algn="just" eaLnBrk="1" hangingPunct="1">
              <a:buFont typeface="Wingdings" pitchFamily="2" charset="2"/>
              <a:buNone/>
              <a:defRPr/>
            </a:pPr>
            <a:r>
              <a:rPr lang="ru-RU" sz="2400" dirty="0" smtClean="0"/>
              <a:t>Радужная форель не любит прямой солнечный свет, но она боится его меньше, чем ручьевая форель. С возрастом у нее наблюдается отрицательный фототаксис. </a:t>
            </a:r>
          </a:p>
          <a:p>
            <a:pPr marL="0" indent="0" algn="just" eaLnBrk="1" hangingPunct="1">
              <a:buFont typeface="Wingdings" pitchFamily="2" charset="2"/>
              <a:buNone/>
              <a:defRPr/>
            </a:pPr>
            <a:r>
              <a:rPr lang="ru-RU" sz="2400" dirty="0" smtClean="0"/>
              <a:t>Прямые солнечные лучи способны вызывать ожоги телу у мальков. Лучше когда выращивание идет при рассеянном, ослабленном свете. Свет и фиолетовы лучи губительны для икры лососевых, желтые и оранжевые лучи безвредны. Нормальная освещенность для молоди и взрослой форели составляет около 100 люкс. </a:t>
            </a:r>
          </a:p>
          <a:p>
            <a:pPr algn="ctr" eaLnBrk="1" hangingPunct="1">
              <a:buFont typeface="Wingdings" pitchFamily="2" charset="2"/>
              <a:buNone/>
              <a:defRPr/>
            </a:pPr>
            <a:endParaRPr lang="ru-RU" b="1" dirty="0" smtClean="0"/>
          </a:p>
          <a:p>
            <a:pPr algn="ctr" eaLnBrk="1" hangingPunct="1">
              <a:buFont typeface="Wingdings" pitchFamily="2" charset="2"/>
              <a:buNone/>
              <a:defRPr/>
            </a:pPr>
            <a:r>
              <a:rPr lang="ru-RU" b="1" dirty="0" smtClean="0"/>
              <a:t> </a:t>
            </a:r>
          </a:p>
          <a:p>
            <a:pPr eaLnBrk="1" hangingPunct="1">
              <a:buFont typeface="Wingdings" pitchFamily="2" charset="2"/>
              <a:buNone/>
              <a:defRPr/>
            </a:pPr>
            <a:endParaRPr lang="ru-RU" dirty="0" smtClean="0"/>
          </a:p>
        </p:txBody>
      </p:sp>
    </p:spTree>
    <p:extLst>
      <p:ext uri="{BB962C8B-B14F-4D97-AF65-F5344CB8AC3E}">
        <p14:creationId xmlns:p14="http://schemas.microsoft.com/office/powerpoint/2010/main" xmlns="" val="1714740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dirty="0" smtClean="0"/>
              <a:t>Бассейны для </a:t>
            </a:r>
            <a:r>
              <a:rPr lang="ru-RU" dirty="0" err="1" smtClean="0"/>
              <a:t>подращивания</a:t>
            </a:r>
            <a:r>
              <a:rPr lang="ru-RU" dirty="0" smtClean="0"/>
              <a:t> личинок и молоди</a:t>
            </a:r>
            <a:endParaRPr lang="ru-RU" dirty="0"/>
          </a:p>
        </p:txBody>
      </p:sp>
      <p:sp>
        <p:nvSpPr>
          <p:cNvPr id="5" name="Текст 4"/>
          <p:cNvSpPr>
            <a:spLocks noGrp="1"/>
          </p:cNvSpPr>
          <p:nvPr>
            <p:ph type="body" idx="1"/>
          </p:nvPr>
        </p:nvSpPr>
        <p:spPr/>
        <p:txBody>
          <a:bodyPr/>
          <a:lstStyle/>
          <a:p>
            <a:endParaRPr lang="ru-RU"/>
          </a:p>
        </p:txBody>
      </p:sp>
      <p:sp>
        <p:nvSpPr>
          <p:cNvPr id="7" name="Текст 6"/>
          <p:cNvSpPr>
            <a:spLocks noGrp="1"/>
          </p:cNvSpPr>
          <p:nvPr>
            <p:ph type="body" sz="half" idx="3"/>
          </p:nvPr>
        </p:nvSpPr>
        <p:spPr/>
        <p:txBody>
          <a:bodyPr/>
          <a:lstStyle/>
          <a:p>
            <a:endParaRPr lang="ru-RU"/>
          </a:p>
        </p:txBody>
      </p:sp>
      <p:pic>
        <p:nvPicPr>
          <p:cNvPr id="20482" name="Picture 2"/>
          <p:cNvPicPr>
            <a:picLocks noGrp="1" noChangeAspect="1" noChangeArrowheads="1"/>
          </p:cNvPicPr>
          <p:nvPr>
            <p:ph sz="quarter" idx="2"/>
          </p:nvPr>
        </p:nvPicPr>
        <p:blipFill>
          <a:blip r:embed="rId2" cstate="print"/>
          <a:srcRect/>
          <a:stretch>
            <a:fillRect/>
          </a:stretch>
        </p:blipFill>
        <p:spPr bwMode="auto">
          <a:xfrm>
            <a:off x="785786" y="1671649"/>
            <a:ext cx="3286148" cy="3400425"/>
          </a:xfrm>
          <a:prstGeom prst="rect">
            <a:avLst/>
          </a:prstGeom>
          <a:noFill/>
          <a:ln w="9525">
            <a:noFill/>
            <a:miter lim="800000"/>
            <a:headEnd/>
            <a:tailEnd/>
          </a:ln>
          <a:effectLst/>
        </p:spPr>
      </p:pic>
      <p:pic>
        <p:nvPicPr>
          <p:cNvPr id="20483" name="Picture 3"/>
          <p:cNvPicPr>
            <a:picLocks noGrp="1" noChangeAspect="1" noChangeArrowheads="1"/>
          </p:cNvPicPr>
          <p:nvPr>
            <p:ph sz="quarter" idx="4"/>
          </p:nvPr>
        </p:nvPicPr>
        <p:blipFill>
          <a:blip r:embed="rId3" cstate="print"/>
          <a:srcRect/>
          <a:stretch>
            <a:fillRect/>
          </a:stretch>
        </p:blipFill>
        <p:spPr bwMode="auto">
          <a:xfrm>
            <a:off x="4770437" y="1857385"/>
            <a:ext cx="3790950" cy="3000375"/>
          </a:xfrm>
          <a:prstGeom prst="rect">
            <a:avLst/>
          </a:prstGeom>
          <a:noFill/>
          <a:ln w="9525">
            <a:noFill/>
            <a:miter lim="800000"/>
            <a:headEnd/>
            <a:tailEnd/>
          </a:ln>
          <a:effectLst/>
        </p:spPr>
      </p:pic>
    </p:spTree>
    <p:extLst>
      <p:ext uri="{BB962C8B-B14F-4D97-AF65-F5344CB8AC3E}">
        <p14:creationId xmlns:p14="http://schemas.microsoft.com/office/powerpoint/2010/main" xmlns="" val="42257539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7"/>
          <p:cNvSpPr>
            <a:spLocks noGrp="1"/>
          </p:cNvSpPr>
          <p:nvPr>
            <p:ph idx="1"/>
          </p:nvPr>
        </p:nvSpPr>
        <p:spPr>
          <a:xfrm>
            <a:off x="457200" y="428604"/>
            <a:ext cx="8229600" cy="5578687"/>
          </a:xfrm>
        </p:spPr>
        <p:txBody>
          <a:bodyPr>
            <a:normAutofit/>
          </a:bodyPr>
          <a:lstStyle/>
          <a:p>
            <a:r>
              <a:rPr lang="ru-RU" sz="2400" dirty="0" smtClean="0"/>
              <a:t>Для </a:t>
            </a:r>
            <a:r>
              <a:rPr lang="ru-RU" sz="2400" dirty="0" err="1" smtClean="0"/>
              <a:t>подращивания</a:t>
            </a:r>
            <a:r>
              <a:rPr lang="ru-RU" sz="2400" dirty="0" smtClean="0"/>
              <a:t> молоди используются бассейны различной формы. Наиболее распространены лотки длиной в несколько метров, а также прямоугольные или круглые бассейны. В начале </a:t>
            </a:r>
            <a:r>
              <a:rPr lang="ru-RU" sz="2400" dirty="0" err="1" smtClean="0"/>
              <a:t>подращивания</a:t>
            </a:r>
            <a:r>
              <a:rPr lang="ru-RU" sz="2400" dirty="0" smtClean="0"/>
              <a:t> уровень воды поддерживается на уровне 0,1–0,2 м, а затем постепенно увеличивается до 0,5–0,8 м.</a:t>
            </a:r>
          </a:p>
          <a:p>
            <a:r>
              <a:rPr lang="ru-RU" sz="2400" dirty="0" smtClean="0"/>
              <a:t>Плотность посадки молоди в бассейны для </a:t>
            </a:r>
            <a:r>
              <a:rPr lang="ru-RU" sz="2400" dirty="0" err="1" smtClean="0"/>
              <a:t>подращивания</a:t>
            </a:r>
            <a:r>
              <a:rPr lang="ru-RU" sz="2400" dirty="0" smtClean="0"/>
              <a:t> варьирует от 2000 до 5000 шт. личинок/кв. метр, а уровень </a:t>
            </a:r>
            <a:r>
              <a:rPr lang="ru-RU" sz="2400" dirty="0" err="1" smtClean="0"/>
              <a:t>водоподачи</a:t>
            </a:r>
            <a:r>
              <a:rPr lang="ru-RU" sz="2400" dirty="0" smtClean="0"/>
              <a:t> должен быть около 0,5–1 л/</a:t>
            </a:r>
            <a:r>
              <a:rPr lang="ru-RU" sz="2400" dirty="0" err="1" smtClean="0"/>
              <a:t>c</a:t>
            </a:r>
            <a:r>
              <a:rPr lang="ru-RU" sz="2400" dirty="0" smtClean="0"/>
              <a:t>.</a:t>
            </a:r>
            <a:endParaRPr lang="ru-RU" sz="2400" dirty="0"/>
          </a:p>
        </p:txBody>
      </p:sp>
    </p:spTree>
    <p:extLst>
      <p:ext uri="{BB962C8B-B14F-4D97-AF65-F5344CB8AC3E}">
        <p14:creationId xmlns:p14="http://schemas.microsoft.com/office/powerpoint/2010/main" xmlns="" val="22312466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Рекомендуемая литература</a:t>
            </a:r>
            <a:endParaRPr lang="ru-RU" dirty="0"/>
          </a:p>
        </p:txBody>
      </p:sp>
      <p:sp>
        <p:nvSpPr>
          <p:cNvPr id="5" name="Текст 4"/>
          <p:cNvSpPr>
            <a:spLocks noGrp="1"/>
          </p:cNvSpPr>
          <p:nvPr>
            <p:ph type="body" idx="1"/>
          </p:nvPr>
        </p:nvSpPr>
        <p:spPr/>
        <p:txBody>
          <a:bodyPr/>
          <a:lstStyle/>
          <a:p>
            <a:endParaRPr lang="ru-RU"/>
          </a:p>
        </p:txBody>
      </p:sp>
      <p:sp>
        <p:nvSpPr>
          <p:cNvPr id="7" name="Текст 6"/>
          <p:cNvSpPr>
            <a:spLocks noGrp="1"/>
          </p:cNvSpPr>
          <p:nvPr>
            <p:ph type="body" sz="half" idx="3"/>
          </p:nvPr>
        </p:nvSpPr>
        <p:spPr/>
        <p:txBody>
          <a:bodyPr/>
          <a:lstStyle/>
          <a:p>
            <a:endParaRPr lang="ru-RU"/>
          </a:p>
        </p:txBody>
      </p:sp>
      <p:sp>
        <p:nvSpPr>
          <p:cNvPr id="6" name="Содержимое 5"/>
          <p:cNvSpPr>
            <a:spLocks noGrp="1"/>
          </p:cNvSpPr>
          <p:nvPr>
            <p:ph sz="quarter" idx="2"/>
          </p:nvPr>
        </p:nvSpPr>
        <p:spPr/>
        <p:txBody>
          <a:bodyPr/>
          <a:lstStyle/>
          <a:p>
            <a:endParaRPr lang="ru-RU" dirty="0"/>
          </a:p>
        </p:txBody>
      </p:sp>
      <p:sp>
        <p:nvSpPr>
          <p:cNvPr id="8" name="Содержимое 7"/>
          <p:cNvSpPr>
            <a:spLocks noGrp="1"/>
          </p:cNvSpPr>
          <p:nvPr>
            <p:ph sz="quarter" idx="4"/>
          </p:nvPr>
        </p:nvSpPr>
        <p:spPr/>
        <p:txBody>
          <a:bodyPr/>
          <a:lstStyle/>
          <a:p>
            <a:endParaRPr lang="ru-RU"/>
          </a:p>
        </p:txBody>
      </p:sp>
      <p:pic>
        <p:nvPicPr>
          <p:cNvPr id="1026" name="Picture 2" descr="C:\Users\AQUA\Desktop\Мелкомасштабное разведение радужной форели_1.jpg"/>
          <p:cNvPicPr>
            <a:picLocks noChangeAspect="1" noChangeArrowheads="1"/>
          </p:cNvPicPr>
          <p:nvPr/>
        </p:nvPicPr>
        <p:blipFill>
          <a:blip r:embed="rId2" cstate="print"/>
          <a:srcRect/>
          <a:stretch>
            <a:fillRect/>
          </a:stretch>
        </p:blipFill>
        <p:spPr bwMode="auto">
          <a:xfrm>
            <a:off x="857224" y="1500174"/>
            <a:ext cx="3402283" cy="4810913"/>
          </a:xfrm>
          <a:prstGeom prst="rect">
            <a:avLst/>
          </a:prstGeom>
          <a:noFill/>
        </p:spPr>
      </p:pic>
      <p:pic>
        <p:nvPicPr>
          <p:cNvPr id="1027" name="Picture 3" descr="C:\Users\AQUA\Desktop\Руководство по воспроизводству форели_1.jpg"/>
          <p:cNvPicPr>
            <a:picLocks noChangeAspect="1" noChangeArrowheads="1"/>
          </p:cNvPicPr>
          <p:nvPr/>
        </p:nvPicPr>
        <p:blipFill>
          <a:blip r:embed="rId3" cstate="print"/>
          <a:srcRect/>
          <a:stretch>
            <a:fillRect/>
          </a:stretch>
        </p:blipFill>
        <p:spPr bwMode="auto">
          <a:xfrm>
            <a:off x="5032885" y="1428736"/>
            <a:ext cx="3383697" cy="4786346"/>
          </a:xfrm>
          <a:prstGeom prst="rect">
            <a:avLst/>
          </a:prstGeom>
          <a:noFill/>
        </p:spPr>
      </p:pic>
    </p:spTree>
    <p:extLst>
      <p:ext uri="{BB962C8B-B14F-4D97-AF65-F5344CB8AC3E}">
        <p14:creationId xmlns:p14="http://schemas.microsoft.com/office/powerpoint/2010/main" xmlns="" val="205573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4004" y="692696"/>
            <a:ext cx="8640960" cy="5632311"/>
          </a:xfrm>
          <a:prstGeom prst="rect">
            <a:avLst/>
          </a:prstGeom>
        </p:spPr>
        <p:txBody>
          <a:bodyPr wrap="square">
            <a:spAutoFit/>
          </a:bodyPr>
          <a:lstStyle/>
          <a:p>
            <a:r>
              <a:rPr lang="ru-RU" b="1" i="1" dirty="0"/>
              <a:t>Осеменение.</a:t>
            </a:r>
            <a:endParaRPr lang="ru-RU" b="1" dirty="0"/>
          </a:p>
          <a:p>
            <a:r>
              <a:rPr lang="ru-RU" dirty="0"/>
              <a:t>На 1 кг икры используют 10 куб. сантиметров спермы. Разведенной двумя литрами воды. Разведенную сперму тщательно перемешивают с икрой в течении 3-5 минут. После чего оплодотворенную икру 3 раза быстро промывают для удаления слизи и спермы. Перемешивание икры необходимо проводить только гусиным пером. Важной что бы температура воды при проведении всех технологических манипуляций с икрой была одинаковой. Качество оплодотворения икры определяют в лабораторных условиях. Что бы определить процент оплодотворения берут пробу из общего количества икры заложенного на инкубацию. Пробы икры у осетровых составляет 300 – 350 икринок. У карповых 300 – 400 икринок.  Процент оплодотворения икры определяют во время второго деления на стадии дробления. Просматривают под </a:t>
            </a:r>
            <a:r>
              <a:rPr lang="ru-RU" dirty="0" err="1"/>
              <a:t>бинокуляром</a:t>
            </a:r>
            <a:r>
              <a:rPr lang="ru-RU" dirty="0"/>
              <a:t>. Процент оплодотворения осетровых видов рыб составляет: </a:t>
            </a:r>
          </a:p>
          <a:p>
            <a:pPr marL="285750" lvl="0" indent="-285750">
              <a:buFont typeface="Arial" panose="020B0604020202020204" pitchFamily="34" charset="0"/>
              <a:buChar char="•"/>
            </a:pPr>
            <a:r>
              <a:rPr lang="ru-RU" dirty="0"/>
              <a:t>стерлядь – 70 % </a:t>
            </a:r>
          </a:p>
          <a:p>
            <a:pPr marL="285750" lvl="0" indent="-285750">
              <a:buFont typeface="Arial" panose="020B0604020202020204" pitchFamily="34" charset="0"/>
              <a:buChar char="•"/>
            </a:pPr>
            <a:r>
              <a:rPr lang="ru-RU" dirty="0"/>
              <a:t>сибирского осетра и его гибридов – 80-85 %</a:t>
            </a:r>
          </a:p>
          <a:p>
            <a:pPr marL="285750" lvl="0" indent="-285750">
              <a:buFont typeface="Arial" panose="020B0604020202020204" pitchFamily="34" charset="0"/>
              <a:buChar char="•"/>
            </a:pPr>
            <a:r>
              <a:rPr lang="ru-RU" dirty="0" err="1"/>
              <a:t>бестера</a:t>
            </a:r>
            <a:r>
              <a:rPr lang="ru-RU" dirty="0"/>
              <a:t>  - 80 %</a:t>
            </a:r>
          </a:p>
          <a:p>
            <a:pPr marL="285750" lvl="0" indent="-285750">
              <a:buFont typeface="Arial" panose="020B0604020202020204" pitchFamily="34" charset="0"/>
              <a:buChar char="•"/>
            </a:pPr>
            <a:r>
              <a:rPr lang="ru-RU" dirty="0"/>
              <a:t>белуги – 85 %</a:t>
            </a:r>
          </a:p>
          <a:p>
            <a:r>
              <a:rPr lang="ru-RU" i="1" u="sng" dirty="0"/>
              <a:t>Ошибки:</a:t>
            </a:r>
            <a:endParaRPr lang="ru-RU" dirty="0"/>
          </a:p>
          <a:p>
            <a:pPr marL="285750" lvl="0" indent="-285750">
              <a:buFont typeface="Arial" panose="020B0604020202020204" pitchFamily="34" charset="0"/>
              <a:buChar char="•"/>
            </a:pPr>
            <a:r>
              <a:rPr lang="ru-RU" dirty="0"/>
              <a:t>перемешивание икры производят рукой, а не гусиным пером, что приводит к </a:t>
            </a:r>
            <a:r>
              <a:rPr lang="ru-RU" dirty="0" err="1"/>
              <a:t>травматизации</a:t>
            </a:r>
            <a:r>
              <a:rPr lang="ru-RU" dirty="0"/>
              <a:t> икры. </a:t>
            </a:r>
          </a:p>
        </p:txBody>
      </p:sp>
    </p:spTree>
    <p:extLst>
      <p:ext uri="{BB962C8B-B14F-4D97-AF65-F5344CB8AC3E}">
        <p14:creationId xmlns:p14="http://schemas.microsoft.com/office/powerpoint/2010/main" xmlns="" val="23569119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65175"/>
            <a:ext cx="9144000" cy="1143000"/>
          </a:xfrm>
        </p:spPr>
        <p:txBody>
          <a:bodyPr/>
          <a:lstStyle/>
          <a:p>
            <a:pPr algn="ctr" eaLnBrk="1" fontAlgn="auto" hangingPunct="1">
              <a:spcAft>
                <a:spcPts val="0"/>
              </a:spcAft>
              <a:defRPr/>
            </a:pPr>
            <a:r>
              <a:rPr lang="ru-RU" dirty="0" smtClean="0">
                <a:solidFill>
                  <a:schemeClr val="tx1"/>
                </a:solidFill>
              </a:rPr>
              <a:t>СПАСИБО ЗА ВНИМАНИЕ</a:t>
            </a:r>
            <a:endParaRPr lang="ru-RU" dirty="0">
              <a:solidFill>
                <a:schemeClr val="tx1"/>
              </a:solidFill>
            </a:endParaRPr>
          </a:p>
        </p:txBody>
      </p:sp>
      <p:pic>
        <p:nvPicPr>
          <p:cNvPr id="80899" name="Picture 1" descr="E:\Фотографии\Общие фото\Сморгонь осень 2014\100_4596.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2492375"/>
            <a:ext cx="9199563" cy="2449513"/>
          </a:xfrm>
        </p:spPr>
      </p:pic>
    </p:spTree>
    <p:extLst>
      <p:ext uri="{BB962C8B-B14F-4D97-AF65-F5344CB8AC3E}">
        <p14:creationId xmlns:p14="http://schemas.microsoft.com/office/powerpoint/2010/main" xmlns="" val="15926504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404664"/>
            <a:ext cx="7632848" cy="3293209"/>
          </a:xfrm>
          <a:prstGeom prst="rect">
            <a:avLst/>
          </a:prstGeom>
        </p:spPr>
        <p:txBody>
          <a:bodyPr wrap="square">
            <a:spAutoFit/>
          </a:bodyPr>
          <a:lstStyle/>
          <a:p>
            <a:r>
              <a:rPr lang="ru-RU" sz="3200" b="1" dirty="0" smtClean="0">
                <a:latin typeface="Times New Roman" panose="02020603050405020304" pitchFamily="18" charset="0"/>
                <a:cs typeface="Times New Roman" panose="02020603050405020304" pitchFamily="18" charset="0"/>
              </a:rPr>
              <a:t>Лекция № 3. </a:t>
            </a:r>
          </a:p>
          <a:p>
            <a:endParaRPr lang="ru-RU" sz="3200" b="1" dirty="0" smtClean="0">
              <a:latin typeface="Times New Roman" panose="02020603050405020304" pitchFamily="18" charset="0"/>
              <a:cs typeface="Times New Roman" panose="02020603050405020304" pitchFamily="18" charset="0"/>
            </a:endParaRPr>
          </a:p>
          <a:p>
            <a:endParaRPr lang="ru-RU" sz="3200" b="1" dirty="0">
              <a:latin typeface="Times New Roman" panose="02020603050405020304" pitchFamily="18" charset="0"/>
              <a:cs typeface="Times New Roman" panose="02020603050405020304" pitchFamily="18" charset="0"/>
            </a:endParaRPr>
          </a:p>
          <a:p>
            <a:endParaRPr lang="ru-RU" sz="3200" b="1" dirty="0" smtClean="0">
              <a:latin typeface="Times New Roman" panose="02020603050405020304" pitchFamily="18" charset="0"/>
              <a:cs typeface="Times New Roman" panose="02020603050405020304" pitchFamily="18" charset="0"/>
            </a:endParaRPr>
          </a:p>
          <a:p>
            <a:pPr algn="ctr"/>
            <a:r>
              <a:rPr lang="ru-RU" sz="4000" b="1" dirty="0" smtClean="0">
                <a:latin typeface="Times New Roman" panose="02020603050405020304" pitchFamily="18" charset="0"/>
                <a:cs typeface="Times New Roman" panose="02020603050405020304" pitchFamily="18" charset="0"/>
              </a:rPr>
              <a:t>Искусственное </a:t>
            </a:r>
            <a:r>
              <a:rPr lang="ru-RU" sz="4000" b="1" dirty="0">
                <a:latin typeface="Times New Roman" panose="02020603050405020304" pitchFamily="18" charset="0"/>
                <a:cs typeface="Times New Roman" panose="02020603050405020304" pitchFamily="18" charset="0"/>
              </a:rPr>
              <a:t>воспроизводство </a:t>
            </a:r>
            <a:r>
              <a:rPr lang="ru-RU" sz="4000" b="1" dirty="0" err="1">
                <a:latin typeface="Times New Roman" panose="02020603050405020304" pitchFamily="18" charset="0"/>
                <a:cs typeface="Times New Roman" panose="02020603050405020304" pitchFamily="18" charset="0"/>
              </a:rPr>
              <a:t>сомообразных</a:t>
            </a:r>
            <a:r>
              <a:rPr lang="ru-RU" sz="4000" b="1" dirty="0">
                <a:latin typeface="Times New Roman" panose="02020603050405020304" pitchFamily="18" charset="0"/>
                <a:cs typeface="Times New Roman" panose="02020603050405020304" pitchFamily="18" charset="0"/>
              </a:rPr>
              <a:t> рыб</a:t>
            </a:r>
          </a:p>
        </p:txBody>
      </p:sp>
    </p:spTree>
    <p:extLst>
      <p:ext uri="{BB962C8B-B14F-4D97-AF65-F5344CB8AC3E}">
        <p14:creationId xmlns:p14="http://schemas.microsoft.com/office/powerpoint/2010/main" xmlns="" val="36612438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712968" cy="3908762"/>
          </a:xfrm>
          <a:prstGeom prst="rect">
            <a:avLst/>
          </a:prstGeom>
        </p:spPr>
        <p:txBody>
          <a:bodyPr wrap="square">
            <a:spAutoFit/>
          </a:bodyPr>
          <a:lstStyle/>
          <a:p>
            <a:r>
              <a:rPr lang="ru-RU" sz="2800" b="1" dirty="0" smtClean="0">
                <a:latin typeface="Times New Roman" panose="02020603050405020304" pitchFamily="18" charset="0"/>
                <a:cs typeface="Times New Roman" panose="02020603050405020304" pitchFamily="18" charset="0"/>
              </a:rPr>
              <a:t>Лекция № 3.</a:t>
            </a:r>
          </a:p>
          <a:p>
            <a:endParaRPr lang="ru-RU" sz="2800" b="1" dirty="0">
              <a:latin typeface="Times New Roman" panose="02020603050405020304" pitchFamily="18" charset="0"/>
              <a:cs typeface="Times New Roman" panose="02020603050405020304" pitchFamily="18" charset="0"/>
            </a:endParaRPr>
          </a:p>
          <a:p>
            <a:endParaRPr lang="ru-RU" sz="4800" b="1" dirty="0" smtClean="0">
              <a:latin typeface="Times New Roman" panose="02020603050405020304" pitchFamily="18" charset="0"/>
              <a:cs typeface="Times New Roman" panose="02020603050405020304" pitchFamily="18" charset="0"/>
            </a:endParaRPr>
          </a:p>
          <a:p>
            <a:pPr algn="ctr"/>
            <a:r>
              <a:rPr lang="ru-RU" sz="4800" b="1" dirty="0" smtClean="0">
                <a:latin typeface="Times New Roman" panose="02020603050405020304" pitchFamily="18" charset="0"/>
                <a:cs typeface="Times New Roman" panose="02020603050405020304" pitchFamily="18" charset="0"/>
              </a:rPr>
              <a:t>Искусственное </a:t>
            </a:r>
            <a:r>
              <a:rPr lang="ru-RU" sz="4800" b="1" dirty="0">
                <a:latin typeface="Times New Roman" panose="02020603050405020304" pitchFamily="18" charset="0"/>
                <a:cs typeface="Times New Roman" panose="02020603050405020304" pitchFamily="18" charset="0"/>
              </a:rPr>
              <a:t>воспроизводство </a:t>
            </a:r>
            <a:r>
              <a:rPr lang="ru-RU" sz="4800" b="1" dirty="0" err="1">
                <a:latin typeface="Times New Roman" panose="02020603050405020304" pitchFamily="18" charset="0"/>
                <a:cs typeface="Times New Roman" panose="02020603050405020304" pitchFamily="18" charset="0"/>
              </a:rPr>
              <a:t>сомообразных</a:t>
            </a:r>
            <a:r>
              <a:rPr lang="ru-RU" sz="4800" b="1" dirty="0">
                <a:latin typeface="Times New Roman" panose="02020603050405020304" pitchFamily="18" charset="0"/>
                <a:cs typeface="Times New Roman" panose="02020603050405020304" pitchFamily="18" charset="0"/>
              </a:rPr>
              <a:t> рыб</a:t>
            </a:r>
            <a:endParaRPr lang="ru-RU"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27890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764704"/>
            <a:ext cx="8208912" cy="4893647"/>
          </a:xfrm>
          <a:prstGeom prst="rect">
            <a:avLst/>
          </a:prstGeom>
          <a:noFill/>
        </p:spPr>
        <p:txBody>
          <a:bodyPr wrap="square" rtlCol="0">
            <a:spAutoFit/>
          </a:bodyPr>
          <a:lstStyle/>
          <a:p>
            <a:r>
              <a:rPr lang="ru-RU" sz="2400" dirty="0" smtClean="0">
                <a:latin typeface="Times New Roman" panose="02020603050405020304" pitchFamily="18" charset="0"/>
                <a:cs typeface="Times New Roman" panose="02020603050405020304" pitchFamily="18" charset="0"/>
              </a:rPr>
              <a:t>План:</a:t>
            </a:r>
          </a:p>
          <a:p>
            <a:endParaRPr lang="ru-RU" sz="2400" dirty="0">
              <a:latin typeface="Times New Roman" panose="02020603050405020304" pitchFamily="18" charset="0"/>
              <a:cs typeface="Times New Roman" panose="02020603050405020304" pitchFamily="18" charset="0"/>
            </a:endParaRPr>
          </a:p>
          <a:p>
            <a:pPr marL="342900" indent="-342900">
              <a:buAutoNum type="arabicPeriod"/>
            </a:pPr>
            <a:r>
              <a:rPr lang="ru-RU" sz="2400" dirty="0" smtClean="0">
                <a:latin typeface="Times New Roman" panose="02020603050405020304" pitchFamily="18" charset="0"/>
                <a:cs typeface="Times New Roman" panose="02020603050405020304" pitchFamily="18" charset="0"/>
              </a:rPr>
              <a:t>Характеристика </a:t>
            </a:r>
            <a:r>
              <a:rPr lang="ru-RU" sz="2400" dirty="0" err="1" smtClean="0">
                <a:latin typeface="Times New Roman" panose="02020603050405020304" pitchFamily="18" charset="0"/>
                <a:cs typeface="Times New Roman" panose="02020603050405020304" pitchFamily="18" charset="0"/>
              </a:rPr>
              <a:t>клариевого</a:t>
            </a:r>
            <a:r>
              <a:rPr lang="ru-RU" sz="2400" dirty="0" smtClean="0">
                <a:latin typeface="Times New Roman" panose="02020603050405020304" pitchFamily="18" charset="0"/>
                <a:cs typeface="Times New Roman" panose="02020603050405020304" pitchFamily="18" charset="0"/>
              </a:rPr>
              <a:t> сома</a:t>
            </a:r>
          </a:p>
          <a:p>
            <a:pPr marL="342900" indent="-342900">
              <a:buAutoNum type="arabicPeriod"/>
            </a:pPr>
            <a:r>
              <a:rPr lang="ru-RU" sz="2400" dirty="0" smtClean="0">
                <a:latin typeface="Times New Roman" panose="02020603050405020304" pitchFamily="18" charset="0"/>
                <a:cs typeface="Times New Roman" panose="02020603050405020304" pitchFamily="18" charset="0"/>
              </a:rPr>
              <a:t>Интродукция вида</a:t>
            </a:r>
          </a:p>
          <a:p>
            <a:pPr marL="342900" indent="-342900">
              <a:buAutoNum type="arabicPeriod"/>
            </a:pPr>
            <a:r>
              <a:rPr lang="ru-RU" sz="2400" dirty="0" smtClean="0">
                <a:latin typeface="Times New Roman" panose="02020603050405020304" pitchFamily="18" charset="0"/>
                <a:cs typeface="Times New Roman" panose="02020603050405020304" pitchFamily="18" charset="0"/>
              </a:rPr>
              <a:t>Технология формирования РМС</a:t>
            </a:r>
          </a:p>
          <a:p>
            <a:pPr marL="342900" indent="-342900">
              <a:buAutoNum type="arabicPeriod"/>
            </a:pPr>
            <a:r>
              <a:rPr lang="ru-RU" sz="2400" dirty="0" smtClean="0">
                <a:latin typeface="Times New Roman" panose="02020603050405020304" pitchFamily="18" charset="0"/>
                <a:cs typeface="Times New Roman" panose="02020603050405020304" pitchFamily="18" charset="0"/>
              </a:rPr>
              <a:t>Преднерестовая подготовка производителей</a:t>
            </a:r>
          </a:p>
          <a:p>
            <a:pPr marL="342900" indent="-342900">
              <a:buAutoNum type="arabicPeriod"/>
            </a:pPr>
            <a:r>
              <a:rPr lang="ru-RU" sz="2400" dirty="0" smtClean="0">
                <a:latin typeface="Times New Roman" panose="02020603050405020304" pitchFamily="18" charset="0"/>
                <a:cs typeface="Times New Roman" panose="02020603050405020304" pitchFamily="18" charset="0"/>
              </a:rPr>
              <a:t>Нерест</a:t>
            </a:r>
          </a:p>
          <a:p>
            <a:pPr marL="342900" indent="-342900">
              <a:buAutoNum type="arabicPeriod"/>
            </a:pPr>
            <a:r>
              <a:rPr lang="ru-RU" sz="2400" dirty="0" smtClean="0">
                <a:latin typeface="Times New Roman" panose="02020603050405020304" pitchFamily="18" charset="0"/>
                <a:cs typeface="Times New Roman" panose="02020603050405020304" pitchFamily="18" charset="0"/>
              </a:rPr>
              <a:t>Инкубация</a:t>
            </a:r>
          </a:p>
          <a:p>
            <a:pPr marL="342900" indent="-342900">
              <a:buAutoNum type="arabicPeriod"/>
            </a:pPr>
            <a:r>
              <a:rPr lang="ru-RU" sz="2400" dirty="0" smtClean="0">
                <a:latin typeface="Times New Roman" panose="02020603050405020304" pitchFamily="18" charset="0"/>
                <a:cs typeface="Times New Roman" panose="02020603050405020304" pitchFamily="18" charset="0"/>
              </a:rPr>
              <a:t>Выращивание личинки</a:t>
            </a:r>
          </a:p>
          <a:p>
            <a:pPr marL="342900" indent="-342900">
              <a:buAutoNum type="arabicPeriod"/>
            </a:pPr>
            <a:endParaRPr lang="ru-RU" sz="2400" dirty="0" smtClean="0">
              <a:latin typeface="Times New Roman" panose="02020603050405020304" pitchFamily="18" charset="0"/>
              <a:cs typeface="Times New Roman" panose="02020603050405020304" pitchFamily="18" charset="0"/>
            </a:endParaRPr>
          </a:p>
          <a:p>
            <a:pPr marL="342900" indent="-342900">
              <a:buAutoNum type="arabicPeriod"/>
            </a:pPr>
            <a:endParaRPr lang="ru-RU" dirty="0" smtClean="0"/>
          </a:p>
          <a:p>
            <a:pPr marL="342900" indent="-342900">
              <a:buAutoNum type="arabicPeriod"/>
            </a:pPr>
            <a:endParaRPr lang="ru-RU" dirty="0" smtClean="0"/>
          </a:p>
          <a:p>
            <a:pPr marL="342900" indent="-342900">
              <a:buAutoNum type="arabicPeriod"/>
            </a:pPr>
            <a:endParaRPr lang="ru-RU" dirty="0" smtClean="0"/>
          </a:p>
          <a:p>
            <a:endParaRPr lang="ru-RU" dirty="0"/>
          </a:p>
        </p:txBody>
      </p:sp>
    </p:spTree>
    <p:extLst>
      <p:ext uri="{BB962C8B-B14F-4D97-AF65-F5344CB8AC3E}">
        <p14:creationId xmlns:p14="http://schemas.microsoft.com/office/powerpoint/2010/main" xmlns="" val="34767483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509" t="10038" r="16671" b="6250"/>
          <a:stretch/>
        </p:blipFill>
        <p:spPr bwMode="auto">
          <a:xfrm>
            <a:off x="-24953" y="260648"/>
            <a:ext cx="9098685" cy="6408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929775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845" t="10335" r="19459" b="5835"/>
          <a:stretch/>
        </p:blipFill>
        <p:spPr bwMode="auto">
          <a:xfrm>
            <a:off x="0" y="-10322"/>
            <a:ext cx="9124769" cy="67516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889431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40" t="10280" r="16764" b="5395"/>
          <a:stretch/>
        </p:blipFill>
        <p:spPr bwMode="auto">
          <a:xfrm>
            <a:off x="4936" y="17286"/>
            <a:ext cx="9141904" cy="65080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325416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398" t="9921" r="16559" b="4563"/>
          <a:stretch/>
        </p:blipFill>
        <p:spPr bwMode="auto">
          <a:xfrm>
            <a:off x="0" y="4905"/>
            <a:ext cx="9092306" cy="65204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456054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733" t="10516" r="16670" b="4167"/>
          <a:stretch/>
        </p:blipFill>
        <p:spPr bwMode="auto">
          <a:xfrm>
            <a:off x="-21275" y="0"/>
            <a:ext cx="9159578" cy="659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241741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412" t="10859" r="16433" b="4815"/>
          <a:stretch/>
        </p:blipFill>
        <p:spPr bwMode="auto">
          <a:xfrm>
            <a:off x="0" y="188640"/>
            <a:ext cx="9140960" cy="64533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8366805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1262</TotalTime>
  <Words>22530</Words>
  <Application>Microsoft Office PowerPoint</Application>
  <PresentationFormat>Экран (4:3)</PresentationFormat>
  <Paragraphs>2224</Paragraphs>
  <Slides>470</Slides>
  <Notes>115</Notes>
  <HiddenSlides>0</HiddenSlides>
  <MMClips>0</MMClips>
  <ScaleCrop>false</ScaleCrop>
  <HeadingPairs>
    <vt:vector size="4" baseType="variant">
      <vt:variant>
        <vt:lpstr>Тема</vt:lpstr>
      </vt:variant>
      <vt:variant>
        <vt:i4>1</vt:i4>
      </vt:variant>
      <vt:variant>
        <vt:lpstr>Заголовки слайдов</vt:lpstr>
      </vt:variant>
      <vt:variant>
        <vt:i4>470</vt:i4>
      </vt:variant>
    </vt:vector>
  </HeadingPairs>
  <TitlesOfParts>
    <vt:vector size="471"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Искусственное воспроизводство лососевых рыб </vt:lpstr>
      <vt:lpstr>План</vt:lpstr>
      <vt:lpstr>1. РЕПРОДУКТИВНЫЙ ВОЗРАСТ  И КОЛИЧЕСТВО НЕРЕСТОВЫХ ЦИКЛОВ В ТЕЧЕНИЕ ЖИЗНИ</vt:lpstr>
      <vt:lpstr>Репродуктивный возраст и период у отдельных видов форелей</vt:lpstr>
      <vt:lpstr>2. ПЛОДОВИТОСТЬ</vt:lpstr>
      <vt:lpstr>Размер при достижении половой зрелости, плодовитость, продолжительность инкубации икры и выдерживания предличинок у отдельных видов форелей </vt:lpstr>
      <vt:lpstr>3. ПОДГОТОВКА ПРОИЗВОДИТЕЛЕЙ К НЕРЕСТУ</vt:lpstr>
      <vt:lpstr>Слайд 27</vt:lpstr>
      <vt:lpstr>Самец. Изменения в строении челюсти.</vt:lpstr>
      <vt:lpstr>Самец. Мочеполовой бугорок. </vt:lpstr>
      <vt:lpstr>Слайд 30</vt:lpstr>
      <vt:lpstr>Самка. Изменения в строении челюсти.</vt:lpstr>
      <vt:lpstr>Самка. Мочеполовой бугорок.</vt:lpstr>
      <vt:lpstr>Слайд 33</vt:lpstr>
      <vt:lpstr>Слайд 34</vt:lpstr>
      <vt:lpstr>Слайд 35</vt:lpstr>
      <vt:lpstr>4. ПОЛУЧЕНИЕ ПОЛОВЫХ ПРОДУКТОВ</vt:lpstr>
      <vt:lpstr>Слайд 37</vt:lpstr>
      <vt:lpstr>Ручное получение икры от самок</vt:lpstr>
      <vt:lpstr>Слайд 39</vt:lpstr>
      <vt:lpstr>Сцеживание спермы</vt:lpstr>
      <vt:lpstr>Слайд 41</vt:lpstr>
      <vt:lpstr>Слайд 42</vt:lpstr>
      <vt:lpstr>Слайд 43</vt:lpstr>
      <vt:lpstr>Оплодотворение</vt:lpstr>
      <vt:lpstr>Слайд 45</vt:lpstr>
      <vt:lpstr>Добавление воды к оплодотворённой икре</vt:lpstr>
      <vt:lpstr>Основные репродуктивные показатели озёрной и радужной форели</vt:lpstr>
      <vt:lpstr>5. ИНКУБАЦИЯ ИКРЫ</vt:lpstr>
      <vt:lpstr>Слайд 49</vt:lpstr>
      <vt:lpstr>Икринки на стадии глазка</vt:lpstr>
      <vt:lpstr>Слайд 51</vt:lpstr>
      <vt:lpstr>6. ВЫКЛЕВ И РАЗВИТИЕ ПРЕДЛИЧИНОК</vt:lpstr>
      <vt:lpstr>Слайд 53</vt:lpstr>
      <vt:lpstr>Продолжительность инкубации икры форелей в условиях различной температуры воды</vt:lpstr>
      <vt:lpstr>Слайд 55</vt:lpstr>
      <vt:lpstr>ИНКУБАЦИЯ ИКРЫ</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Продолжительность инкубации икры форелей в условиях различной температуры воды</vt:lpstr>
      <vt:lpstr>икринки на стадии глазка</vt:lpstr>
      <vt:lpstr>Слайд 69</vt:lpstr>
      <vt:lpstr>Слайд 70</vt:lpstr>
      <vt:lpstr>Слайд 71</vt:lpstr>
      <vt:lpstr>Слайд 72</vt:lpstr>
      <vt:lpstr>Слайд 73</vt:lpstr>
      <vt:lpstr>ИНКУБАЦИЯ</vt:lpstr>
      <vt:lpstr>Слайд 75</vt:lpstr>
      <vt:lpstr>7. ПОДРАЩИВАНИЕ МОЛОДИ</vt:lpstr>
      <vt:lpstr>Начало кормления и качество корма</vt:lpstr>
      <vt:lpstr>НЕУДОВЛЕТВАРИТЕЛЬНОЕ КАЧЕСТВО КОРМОВ</vt:lpstr>
      <vt:lpstr>КАННИБАЛИЗМ У ФОРЕЛИ</vt:lpstr>
      <vt:lpstr>СОРТИРОВКА</vt:lpstr>
      <vt:lpstr>Водоснабжение, водообмен и требования к воде форелевых хозяйств</vt:lpstr>
      <vt:lpstr>Слайд 82</vt:lpstr>
      <vt:lpstr>Слайд 83</vt:lpstr>
      <vt:lpstr>Слайд 84</vt:lpstr>
      <vt:lpstr>Слайд 85</vt:lpstr>
      <vt:lpstr>Слайд 86</vt:lpstr>
      <vt:lpstr>Бассейны для подращивания личинок и молоди</vt:lpstr>
      <vt:lpstr>Слайд 88</vt:lpstr>
      <vt:lpstr>Рекомендуемая литература</vt:lpstr>
      <vt:lpstr>СПАСИБО ЗА ВНИМАНИЕ</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lpstr>Слайд 143</vt:lpstr>
      <vt:lpstr>Искусственное воспроизводство карпа</vt:lpstr>
      <vt:lpstr>Слайд 145</vt:lpstr>
      <vt:lpstr>Слайд 146</vt:lpstr>
      <vt:lpstr>Слайд 147</vt:lpstr>
      <vt:lpstr>Слайд 148</vt:lpstr>
      <vt:lpstr>Слайд 149</vt:lpstr>
      <vt:lpstr>Слайд 150</vt:lpstr>
      <vt:lpstr>Слайд 151</vt:lpstr>
      <vt:lpstr>Слайд 152</vt:lpstr>
      <vt:lpstr>Слайд 153</vt:lpstr>
      <vt:lpstr>Слайд 154</vt:lpstr>
      <vt:lpstr>Слайд 155</vt:lpstr>
      <vt:lpstr>Слайд 156</vt:lpstr>
      <vt:lpstr>Слайд 157</vt:lpstr>
      <vt:lpstr>Слайд 158</vt:lpstr>
      <vt:lpstr>Слайд 159</vt:lpstr>
      <vt:lpstr>Слайд 160</vt:lpstr>
      <vt:lpstr>Слайд 161</vt:lpstr>
      <vt:lpstr>Слайд 162</vt:lpstr>
      <vt:lpstr>Слайд 163</vt:lpstr>
      <vt:lpstr>Слайд 164</vt:lpstr>
      <vt:lpstr>Слайд 165</vt:lpstr>
      <vt:lpstr>Слайд 166</vt:lpstr>
      <vt:lpstr>Слайд 167</vt:lpstr>
      <vt:lpstr>Слайд 168</vt:lpstr>
      <vt:lpstr>Слайд 169</vt:lpstr>
      <vt:lpstr>Слайд 170</vt:lpstr>
      <vt:lpstr>Слайд 171</vt:lpstr>
      <vt:lpstr>Слайд 172</vt:lpstr>
      <vt:lpstr>Слайд 173</vt:lpstr>
      <vt:lpstr>Слайд 174</vt:lpstr>
      <vt:lpstr>Слайд 175</vt:lpstr>
      <vt:lpstr>Слайд 176</vt:lpstr>
      <vt:lpstr>Слайд 177</vt:lpstr>
      <vt:lpstr>Слайд 178</vt:lpstr>
      <vt:lpstr>Слайд 179</vt:lpstr>
      <vt:lpstr>Слайд 180</vt:lpstr>
      <vt:lpstr>Слайд 181</vt:lpstr>
      <vt:lpstr>Слайд 182</vt:lpstr>
      <vt:lpstr>Слайд 183</vt:lpstr>
      <vt:lpstr>1. Работа с производителями</vt:lpstr>
      <vt:lpstr>Слайд 185</vt:lpstr>
      <vt:lpstr>Слайд 186</vt:lpstr>
      <vt:lpstr>Возраст достижения половозрелости производителями различных видов осетровых в индустриальных рыбоводных хозяйствах</vt:lpstr>
      <vt:lpstr>Этапы работы с производителями во время искусственного воспроизводства</vt:lpstr>
      <vt:lpstr>Осенняя бонитировка</vt:lpstr>
      <vt:lpstr>Слайд 190</vt:lpstr>
      <vt:lpstr>МЕТОДЫ ОПРЕДЕЛЕНИЯ ПОЛА И СТАДИЙ ЗРЕЛОСТИ ГОНАД</vt:lpstr>
      <vt:lpstr>зимовка производителей</vt:lpstr>
      <vt:lpstr>Коэффициент поляризации</vt:lpstr>
      <vt:lpstr>Группы самок по показателю коэффициента поляризации</vt:lpstr>
      <vt:lpstr>Слайд 195</vt:lpstr>
      <vt:lpstr>гормональная стимуляция нереста</vt:lpstr>
      <vt:lpstr>2. Получение зрелых половых продуктов</vt:lpstr>
      <vt:lpstr>Отбор овулировавшей икры</vt:lpstr>
      <vt:lpstr>Слайд 199</vt:lpstr>
      <vt:lpstr>Получение половых продуктов самцов</vt:lpstr>
      <vt:lpstr>3. Оценка качества половых продуктов</vt:lpstr>
      <vt:lpstr>Слайд 202</vt:lpstr>
      <vt:lpstr>Слайд 203</vt:lpstr>
      <vt:lpstr>Слайд 204</vt:lpstr>
      <vt:lpstr>Слайд 205</vt:lpstr>
      <vt:lpstr>            </vt:lpstr>
      <vt:lpstr>Слайд 207</vt:lpstr>
      <vt:lpstr>СИСТЕМЫ ДЛЯ КОМПЬЮТЕРНОГО АНАЛИЗА СПЕРМАТОЗОИДОВ (CASA)</vt:lpstr>
      <vt:lpstr>Слайд 209</vt:lpstr>
      <vt:lpstr>Слайд 210</vt:lpstr>
      <vt:lpstr>Слайд 211</vt:lpstr>
      <vt:lpstr>Слайд 212</vt:lpstr>
      <vt:lpstr>Слайд 213</vt:lpstr>
      <vt:lpstr>Слайд 214</vt:lpstr>
      <vt:lpstr>Слайд 215</vt:lpstr>
      <vt:lpstr>Оптимальные технологические параметры краткосрочного хранения спермы осетровых рыб</vt:lpstr>
      <vt:lpstr>Слайд 217</vt:lpstr>
      <vt:lpstr>Слайд 218</vt:lpstr>
      <vt:lpstr>Слайд 219</vt:lpstr>
      <vt:lpstr>Слайд 220</vt:lpstr>
      <vt:lpstr>Слайд 221</vt:lpstr>
      <vt:lpstr>Слайд 222</vt:lpstr>
      <vt:lpstr>Слайд 223</vt:lpstr>
      <vt:lpstr>Слайд 224</vt:lpstr>
      <vt:lpstr>Слайд 225</vt:lpstr>
      <vt:lpstr>Плотность посадки молоди при бассейновом выращивании</vt:lpstr>
      <vt:lpstr>Требования к качеству воды</vt:lpstr>
      <vt:lpstr>Слайд 228</vt:lpstr>
      <vt:lpstr>http://www.wscs.info/ </vt:lpstr>
      <vt:lpstr>Слайд 230</vt:lpstr>
      <vt:lpstr>Слайд 231</vt:lpstr>
      <vt:lpstr>Слайд 232</vt:lpstr>
      <vt:lpstr>Слайд 233</vt:lpstr>
      <vt:lpstr>Слайд 234</vt:lpstr>
      <vt:lpstr>http://www.sevrjuga.narod.ru/</vt:lpstr>
      <vt:lpstr>Слайд 236</vt:lpstr>
      <vt:lpstr>Благодарю за внимание!</vt:lpstr>
      <vt:lpstr>Слайд 238</vt:lpstr>
      <vt:lpstr>Слайд 239</vt:lpstr>
      <vt:lpstr>Слайд 240</vt:lpstr>
      <vt:lpstr>Слайд 241</vt:lpstr>
      <vt:lpstr> Почти все 27 видов осетров подвергаются опасности и их естественная численность уменьшаются из-за истощения рыбных запасов, включая изменения миграции и воспроизводства.  В настоящее время репродуктивная функция осетровых рыб, особенно в индустриальных условиях, снижается. В связи с этим технология искусственного воспроизводства осетровых рыб нуждается в постоянном совершенствовании.  Успех оплодотворения высоко зависит от подвижности сперматозоидов, поэтому изучение подвижности сперматозоидов, а также разработка методов их стимулирования будет способствовать совершенствованию технологии искусственного оплодотворения. </vt:lpstr>
      <vt:lpstr>Слайд 243</vt:lpstr>
      <vt:lpstr>Слайд 244</vt:lpstr>
      <vt:lpstr>Слайд 245</vt:lpstr>
      <vt:lpstr>Слайд 246</vt:lpstr>
      <vt:lpstr>Слайд 247</vt:lpstr>
      <vt:lpstr>Слайд 248</vt:lpstr>
      <vt:lpstr>Слайд 249</vt:lpstr>
      <vt:lpstr>Слайд 250</vt:lpstr>
      <vt:lpstr>Слайд 251</vt:lpstr>
      <vt:lpstr>Слайд 252</vt:lpstr>
      <vt:lpstr>Слайд 253</vt:lpstr>
      <vt:lpstr>            </vt:lpstr>
      <vt:lpstr>Слайд 255</vt:lpstr>
      <vt:lpstr>Нормальные жизнеспособные сперматозоиды</vt:lpstr>
      <vt:lpstr> Морфологические аномалии головки </vt:lpstr>
      <vt:lpstr>Морфологические аномалии средней части</vt:lpstr>
      <vt:lpstr>Морфологические аномалии жгутика</vt:lpstr>
      <vt:lpstr>Морфологические аномалии жгутика</vt:lpstr>
      <vt:lpstr>СИСТЕМЫ ДЛЯ КОМПЬЮТЕРНОГО АНАЛИЗА СПЕРМАТОЗОИДОВ (CASA)</vt:lpstr>
      <vt:lpstr>Слайд 262</vt:lpstr>
      <vt:lpstr>Слайд 263</vt:lpstr>
      <vt:lpstr>Слайд 264</vt:lpstr>
      <vt:lpstr>Слайд 265</vt:lpstr>
      <vt:lpstr>Слайд 266</vt:lpstr>
      <vt:lpstr>Слайд 267</vt:lpstr>
      <vt:lpstr>Слайд 268</vt:lpstr>
      <vt:lpstr>VCL – скорость вдоль криволинейной (реальной) траектории</vt:lpstr>
      <vt:lpstr>VCL – скорость вдоль криволинейной (реальной) траектории</vt:lpstr>
      <vt:lpstr>VSL – скорость вдоль прямолинейной траектории</vt:lpstr>
      <vt:lpstr>VAP – скорость вдоль усредненной траеткории</vt:lpstr>
      <vt:lpstr>MAD, средний угол смещения</vt:lpstr>
      <vt:lpstr>Разделение на классы методом построения ординационных диаграмм</vt:lpstr>
      <vt:lpstr>Сибирский осетр</vt:lpstr>
      <vt:lpstr>Русский осетр</vt:lpstr>
      <vt:lpstr>РОхЛО</vt:lpstr>
      <vt:lpstr>Референтные значения для CASA</vt:lpstr>
      <vt:lpstr>Слайд 279</vt:lpstr>
      <vt:lpstr>Изменение подвижности сперматозоидов в зависимости от  температуры</vt:lpstr>
      <vt:lpstr>Слайд 281</vt:lpstr>
      <vt:lpstr>Траектории движения сформированы программой CASA на базе платформы ImageJ </vt:lpstr>
      <vt:lpstr>Изменение подвижности сперматозоидов в зависимости от  кислородного режима</vt:lpstr>
      <vt:lpstr>Слайд 284</vt:lpstr>
      <vt:lpstr>Изменение морфологических индексов сперматозоидов </vt:lpstr>
      <vt:lpstr>Агглютинация типа A </vt:lpstr>
      <vt:lpstr>Агглютинация типа B</vt:lpstr>
      <vt:lpstr>Агглютинация типа С</vt:lpstr>
      <vt:lpstr>Агглютинация типа D</vt:lpstr>
      <vt:lpstr>Агглютинация типа E</vt:lpstr>
      <vt:lpstr>Слайд 291</vt:lpstr>
      <vt:lpstr>Динамика изменения типов и стадий агглютинаций в процессе хранения</vt:lpstr>
      <vt:lpstr>Динамика концентрации гетеротрофных протистов в спермоплазме </vt:lpstr>
      <vt:lpstr>Слайд 294</vt:lpstr>
      <vt:lpstr>Слайд 295</vt:lpstr>
      <vt:lpstr>Лимонная кислота - консервант, антиоксидант, снижение рН Винная кислота – консервант, антиоксидант, снижение рН Борная кислота - консервант, антиоксидант, антибактериальные свойства, снижение рН </vt:lpstr>
      <vt:lpstr>Слайд 297</vt:lpstr>
      <vt:lpstr>ВИННАЯ КИСЛОТА  Криволинейная скорость (VCL) со средним значением</vt:lpstr>
      <vt:lpstr>ВИННАЯ КИСЛОТА  Процент подвижности</vt:lpstr>
      <vt:lpstr>Слайд 300</vt:lpstr>
      <vt:lpstr>БОРНАЯ КИСЛОТА  Криволинейная скорость (VCL) со средним значением</vt:lpstr>
      <vt:lpstr>БОРНАЯ КИСЛОТА  Процент подвижности</vt:lpstr>
      <vt:lpstr>Траектория движения спермиев на 2-й день эксперимента</vt:lpstr>
      <vt:lpstr>Траектория движения спермиев на 8-й день эксперимента</vt:lpstr>
      <vt:lpstr>Траектория движения спермиев на  13-й день эксперимента</vt:lpstr>
      <vt:lpstr>Слайд 306</vt:lpstr>
      <vt:lpstr>Слайд 307</vt:lpstr>
      <vt:lpstr>Слайд 308</vt:lpstr>
      <vt:lpstr>Оптимальные технологические параметры краткосрочного хранения спермы осетровых рыб</vt:lpstr>
      <vt:lpstr>Слайд 310</vt:lpstr>
      <vt:lpstr>Слайд 311</vt:lpstr>
      <vt:lpstr>Тестирование оплодотворяющей способности спермы</vt:lpstr>
      <vt:lpstr>Тестирование оплодотворяющей способности спермы</vt:lpstr>
      <vt:lpstr>Слайд 314</vt:lpstr>
      <vt:lpstr>Слайд 315</vt:lpstr>
      <vt:lpstr>Слайд 316</vt:lpstr>
      <vt:lpstr>Слайд 317</vt:lpstr>
      <vt:lpstr>Слайд 318</vt:lpstr>
      <vt:lpstr>УЗИ диагностика пола и стадий зрелости гонад рыб  </vt:lpstr>
      <vt:lpstr>Слайд 320</vt:lpstr>
      <vt:lpstr>Слайд 321</vt:lpstr>
      <vt:lpstr>Возраст достижения половозрелости производителями различных видов осетровых в индустриальных рыбоводных хозяйствах</vt:lpstr>
      <vt:lpstr>Самка - 1 стадия</vt:lpstr>
      <vt:lpstr>Слайд 324</vt:lpstr>
      <vt:lpstr>Слайд 325</vt:lpstr>
      <vt:lpstr>Самка – 2 стадия</vt:lpstr>
      <vt:lpstr>Слайд 327</vt:lpstr>
      <vt:lpstr>Самка – 3 стадия</vt:lpstr>
      <vt:lpstr>Слайд 329</vt:lpstr>
      <vt:lpstr>Самка – 4 стадия</vt:lpstr>
      <vt:lpstr>Слайд 331</vt:lpstr>
      <vt:lpstr>Самка – 5 стадия</vt:lpstr>
      <vt:lpstr>Слайд 333</vt:lpstr>
      <vt:lpstr>Самка – 6 стадия</vt:lpstr>
      <vt:lpstr>Слайд 335</vt:lpstr>
      <vt:lpstr>Самец – 1 стадия</vt:lpstr>
      <vt:lpstr>Слайд 337</vt:lpstr>
      <vt:lpstr>Самец – 2 стадия</vt:lpstr>
      <vt:lpstr>Слайд 339</vt:lpstr>
      <vt:lpstr>Самец – 3 стадия</vt:lpstr>
      <vt:lpstr>Слайд 341</vt:lpstr>
      <vt:lpstr>Самец – 4 стадия</vt:lpstr>
      <vt:lpstr>Слайд 343</vt:lpstr>
      <vt:lpstr>Самец – 5 стадия</vt:lpstr>
      <vt:lpstr>Слайд 345</vt:lpstr>
      <vt:lpstr>Самец – 6 стадия</vt:lpstr>
      <vt:lpstr>Слайд 347</vt:lpstr>
      <vt:lpstr>Слайд 348</vt:lpstr>
      <vt:lpstr>Слайд 349</vt:lpstr>
      <vt:lpstr>Лапороскопия и прямая пальпация</vt:lpstr>
      <vt:lpstr>Слайд 351</vt:lpstr>
      <vt:lpstr>Слайд 352</vt:lpstr>
      <vt:lpstr>Слайд 353</vt:lpstr>
      <vt:lpstr>Слайд 354</vt:lpstr>
      <vt:lpstr>Слайд 355</vt:lpstr>
      <vt:lpstr>Слайд 356</vt:lpstr>
      <vt:lpstr>По форме урогенитального отверстия </vt:lpstr>
      <vt:lpstr>Эндоскопия</vt:lpstr>
      <vt:lpstr>Слайд 359</vt:lpstr>
      <vt:lpstr>Слайд 360</vt:lpstr>
      <vt:lpstr>Изображение гонады самки при эндоскопии</vt:lpstr>
      <vt:lpstr>Изображение гонады самца при эндоскопии</vt:lpstr>
      <vt:lpstr>Гонады самки  (1 стадия зрелости)</vt:lpstr>
      <vt:lpstr>Гонады самки  (2 стадия зрелости)</vt:lpstr>
      <vt:lpstr>Гонады самки  (3 стадия зрелости)</vt:lpstr>
      <vt:lpstr>Гонады самки  (4 стадия зрелости)</vt:lpstr>
      <vt:lpstr>Гонады самки  (5 стадия зрелости)</vt:lpstr>
      <vt:lpstr>Гонады самки  (6 стадия зрелости)</vt:lpstr>
      <vt:lpstr>Гонады самца (1 стадия зрелости)</vt:lpstr>
      <vt:lpstr>Гонады самца (2 стадия зрелости)</vt:lpstr>
      <vt:lpstr>Гонады самца (3 стадия зрелости)</vt:lpstr>
      <vt:lpstr>Гонады самца (4 стадия зрелости)</vt:lpstr>
      <vt:lpstr>Гонады самца (5 стадия зрелости)</vt:lpstr>
      <vt:lpstr>Гонады самца (6 стадия зрелости)</vt:lpstr>
      <vt:lpstr>Морфометрический метод</vt:lpstr>
      <vt:lpstr>Слайд 376</vt:lpstr>
      <vt:lpstr>УЗИ-сканер</vt:lpstr>
      <vt:lpstr>Слайд 378</vt:lpstr>
      <vt:lpstr>Слайд 379</vt:lpstr>
      <vt:lpstr>Слайд 380</vt:lpstr>
      <vt:lpstr>Слайд 381</vt:lpstr>
      <vt:lpstr>Время диагностики мелких осетровых –  2-3 секунды</vt:lpstr>
      <vt:lpstr>Время диагностики крупных осетровых – 5-7 секунд</vt:lpstr>
      <vt:lpstr>Слайд 384</vt:lpstr>
      <vt:lpstr>Слайд 385</vt:lpstr>
      <vt:lpstr>Слайд 386</vt:lpstr>
      <vt:lpstr>Слайд 387</vt:lpstr>
      <vt:lpstr>Слайд 388</vt:lpstr>
      <vt:lpstr>Слайд 389</vt:lpstr>
      <vt:lpstr>Слайд 390</vt:lpstr>
      <vt:lpstr>Слайд 391</vt:lpstr>
      <vt:lpstr>Слайд 392</vt:lpstr>
      <vt:lpstr>Слайд 393</vt:lpstr>
      <vt:lpstr>Самцы 2 стадия зрелости</vt:lpstr>
      <vt:lpstr>.  </vt:lpstr>
      <vt:lpstr>Слайд 396</vt:lpstr>
      <vt:lpstr>Слайд 397</vt:lpstr>
      <vt:lpstr>Слайд 398</vt:lpstr>
      <vt:lpstr>Самцы II жировая стадия зрелости  </vt:lpstr>
      <vt:lpstr>Слайд 400</vt:lpstr>
      <vt:lpstr>Слайд 401</vt:lpstr>
      <vt:lpstr>Слайд 402</vt:lpstr>
      <vt:lpstr>Самцы III стадия зрелости  </vt:lpstr>
      <vt:lpstr>Слайд 404</vt:lpstr>
      <vt:lpstr>Слайд 405</vt:lpstr>
      <vt:lpstr>Слайд 406</vt:lpstr>
      <vt:lpstr>Слайд 407</vt:lpstr>
      <vt:lpstr>Слайд 408</vt:lpstr>
      <vt:lpstr>Самцы IV стадия зрелости  </vt:lpstr>
      <vt:lpstr>Слайд 410</vt:lpstr>
      <vt:lpstr>Слайд 411</vt:lpstr>
      <vt:lpstr>Самки II стадия зрелости  </vt:lpstr>
      <vt:lpstr>Слайд 413</vt:lpstr>
      <vt:lpstr>Слайд 414</vt:lpstr>
      <vt:lpstr>Слайд 415</vt:lpstr>
      <vt:lpstr>Слайд 416</vt:lpstr>
      <vt:lpstr>Самки II полужировая стадия зрелости  </vt:lpstr>
      <vt:lpstr>Слайд 418</vt:lpstr>
      <vt:lpstr>Слайд 419</vt:lpstr>
      <vt:lpstr>Слайд 420</vt:lpstr>
      <vt:lpstr>Самки II жировая стадия зрелости (F2f)  </vt:lpstr>
      <vt:lpstr>Слайд 422</vt:lpstr>
      <vt:lpstr>Слайд 423</vt:lpstr>
      <vt:lpstr>Слайд 424</vt:lpstr>
      <vt:lpstr>Самки II-III стадия зрелости (F2-3) </vt:lpstr>
      <vt:lpstr>Слайд 426</vt:lpstr>
      <vt:lpstr>Слайд 427</vt:lpstr>
      <vt:lpstr>Самки III стадии зрелости (F3)</vt:lpstr>
      <vt:lpstr>Слайд 429</vt:lpstr>
      <vt:lpstr>Слайд 430</vt:lpstr>
      <vt:lpstr>Слайд 431</vt:lpstr>
      <vt:lpstr>Самки IV незаконченной стадии зрелости (F4i)</vt:lpstr>
      <vt:lpstr>Слайд 433</vt:lpstr>
      <vt:lpstr>Слайд 434</vt:lpstr>
      <vt:lpstr>Слайд 435</vt:lpstr>
      <vt:lpstr>Слайд 436</vt:lpstr>
      <vt:lpstr>Слайд 437</vt:lpstr>
      <vt:lpstr>Самки IV завершенной стадии зрелости (F4с)</vt:lpstr>
      <vt:lpstr>Слайд 439</vt:lpstr>
      <vt:lpstr>Слайд 440</vt:lpstr>
      <vt:lpstr>Слайд 441</vt:lpstr>
      <vt:lpstr>Слайд 442</vt:lpstr>
      <vt:lpstr>Слайд 443</vt:lpstr>
      <vt:lpstr>Слайд 444</vt:lpstr>
      <vt:lpstr>Слайд 445</vt:lpstr>
      <vt:lpstr>Слайд 446</vt:lpstr>
      <vt:lpstr>Слайд 447</vt:lpstr>
      <vt:lpstr>Слайд 448</vt:lpstr>
      <vt:lpstr>Слайд 449</vt:lpstr>
      <vt:lpstr>Слайд 450</vt:lpstr>
      <vt:lpstr>Слайд 451</vt:lpstr>
      <vt:lpstr>Слайд 452</vt:lpstr>
      <vt:lpstr>Слайд 453</vt:lpstr>
      <vt:lpstr>Слайд 454</vt:lpstr>
      <vt:lpstr>Слайд 455</vt:lpstr>
      <vt:lpstr>Слайд 456</vt:lpstr>
      <vt:lpstr>Слайд 457</vt:lpstr>
      <vt:lpstr>Слайд 458</vt:lpstr>
      <vt:lpstr>Слайд 459</vt:lpstr>
      <vt:lpstr>Слайд 460</vt:lpstr>
      <vt:lpstr>Слайд 461</vt:lpstr>
      <vt:lpstr>Слайд 462</vt:lpstr>
      <vt:lpstr>Слайд 463</vt:lpstr>
      <vt:lpstr>Слайд 464</vt:lpstr>
      <vt:lpstr>Слайд 465</vt:lpstr>
      <vt:lpstr>Слайд 466</vt:lpstr>
      <vt:lpstr>Слайд 467</vt:lpstr>
      <vt:lpstr>Слайд 468</vt:lpstr>
      <vt:lpstr>Слайд 469</vt:lpstr>
      <vt:lpstr>Слайд 470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Konstantin Konstantin</dc:creator>
  <cp:lastModifiedBy>Кудрявец</cp:lastModifiedBy>
  <cp:revision>32</cp:revision>
  <dcterms:created xsi:type="dcterms:W3CDTF">2024-07-03T22:26:42Z</dcterms:created>
  <dcterms:modified xsi:type="dcterms:W3CDTF">2024-07-08T07:56:48Z</dcterms:modified>
</cp:coreProperties>
</file>