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8" r:id="rId12"/>
    <p:sldId id="259" r:id="rId13"/>
    <p:sldId id="260" r:id="rId14"/>
    <p:sldId id="261" r:id="rId15"/>
    <p:sldId id="262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D03B-0E0D-45D4-BAB0-D7BAFD837C53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55181-2CB8-4415-ACFF-E01C28873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23ED-FBFB-4E12-B107-F520C2298779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BD191-1C20-4C11-9F94-956D121C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B5D5-7B3F-4880-87EE-74FC5E573E58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13E6-16BC-407F-B285-84B8EC98B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E97F-2893-4BB9-9A18-EC7E1118DCF3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C3DF7-7E5B-4CA1-884A-AAB39CB15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BF7B-1B56-4784-9B4A-2CEDA239525A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8CBC9-7BFA-414E-B502-AEAAFE07B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01D6-6E40-4DB9-B6F0-126AA719A716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2D5D-A9E7-4D83-8295-5C053FF10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527A-7149-4DCC-9D5F-3407036BC389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EB53-CA2E-48EB-810E-CE23137A9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212A-C545-4690-8B0E-FA6CE3C5950F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4163-343A-4246-BC20-C48E72A3D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FF0A-A044-421A-AD30-87CA43681D22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0AF8-3DF5-4FC5-A395-C96D4BAB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F643-485A-42C7-B8DA-BEE7B01DE1F9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8581-63F1-465B-B8E0-9FDF5BBD3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2229-B28C-457A-9DA2-6AE143E15016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82C0-ACA3-4E4D-AD38-191D19666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31EB73-2935-4C6D-865F-CA7697CDAFE2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65C122-4BDD-4007-BAE2-FCB50C217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68760"/>
            <a:ext cx="8458200" cy="35318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/>
              <a:t> </a:t>
            </a:r>
            <a:endParaRPr lang="ru-RU" sz="4400" dirty="0"/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1" dirty="0"/>
              <a:t>Информационные системы и основы информационных технологий. </a:t>
            </a:r>
            <a:r>
              <a:rPr lang="ru-RU" sz="4400" b="1"/>
              <a:t>Применение компьютерной техники в профессиональной деятельности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1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Понятие информационной 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27587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700" i="1" smtClean="0"/>
              <a:t>Под информационной безопасностью (ИБ) </a:t>
            </a:r>
            <a:r>
              <a:rPr lang="ru-RU" sz="2700" smtClean="0"/>
              <a:t>понимается защищенность информации и поддерживающей инфраструктуры от случайных или преднамеренных воздействий естественного или искусственного характера, направленных на нанесение ущерба владельцам или пользователям информации и поддерживающей инфраструктуры. </a:t>
            </a: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В обеспечении ИБ нуждаются три основные кате­гории субъектов: </a:t>
            </a:r>
          </a:p>
          <a:p>
            <a:pPr marL="0" indent="0">
              <a:lnSpc>
                <a:spcPct val="80000"/>
              </a:lnSpc>
            </a:pPr>
            <a:r>
              <a:rPr lang="ru-RU" sz="2400" smtClean="0"/>
              <a:t>государственные организации,</a:t>
            </a:r>
          </a:p>
          <a:p>
            <a:pPr marL="0" indent="0">
              <a:lnSpc>
                <a:spcPct val="80000"/>
              </a:lnSpc>
            </a:pPr>
            <a:r>
              <a:rPr lang="ru-RU" sz="2400" smtClean="0"/>
              <a:t> коммерческие структуры, </a:t>
            </a:r>
          </a:p>
          <a:p>
            <a:pPr marL="0" indent="0">
              <a:lnSpc>
                <a:spcPct val="80000"/>
              </a:lnSpc>
            </a:pPr>
            <a:r>
              <a:rPr lang="ru-RU" sz="2400" smtClean="0"/>
              <a:t>Индивидуальные предприниматели. </a:t>
            </a:r>
          </a:p>
          <a:p>
            <a:pPr marL="0" indent="0">
              <a:lnSpc>
                <a:spcPct val="80000"/>
              </a:lnSpc>
            </a:pPr>
            <a:endParaRPr lang="ru-RU" sz="2700" smtClean="0"/>
          </a:p>
          <a:p>
            <a:pPr marL="0" indent="0">
              <a:lnSpc>
                <a:spcPct val="80000"/>
              </a:lnSpc>
            </a:pPr>
            <a:endParaRPr lang="ru-RU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/>
              <a:t>Базовые свойства Информации </a:t>
            </a:r>
            <a:br>
              <a:rPr lang="ru-RU" sz="2800" dirty="0" smtClean="0"/>
            </a:br>
            <a:r>
              <a:rPr lang="ru-RU" sz="2800" dirty="0" smtClean="0"/>
              <a:t>и систем ее обработки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доступность </a:t>
            </a:r>
            <a:r>
              <a:rPr lang="ru-RU" dirty="0"/>
              <a:t>(возможность за приемлемое время получить требуемую ин­формационную услугу);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целостность (актуальность и непротиворечивость информации, ее защищен­ность от разрушения и несанкционированного изменения);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конфиденциальность (защита от несанкционированного ознакомления).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Понятие доступа </a:t>
            </a:r>
            <a:r>
              <a:rPr lang="ru-RU" i="1" dirty="0"/>
              <a:t>к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975"/>
            <a:ext cx="8686800" cy="5545138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100" dirty="0"/>
              <a:t>Под </a:t>
            </a:r>
            <a:r>
              <a:rPr lang="ru-RU" sz="4100" i="1" dirty="0"/>
              <a:t>доступом к информации </a:t>
            </a:r>
            <a:r>
              <a:rPr lang="ru-RU" sz="4100" dirty="0"/>
              <a:t>понимается ознакомление с информацией, ее об­работка, в частности копирование, модификация или уничтожение информации. </a:t>
            </a:r>
            <a:endParaRPr lang="ru-RU" sz="41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Санкционированный доступ </a:t>
            </a:r>
            <a:r>
              <a:rPr lang="ru-RU" dirty="0"/>
              <a:t>к информации — это доступ к информации, не на­рушающий установленные правила разграничения доступа.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Несанкционированный доступ </a:t>
            </a:r>
            <a:r>
              <a:rPr lang="ru-RU" dirty="0"/>
              <a:t>к информации характеризуется наруше­нием установленных правил разграничения доступа.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Атака на информационную  систему (сеть) </a:t>
            </a:r>
            <a:r>
              <a:rPr lang="ru-RU" dirty="0"/>
              <a:t>— это действие, предпринимаемое зло­умышленником с целью поиска и использования той или иной уязвимости систе­мы.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/>
              </a:rPr>
              <a:t>Угроза </a:t>
            </a:r>
            <a:r>
              <a:rPr lang="ru-RU" b="1" dirty="0">
                <a:effectLst/>
              </a:rPr>
              <a:t>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Под угрозой информационной безопасности  </a:t>
            </a:r>
            <a:r>
              <a:rPr lang="ru-RU" dirty="0"/>
              <a:t>понимается возможность осуществления действия, направленного против объекта защиты, проявляющаяся в опасности искажений  и потерь информации.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/>
              <a:t>Источники </a:t>
            </a:r>
            <a:r>
              <a:rPr lang="ru-RU" sz="2600" dirty="0"/>
              <a:t>нарушения </a:t>
            </a:r>
            <a:r>
              <a:rPr lang="ru-RU" sz="2600" dirty="0" smtClean="0"/>
              <a:t>безопасности</a:t>
            </a:r>
            <a:endParaRPr lang="ru-RU" sz="2600" dirty="0"/>
          </a:p>
        </p:txBody>
      </p:sp>
      <p:pic>
        <p:nvPicPr>
          <p:cNvPr id="18435" name="Рисунок 5" descr="02"/>
          <p:cNvPicPr>
            <a:picLocks noChangeAspect="1" noChangeArrowheads="1"/>
          </p:cNvPicPr>
          <p:nvPr/>
        </p:nvPicPr>
        <p:blipFill>
          <a:blip r:embed="rId2">
            <a:lum bright="-24000" contrast="44000"/>
            <a:grayscl/>
          </a:blip>
          <a:srcRect/>
          <a:stretch>
            <a:fillRect/>
          </a:stretch>
        </p:blipFill>
        <p:spPr bwMode="auto">
          <a:xfrm>
            <a:off x="2771775" y="3644900"/>
            <a:ext cx="43926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Угрозы информационной безопасности можно разделить на два класса</a:t>
            </a:r>
            <a:r>
              <a:rPr lang="ru-RU" i="1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smtClean="0"/>
              <a:t>конструктивный</a:t>
            </a:r>
            <a:r>
              <a:rPr lang="ru-RU" smtClean="0"/>
              <a:t>, когда основной целью несанкционированного доступа является получение копии конфиденциальной информации, т.е. можно говорить о разведывательном характере воздействия</a:t>
            </a:r>
          </a:p>
          <a:p>
            <a:r>
              <a:rPr lang="ru-RU" i="1" smtClean="0"/>
              <a:t>деструктивный, </a:t>
            </a:r>
            <a:r>
              <a:rPr lang="ru-RU" smtClean="0"/>
              <a:t>когда</a:t>
            </a:r>
            <a:r>
              <a:rPr lang="ru-RU" i="1" smtClean="0"/>
              <a:t> </a:t>
            </a:r>
            <a:r>
              <a:rPr lang="ru-RU" smtClean="0"/>
              <a:t>несанкционированный доступ приводит к потере (изменению) данных или прекращению сервиса.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>
                <a:effectLst/>
              </a:rPr>
              <a:t>Меры и средства программно-технического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87950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применение защищенных виртуальных частных сетей </a:t>
            </a:r>
            <a:r>
              <a:rPr lang="en-US" i="1" dirty="0"/>
              <a:t>VPN </a:t>
            </a:r>
            <a:r>
              <a:rPr lang="ru-RU" dirty="0"/>
              <a:t>для защиты ин­формации, передаваемой по открытым каналам </a:t>
            </a:r>
            <a:r>
              <a:rPr lang="ru-RU" dirty="0" smtClean="0"/>
              <a:t>связи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применение межсетевых экранов </a:t>
            </a:r>
            <a:r>
              <a:rPr lang="ru-RU" dirty="0"/>
              <a:t>для защиты корпоративной сети от вне­шних угроз при подключении к общедоступным сетям связи;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управление доступом на уровне пользователей </a:t>
            </a:r>
            <a:r>
              <a:rPr lang="ru-RU" dirty="0"/>
              <a:t>и защита от несанкциониро­ванного доступа к информации;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гарантированная идентификация пользователей </a:t>
            </a:r>
            <a:r>
              <a:rPr lang="ru-RU" dirty="0"/>
              <a:t>путем применения </a:t>
            </a:r>
            <a:r>
              <a:rPr lang="ru-RU" dirty="0" err="1" smtClean="0"/>
              <a:t>токенов</a:t>
            </a:r>
            <a:r>
              <a:rPr lang="ru-RU" dirty="0" smtClean="0"/>
              <a:t>;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защита информации на файловом уровне </a:t>
            </a:r>
            <a:r>
              <a:rPr lang="ru-RU" dirty="0"/>
              <a:t>(путем шифрования файлов и ка­талогов</a:t>
            </a:r>
            <a:r>
              <a:rPr lang="ru-RU" dirty="0" smtClean="0"/>
              <a:t>);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защита от вирусов </a:t>
            </a:r>
            <a:r>
              <a:rPr lang="ru-RU" dirty="0"/>
              <a:t>с использованием специализированных комплексов ан­тивирусной профилактики и защиты;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 </a:t>
            </a:r>
            <a:r>
              <a:rPr lang="ru-RU" i="1" dirty="0"/>
              <a:t>технологии обнаружения вторжений</a:t>
            </a:r>
            <a:r>
              <a:rPr lang="ru-RU" dirty="0"/>
              <a:t> и активного ис­следования защищенности информационных ресурсов;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i="1" dirty="0"/>
              <a:t>криптографическое преобразование данных </a:t>
            </a:r>
            <a:r>
              <a:rPr lang="ru-RU" dirty="0"/>
              <a:t>для обеспечения целостности, подлинности и конфиденциальности информации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Организационно-экономическое обеспечение </a:t>
            </a:r>
            <a:r>
              <a:rPr lang="ru-RU" dirty="0" smtClean="0">
                <a:effectLst/>
              </a:rPr>
              <a:t>безопасности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стандартизация способов и средств защиты информации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сертификация компьютерных систем и сетей и их средств защиты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лицензирование деятельности в сфере защиты информации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страхование информационных рисков, связанных с функционированием компьютерных систем и сетей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контроль за действием персонала в защищенных информационных системах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организационное обеспечение функционирования систем защиты информации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73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72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2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4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1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0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03188"/>
            <a:ext cx="9906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26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</TotalTime>
  <Words>395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информационной безопасности</vt:lpstr>
      <vt:lpstr>Базовые свойства Информации  и систем ее обработки</vt:lpstr>
      <vt:lpstr>Понятие доступа к информации</vt:lpstr>
      <vt:lpstr>Угроза безопасности</vt:lpstr>
      <vt:lpstr>Угрозы информационной безопасности можно разделить на два класса:  </vt:lpstr>
      <vt:lpstr>Меры и средства программно-технического уровня</vt:lpstr>
      <vt:lpstr>Организационно-экономическое обеспечение безопасности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дисциплине «Корпоративные информационные системы»</dc:title>
  <dc:creator>1</dc:creator>
  <cp:lastModifiedBy>Gigabyte HT30</cp:lastModifiedBy>
  <cp:revision>13</cp:revision>
  <dcterms:created xsi:type="dcterms:W3CDTF">2014-05-18T14:36:32Z</dcterms:created>
  <dcterms:modified xsi:type="dcterms:W3CDTF">2024-06-20T21:53:30Z</dcterms:modified>
</cp:coreProperties>
</file>