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slides/slide308.xml" ContentType="application/vnd.openxmlformats-officedocument.presentationml.slide+xml"/>
  <Override PartName="/ppt/slides/slide31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notesSlides/notesSlide42.xml" ContentType="application/vnd.openxmlformats-officedocument.presentationml.notesSlide+xml"/>
  <Default Extension="wdp" ContentType="image/vnd.ms-photo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1"/>
  </p:notesMasterIdLst>
  <p:sldIdLst>
    <p:sldId id="582" r:id="rId2"/>
    <p:sldId id="258" r:id="rId3"/>
    <p:sldId id="287" r:id="rId4"/>
    <p:sldId id="293" r:id="rId5"/>
    <p:sldId id="257" r:id="rId6"/>
    <p:sldId id="288" r:id="rId7"/>
    <p:sldId id="289" r:id="rId8"/>
    <p:sldId id="256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  <p:sldId id="397" r:id="rId136"/>
    <p:sldId id="398" r:id="rId137"/>
    <p:sldId id="399" r:id="rId138"/>
    <p:sldId id="400" r:id="rId139"/>
    <p:sldId id="401" r:id="rId140"/>
    <p:sldId id="402" r:id="rId141"/>
    <p:sldId id="403" r:id="rId142"/>
    <p:sldId id="404" r:id="rId143"/>
    <p:sldId id="405" r:id="rId144"/>
    <p:sldId id="406" r:id="rId145"/>
    <p:sldId id="407" r:id="rId146"/>
    <p:sldId id="408" r:id="rId147"/>
    <p:sldId id="409" r:id="rId148"/>
    <p:sldId id="410" r:id="rId149"/>
    <p:sldId id="411" r:id="rId150"/>
    <p:sldId id="412" r:id="rId151"/>
    <p:sldId id="413" r:id="rId152"/>
    <p:sldId id="414" r:id="rId153"/>
    <p:sldId id="415" r:id="rId154"/>
    <p:sldId id="416" r:id="rId155"/>
    <p:sldId id="417" r:id="rId156"/>
    <p:sldId id="418" r:id="rId157"/>
    <p:sldId id="419" r:id="rId158"/>
    <p:sldId id="420" r:id="rId159"/>
    <p:sldId id="421" r:id="rId160"/>
    <p:sldId id="422" r:id="rId161"/>
    <p:sldId id="423" r:id="rId162"/>
    <p:sldId id="424" r:id="rId163"/>
    <p:sldId id="425" r:id="rId164"/>
    <p:sldId id="426" r:id="rId165"/>
    <p:sldId id="427" r:id="rId166"/>
    <p:sldId id="428" r:id="rId167"/>
    <p:sldId id="429" r:id="rId168"/>
    <p:sldId id="430" r:id="rId169"/>
    <p:sldId id="431" r:id="rId170"/>
    <p:sldId id="432" r:id="rId171"/>
    <p:sldId id="433" r:id="rId172"/>
    <p:sldId id="434" r:id="rId173"/>
    <p:sldId id="435" r:id="rId174"/>
    <p:sldId id="436" r:id="rId175"/>
    <p:sldId id="437" r:id="rId176"/>
    <p:sldId id="438" r:id="rId177"/>
    <p:sldId id="439" r:id="rId178"/>
    <p:sldId id="440" r:id="rId179"/>
    <p:sldId id="441" r:id="rId180"/>
    <p:sldId id="442" r:id="rId181"/>
    <p:sldId id="443" r:id="rId182"/>
    <p:sldId id="444" r:id="rId183"/>
    <p:sldId id="445" r:id="rId184"/>
    <p:sldId id="446" r:id="rId185"/>
    <p:sldId id="447" r:id="rId186"/>
    <p:sldId id="448" r:id="rId187"/>
    <p:sldId id="449" r:id="rId188"/>
    <p:sldId id="450" r:id="rId189"/>
    <p:sldId id="451" r:id="rId190"/>
    <p:sldId id="452" r:id="rId191"/>
    <p:sldId id="453" r:id="rId192"/>
    <p:sldId id="454" r:id="rId193"/>
    <p:sldId id="455" r:id="rId194"/>
    <p:sldId id="456" r:id="rId195"/>
    <p:sldId id="457" r:id="rId196"/>
    <p:sldId id="458" r:id="rId197"/>
    <p:sldId id="459" r:id="rId198"/>
    <p:sldId id="460" r:id="rId199"/>
    <p:sldId id="461" r:id="rId200"/>
    <p:sldId id="462" r:id="rId201"/>
    <p:sldId id="463" r:id="rId202"/>
    <p:sldId id="464" r:id="rId203"/>
    <p:sldId id="465" r:id="rId204"/>
    <p:sldId id="466" r:id="rId205"/>
    <p:sldId id="467" r:id="rId206"/>
    <p:sldId id="468" r:id="rId207"/>
    <p:sldId id="469" r:id="rId208"/>
    <p:sldId id="470" r:id="rId209"/>
    <p:sldId id="471" r:id="rId210"/>
    <p:sldId id="472" r:id="rId211"/>
    <p:sldId id="473" r:id="rId212"/>
    <p:sldId id="474" r:id="rId213"/>
    <p:sldId id="475" r:id="rId214"/>
    <p:sldId id="476" r:id="rId215"/>
    <p:sldId id="477" r:id="rId216"/>
    <p:sldId id="478" r:id="rId217"/>
    <p:sldId id="479" r:id="rId218"/>
    <p:sldId id="480" r:id="rId219"/>
    <p:sldId id="481" r:id="rId220"/>
    <p:sldId id="482" r:id="rId221"/>
    <p:sldId id="483" r:id="rId222"/>
    <p:sldId id="484" r:id="rId223"/>
    <p:sldId id="485" r:id="rId224"/>
    <p:sldId id="486" r:id="rId225"/>
    <p:sldId id="487" r:id="rId226"/>
    <p:sldId id="488" r:id="rId227"/>
    <p:sldId id="489" r:id="rId228"/>
    <p:sldId id="490" r:id="rId229"/>
    <p:sldId id="491" r:id="rId230"/>
    <p:sldId id="492" r:id="rId231"/>
    <p:sldId id="493" r:id="rId232"/>
    <p:sldId id="494" r:id="rId233"/>
    <p:sldId id="495" r:id="rId234"/>
    <p:sldId id="496" r:id="rId235"/>
    <p:sldId id="497" r:id="rId236"/>
    <p:sldId id="498" r:id="rId237"/>
    <p:sldId id="499" r:id="rId238"/>
    <p:sldId id="500" r:id="rId239"/>
    <p:sldId id="501" r:id="rId240"/>
    <p:sldId id="502" r:id="rId241"/>
    <p:sldId id="503" r:id="rId242"/>
    <p:sldId id="504" r:id="rId243"/>
    <p:sldId id="505" r:id="rId244"/>
    <p:sldId id="506" r:id="rId245"/>
    <p:sldId id="507" r:id="rId246"/>
    <p:sldId id="508" r:id="rId247"/>
    <p:sldId id="509" r:id="rId248"/>
    <p:sldId id="510" r:id="rId249"/>
    <p:sldId id="511" r:id="rId250"/>
    <p:sldId id="512" r:id="rId251"/>
    <p:sldId id="513" r:id="rId252"/>
    <p:sldId id="514" r:id="rId253"/>
    <p:sldId id="515" r:id="rId254"/>
    <p:sldId id="516" r:id="rId255"/>
    <p:sldId id="517" r:id="rId256"/>
    <p:sldId id="518" r:id="rId257"/>
    <p:sldId id="519" r:id="rId258"/>
    <p:sldId id="520" r:id="rId259"/>
    <p:sldId id="521" r:id="rId260"/>
    <p:sldId id="522" r:id="rId261"/>
    <p:sldId id="523" r:id="rId262"/>
    <p:sldId id="524" r:id="rId263"/>
    <p:sldId id="525" r:id="rId264"/>
    <p:sldId id="526" r:id="rId265"/>
    <p:sldId id="527" r:id="rId266"/>
    <p:sldId id="528" r:id="rId267"/>
    <p:sldId id="529" r:id="rId268"/>
    <p:sldId id="530" r:id="rId269"/>
    <p:sldId id="531" r:id="rId270"/>
    <p:sldId id="532" r:id="rId271"/>
    <p:sldId id="533" r:id="rId272"/>
    <p:sldId id="534" r:id="rId273"/>
    <p:sldId id="535" r:id="rId274"/>
    <p:sldId id="536" r:id="rId275"/>
    <p:sldId id="537" r:id="rId276"/>
    <p:sldId id="538" r:id="rId277"/>
    <p:sldId id="539" r:id="rId278"/>
    <p:sldId id="540" r:id="rId279"/>
    <p:sldId id="541" r:id="rId280"/>
    <p:sldId id="542" r:id="rId281"/>
    <p:sldId id="543" r:id="rId282"/>
    <p:sldId id="544" r:id="rId283"/>
    <p:sldId id="545" r:id="rId284"/>
    <p:sldId id="546" r:id="rId285"/>
    <p:sldId id="547" r:id="rId286"/>
    <p:sldId id="548" r:id="rId287"/>
    <p:sldId id="549" r:id="rId288"/>
    <p:sldId id="550" r:id="rId289"/>
    <p:sldId id="551" r:id="rId290"/>
    <p:sldId id="552" r:id="rId291"/>
    <p:sldId id="553" r:id="rId292"/>
    <p:sldId id="554" r:id="rId293"/>
    <p:sldId id="555" r:id="rId294"/>
    <p:sldId id="556" r:id="rId295"/>
    <p:sldId id="557" r:id="rId296"/>
    <p:sldId id="558" r:id="rId297"/>
    <p:sldId id="559" r:id="rId298"/>
    <p:sldId id="560" r:id="rId299"/>
    <p:sldId id="561" r:id="rId300"/>
    <p:sldId id="562" r:id="rId301"/>
    <p:sldId id="563" r:id="rId302"/>
    <p:sldId id="564" r:id="rId303"/>
    <p:sldId id="565" r:id="rId304"/>
    <p:sldId id="566" r:id="rId305"/>
    <p:sldId id="567" r:id="rId306"/>
    <p:sldId id="568" r:id="rId307"/>
    <p:sldId id="569" r:id="rId308"/>
    <p:sldId id="570" r:id="rId309"/>
    <p:sldId id="571" r:id="rId310"/>
    <p:sldId id="572" r:id="rId311"/>
    <p:sldId id="573" r:id="rId312"/>
    <p:sldId id="574" r:id="rId313"/>
    <p:sldId id="575" r:id="rId314"/>
    <p:sldId id="576" r:id="rId315"/>
    <p:sldId id="577" r:id="rId316"/>
    <p:sldId id="578" r:id="rId317"/>
    <p:sldId id="579" r:id="rId318"/>
    <p:sldId id="580" r:id="rId319"/>
    <p:sldId id="581" r:id="rId3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theme" Target="theme/theme1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tableStyles" Target="tableStyle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slide" Target="slides/slide31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32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notesMaster" Target="notesMasters/notesMaster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42803-29C6-4C0E-A46D-DF99084269EF}" type="doc">
      <dgm:prSet loTypeId="urn:microsoft.com/office/officeart/2005/8/layout/hierarchy1" loCatId="hierarchy" qsTypeId="urn:microsoft.com/office/officeart/2005/8/quickstyle/simple2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F0FA9E24-3843-40C6-8EBD-F1BA4700FAE2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Индустриальное рыбоводство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FBB1E-65CD-4FF7-A5DD-26B44FDD64EE}" type="parTrans" cxnId="{84E3787F-58B4-4148-98F9-EDEBB96C600E}">
      <dgm:prSet/>
      <dgm:spPr/>
      <dgm:t>
        <a:bodyPr/>
        <a:lstStyle/>
        <a:p>
          <a:endParaRPr lang="ru-RU"/>
        </a:p>
      </dgm:t>
    </dgm:pt>
    <dgm:pt modelId="{C3F8D018-A930-4892-972C-902DC496683D}" type="sibTrans" cxnId="{84E3787F-58B4-4148-98F9-EDEBB96C600E}">
      <dgm:prSet/>
      <dgm:spPr/>
      <dgm:t>
        <a:bodyPr/>
        <a:lstStyle/>
        <a:p>
          <a:endParaRPr lang="ru-RU"/>
        </a:p>
      </dgm:t>
    </dgm:pt>
    <dgm:pt modelId="{BE12E863-3757-4637-8C17-D36243B8B683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Интенсивная </a:t>
          </a:r>
          <a:r>
            <a:rPr lang="ru-RU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аквакультура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BE69BA-C7B2-48EF-A91D-6E6DC3A814A6}" type="sibTrans" cxnId="{FB55F268-17E8-44D3-BE1E-570140220A46}">
      <dgm:prSet/>
      <dgm:spPr/>
      <dgm:t>
        <a:bodyPr/>
        <a:lstStyle/>
        <a:p>
          <a:endParaRPr lang="ru-RU"/>
        </a:p>
      </dgm:t>
    </dgm:pt>
    <dgm:pt modelId="{8817351E-41C4-47B1-B576-013991FDBE25}" type="parTrans" cxnId="{FB55F268-17E8-44D3-BE1E-570140220A46}">
      <dgm:prSet/>
      <dgm:spPr/>
      <dgm:t>
        <a:bodyPr/>
        <a:lstStyle/>
        <a:p>
          <a:endParaRPr lang="ru-RU"/>
        </a:p>
      </dgm:t>
    </dgm:pt>
    <dgm:pt modelId="{C736A03C-2504-459D-9586-EB7D827BB14D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Прудовое рыбоводство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88767-4540-4D28-A9B1-E170CDEC86F2}" type="parTrans" cxnId="{D1E7D728-204A-4BDA-9B25-CD555DCFA213}">
      <dgm:prSet/>
      <dgm:spPr/>
      <dgm:t>
        <a:bodyPr/>
        <a:lstStyle/>
        <a:p>
          <a:endParaRPr lang="ru-RU"/>
        </a:p>
      </dgm:t>
    </dgm:pt>
    <dgm:pt modelId="{42ED7DA1-D409-401B-8592-F43180264CF6}" type="sibTrans" cxnId="{D1E7D728-204A-4BDA-9B25-CD555DCFA213}">
      <dgm:prSet/>
      <dgm:spPr/>
      <dgm:t>
        <a:bodyPr/>
        <a:lstStyle/>
        <a:p>
          <a:endParaRPr lang="ru-RU"/>
        </a:p>
      </dgm:t>
    </dgm:pt>
    <dgm:pt modelId="{D5A07646-9AA2-4F00-8D01-08206E2DCD15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Садковые хозяйства</a:t>
          </a:r>
          <a:endParaRPr lang="ru-RU" sz="2400" dirty="0"/>
        </a:p>
      </dgm:t>
    </dgm:pt>
    <dgm:pt modelId="{1ABFC1E0-AAD9-4C11-B23C-813DD563C632}" type="parTrans" cxnId="{5F531194-8461-4B2B-95C6-2BDDD5AEBC5D}">
      <dgm:prSet/>
      <dgm:spPr/>
      <dgm:t>
        <a:bodyPr/>
        <a:lstStyle/>
        <a:p>
          <a:endParaRPr lang="ru-RU"/>
        </a:p>
      </dgm:t>
    </dgm:pt>
    <dgm:pt modelId="{E0BA490C-9E75-475E-B282-C15380E03B8A}" type="sibTrans" cxnId="{5F531194-8461-4B2B-95C6-2BDDD5AEBC5D}">
      <dgm:prSet/>
      <dgm:spPr/>
      <dgm:t>
        <a:bodyPr/>
        <a:lstStyle/>
        <a:p>
          <a:endParaRPr lang="ru-RU"/>
        </a:p>
      </dgm:t>
    </dgm:pt>
    <dgm:pt modelId="{088E7B48-0C9A-4A11-A229-52C3AFACCFBF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УЗВ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54DABC-DC3C-4B3D-97DA-E6F3888006C7}" type="parTrans" cxnId="{DB5E1AA5-212E-40EF-930D-8EF6D98DE217}">
      <dgm:prSet/>
      <dgm:spPr/>
      <dgm:t>
        <a:bodyPr/>
        <a:lstStyle/>
        <a:p>
          <a:endParaRPr lang="ru-RU"/>
        </a:p>
      </dgm:t>
    </dgm:pt>
    <dgm:pt modelId="{A3B2C51C-1776-4ED8-BF03-B3F6EDBB03C7}" type="sibTrans" cxnId="{DB5E1AA5-212E-40EF-930D-8EF6D98DE217}">
      <dgm:prSet/>
      <dgm:spPr/>
      <dgm:t>
        <a:bodyPr/>
        <a:lstStyle/>
        <a:p>
          <a:endParaRPr lang="ru-RU"/>
        </a:p>
      </dgm:t>
    </dgm:pt>
    <dgm:pt modelId="{4776DB49-7A84-40B0-934C-13AE093A7ED5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Системы с оборотным водоснабжением (СОВ)</a:t>
          </a:r>
          <a:endParaRPr lang="ru-RU" sz="2400" dirty="0"/>
        </a:p>
      </dgm:t>
    </dgm:pt>
    <dgm:pt modelId="{4EC220CC-3A67-438C-9D2F-D64B264C253C}" type="parTrans" cxnId="{016BDBCA-6924-4547-B0B4-FF5FD9FD9EFD}">
      <dgm:prSet/>
      <dgm:spPr/>
      <dgm:t>
        <a:bodyPr/>
        <a:lstStyle/>
        <a:p>
          <a:endParaRPr lang="ru-RU"/>
        </a:p>
      </dgm:t>
    </dgm:pt>
    <dgm:pt modelId="{AE291E00-0A5F-4BB2-8B95-C77C2EDF1D17}" type="sibTrans" cxnId="{016BDBCA-6924-4547-B0B4-FF5FD9FD9EFD}">
      <dgm:prSet/>
      <dgm:spPr/>
      <dgm:t>
        <a:bodyPr/>
        <a:lstStyle/>
        <a:p>
          <a:endParaRPr lang="ru-RU"/>
        </a:p>
      </dgm:t>
    </dgm:pt>
    <dgm:pt modelId="{E49DB069-59C8-4AD8-AE22-273D68850F6C}">
      <dgm:prSet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Прямоточные системы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33301B-625E-4E3F-84CA-54C20B36296C}" type="parTrans" cxnId="{4D6A7420-783C-4DCB-AB8B-A7ABF60D5FFD}">
      <dgm:prSet/>
      <dgm:spPr/>
      <dgm:t>
        <a:bodyPr/>
        <a:lstStyle/>
        <a:p>
          <a:endParaRPr lang="ru-RU"/>
        </a:p>
      </dgm:t>
    </dgm:pt>
    <dgm:pt modelId="{AC81C593-FC0C-4208-BF59-F0457F5E4D6F}" type="sibTrans" cxnId="{4D6A7420-783C-4DCB-AB8B-A7ABF60D5FFD}">
      <dgm:prSet/>
      <dgm:spPr/>
      <dgm:t>
        <a:bodyPr/>
        <a:lstStyle/>
        <a:p>
          <a:endParaRPr lang="ru-RU"/>
        </a:p>
      </dgm:t>
    </dgm:pt>
    <dgm:pt modelId="{CAE4601B-5B8D-488A-925A-8ACACF5C8735}" type="pres">
      <dgm:prSet presAssocID="{3D342803-29C6-4C0E-A46D-DF99084269E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5D6C0A4-BD53-4214-8558-D06CF8ECF135}" type="pres">
      <dgm:prSet presAssocID="{BE12E863-3757-4637-8C17-D36243B8B683}" presName="hierRoot1" presStyleCnt="0"/>
      <dgm:spPr/>
      <dgm:t>
        <a:bodyPr/>
        <a:lstStyle/>
        <a:p>
          <a:endParaRPr lang="ru-RU"/>
        </a:p>
      </dgm:t>
    </dgm:pt>
    <dgm:pt modelId="{1B96D8DC-B330-4418-852F-B8A597806AB7}" type="pres">
      <dgm:prSet presAssocID="{BE12E863-3757-4637-8C17-D36243B8B683}" presName="composite" presStyleCnt="0"/>
      <dgm:spPr/>
      <dgm:t>
        <a:bodyPr/>
        <a:lstStyle/>
        <a:p>
          <a:endParaRPr lang="ru-RU"/>
        </a:p>
      </dgm:t>
    </dgm:pt>
    <dgm:pt modelId="{0D02FF6E-FFDD-4EC5-AD69-737B82BD197C}" type="pres">
      <dgm:prSet presAssocID="{BE12E863-3757-4637-8C17-D36243B8B683}" presName="background" presStyleLbl="node0" presStyleIdx="0" presStyleCnt="1"/>
      <dgm:spPr/>
      <dgm:t>
        <a:bodyPr/>
        <a:lstStyle/>
        <a:p>
          <a:endParaRPr lang="ru-RU"/>
        </a:p>
      </dgm:t>
    </dgm:pt>
    <dgm:pt modelId="{2EDA9D84-EACE-4960-BA46-9923E14A9E14}" type="pres">
      <dgm:prSet presAssocID="{BE12E863-3757-4637-8C17-D36243B8B683}" presName="text" presStyleLbl="fgAcc0" presStyleIdx="0" presStyleCnt="1" custScaleX="233683" custScaleY="138586" custLinFactNeighborX="-57951" custLinFactNeighborY="-590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660F6B-0DEF-44AA-B5C5-FFE74518240A}" type="pres">
      <dgm:prSet presAssocID="{BE12E863-3757-4637-8C17-D36243B8B683}" presName="hierChild2" presStyleCnt="0"/>
      <dgm:spPr/>
      <dgm:t>
        <a:bodyPr/>
        <a:lstStyle/>
        <a:p>
          <a:endParaRPr lang="ru-RU"/>
        </a:p>
      </dgm:t>
    </dgm:pt>
    <dgm:pt modelId="{27B2BBF1-C3DC-4179-90CF-C1AEE83DCFEB}" type="pres">
      <dgm:prSet presAssocID="{944FBB1E-65CD-4FF7-A5DD-26B44FDD64EE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CB7291A-5F6E-4021-A483-C97EB0BAFBF5}" type="pres">
      <dgm:prSet presAssocID="{F0FA9E24-3843-40C6-8EBD-F1BA4700FAE2}" presName="hierRoot2" presStyleCnt="0"/>
      <dgm:spPr/>
      <dgm:t>
        <a:bodyPr/>
        <a:lstStyle/>
        <a:p>
          <a:endParaRPr lang="ru-RU"/>
        </a:p>
      </dgm:t>
    </dgm:pt>
    <dgm:pt modelId="{D52CBBDB-559D-494F-B7D8-0FB8EB9ED95C}" type="pres">
      <dgm:prSet presAssocID="{F0FA9E24-3843-40C6-8EBD-F1BA4700FAE2}" presName="composite2" presStyleCnt="0"/>
      <dgm:spPr/>
      <dgm:t>
        <a:bodyPr/>
        <a:lstStyle/>
        <a:p>
          <a:endParaRPr lang="ru-RU"/>
        </a:p>
      </dgm:t>
    </dgm:pt>
    <dgm:pt modelId="{C11425C6-AFBD-4955-AA0B-464F803B48F2}" type="pres">
      <dgm:prSet presAssocID="{F0FA9E24-3843-40C6-8EBD-F1BA4700FAE2}" presName="background2" presStyleLbl="node2" presStyleIdx="0" presStyleCnt="2"/>
      <dgm:spPr/>
      <dgm:t>
        <a:bodyPr/>
        <a:lstStyle/>
        <a:p>
          <a:endParaRPr lang="ru-RU"/>
        </a:p>
      </dgm:t>
    </dgm:pt>
    <dgm:pt modelId="{ADABDE2B-E4DD-4A28-A838-A1C739EAC16B}" type="pres">
      <dgm:prSet presAssocID="{F0FA9E24-3843-40C6-8EBD-F1BA4700FAE2}" presName="text2" presStyleLbl="fgAcc2" presStyleIdx="0" presStyleCnt="2" custScaleX="251089" custLinFactNeighborX="-57604" custLinFactNeighborY="-369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07553A-CAD7-4B86-BE3C-1589615A0BE8}" type="pres">
      <dgm:prSet presAssocID="{F0FA9E24-3843-40C6-8EBD-F1BA4700FAE2}" presName="hierChild3" presStyleCnt="0"/>
      <dgm:spPr/>
      <dgm:t>
        <a:bodyPr/>
        <a:lstStyle/>
        <a:p>
          <a:endParaRPr lang="ru-RU"/>
        </a:p>
      </dgm:t>
    </dgm:pt>
    <dgm:pt modelId="{6EB5AD36-A56E-45FB-B435-BEA846FC2F60}" type="pres">
      <dgm:prSet presAssocID="{1ABFC1E0-AAD9-4C11-B23C-813DD563C632}" presName="Name17" presStyleLbl="parChTrans1D3" presStyleIdx="0" presStyleCnt="4"/>
      <dgm:spPr/>
      <dgm:t>
        <a:bodyPr/>
        <a:lstStyle/>
        <a:p>
          <a:endParaRPr lang="ru-RU"/>
        </a:p>
      </dgm:t>
    </dgm:pt>
    <dgm:pt modelId="{BEC60F4A-E0B2-48A3-ADD5-AD463642C690}" type="pres">
      <dgm:prSet presAssocID="{D5A07646-9AA2-4F00-8D01-08206E2DCD15}" presName="hierRoot3" presStyleCnt="0"/>
      <dgm:spPr/>
      <dgm:t>
        <a:bodyPr/>
        <a:lstStyle/>
        <a:p>
          <a:endParaRPr lang="ru-RU"/>
        </a:p>
      </dgm:t>
    </dgm:pt>
    <dgm:pt modelId="{D5859A78-9CA0-444F-AEB8-1048CA67C582}" type="pres">
      <dgm:prSet presAssocID="{D5A07646-9AA2-4F00-8D01-08206E2DCD15}" presName="composite3" presStyleCnt="0"/>
      <dgm:spPr/>
      <dgm:t>
        <a:bodyPr/>
        <a:lstStyle/>
        <a:p>
          <a:endParaRPr lang="ru-RU"/>
        </a:p>
      </dgm:t>
    </dgm:pt>
    <dgm:pt modelId="{80F894EA-1C69-4622-A9F3-67C6F05C0F71}" type="pres">
      <dgm:prSet presAssocID="{D5A07646-9AA2-4F00-8D01-08206E2DCD15}" presName="background3" presStyleLbl="node3" presStyleIdx="0" presStyleCnt="4"/>
      <dgm:spPr/>
      <dgm:t>
        <a:bodyPr/>
        <a:lstStyle/>
        <a:p>
          <a:endParaRPr lang="ru-RU"/>
        </a:p>
      </dgm:t>
    </dgm:pt>
    <dgm:pt modelId="{686AA083-4304-4733-A9EE-89C721661A7F}" type="pres">
      <dgm:prSet presAssocID="{D5A07646-9AA2-4F00-8D01-08206E2DCD15}" presName="text3" presStyleLbl="fgAcc3" presStyleIdx="0" presStyleCnt="4" custScaleX="133922" custScaleY="176990" custLinFactNeighborX="-140" custLinFactNeighborY="38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839CE4-A039-4474-8EA6-A3F461161DB4}" type="pres">
      <dgm:prSet presAssocID="{D5A07646-9AA2-4F00-8D01-08206E2DCD15}" presName="hierChild4" presStyleCnt="0"/>
      <dgm:spPr/>
      <dgm:t>
        <a:bodyPr/>
        <a:lstStyle/>
        <a:p>
          <a:endParaRPr lang="ru-RU"/>
        </a:p>
      </dgm:t>
    </dgm:pt>
    <dgm:pt modelId="{0947F53F-5EE6-43F7-B6DF-A3BC84F1D43D}" type="pres">
      <dgm:prSet presAssocID="{C654DABC-DC3C-4B3D-97DA-E6F3888006C7}" presName="Name17" presStyleLbl="parChTrans1D3" presStyleIdx="1" presStyleCnt="4"/>
      <dgm:spPr/>
      <dgm:t>
        <a:bodyPr/>
        <a:lstStyle/>
        <a:p>
          <a:endParaRPr lang="ru-RU"/>
        </a:p>
      </dgm:t>
    </dgm:pt>
    <dgm:pt modelId="{1798C5AE-1B3D-4D13-87BF-A96479159722}" type="pres">
      <dgm:prSet presAssocID="{088E7B48-0C9A-4A11-A229-52C3AFACCFBF}" presName="hierRoot3" presStyleCnt="0"/>
      <dgm:spPr/>
      <dgm:t>
        <a:bodyPr/>
        <a:lstStyle/>
        <a:p>
          <a:endParaRPr lang="ru-RU"/>
        </a:p>
      </dgm:t>
    </dgm:pt>
    <dgm:pt modelId="{5755D471-FE8D-4044-B7F1-01FA47355BA3}" type="pres">
      <dgm:prSet presAssocID="{088E7B48-0C9A-4A11-A229-52C3AFACCFBF}" presName="composite3" presStyleCnt="0"/>
      <dgm:spPr/>
      <dgm:t>
        <a:bodyPr/>
        <a:lstStyle/>
        <a:p>
          <a:endParaRPr lang="ru-RU"/>
        </a:p>
      </dgm:t>
    </dgm:pt>
    <dgm:pt modelId="{EAA7E97A-8C82-4862-8EB2-CABB5959EA8A}" type="pres">
      <dgm:prSet presAssocID="{088E7B48-0C9A-4A11-A229-52C3AFACCFBF}" presName="background3" presStyleLbl="node3" presStyleIdx="1" presStyleCnt="4"/>
      <dgm:spPr/>
      <dgm:t>
        <a:bodyPr/>
        <a:lstStyle/>
        <a:p>
          <a:endParaRPr lang="ru-RU"/>
        </a:p>
      </dgm:t>
    </dgm:pt>
    <dgm:pt modelId="{C1F4F02A-6B0C-420C-ADF3-850826A3FB6B}" type="pres">
      <dgm:prSet presAssocID="{088E7B48-0C9A-4A11-A229-52C3AFACCFBF}" presName="text3" presStyleLbl="fgAcc3" presStyleIdx="1" presStyleCnt="4" custScaleX="83266" custScaleY="183173" custLinFactNeighborX="-4976" custLinFactNeighborY="38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A46879-86E4-46B1-BAF8-14A8D2FFEF12}" type="pres">
      <dgm:prSet presAssocID="{088E7B48-0C9A-4A11-A229-52C3AFACCFBF}" presName="hierChild4" presStyleCnt="0"/>
      <dgm:spPr/>
      <dgm:t>
        <a:bodyPr/>
        <a:lstStyle/>
        <a:p>
          <a:endParaRPr lang="ru-RU"/>
        </a:p>
      </dgm:t>
    </dgm:pt>
    <dgm:pt modelId="{674CE3CA-7062-436F-B980-A9974458E844}" type="pres">
      <dgm:prSet presAssocID="{4EC220CC-3A67-438C-9D2F-D64B264C253C}" presName="Name17" presStyleLbl="parChTrans1D3" presStyleIdx="2" presStyleCnt="4"/>
      <dgm:spPr/>
      <dgm:t>
        <a:bodyPr/>
        <a:lstStyle/>
        <a:p>
          <a:endParaRPr lang="ru-RU"/>
        </a:p>
      </dgm:t>
    </dgm:pt>
    <dgm:pt modelId="{4A4914F4-FC97-4A8C-8885-36AF477190FD}" type="pres">
      <dgm:prSet presAssocID="{4776DB49-7A84-40B0-934C-13AE093A7ED5}" presName="hierRoot3" presStyleCnt="0"/>
      <dgm:spPr/>
      <dgm:t>
        <a:bodyPr/>
        <a:lstStyle/>
        <a:p>
          <a:endParaRPr lang="ru-RU"/>
        </a:p>
      </dgm:t>
    </dgm:pt>
    <dgm:pt modelId="{E39E0F24-6DF9-4111-8EA1-6282272BB6E8}" type="pres">
      <dgm:prSet presAssocID="{4776DB49-7A84-40B0-934C-13AE093A7ED5}" presName="composite3" presStyleCnt="0"/>
      <dgm:spPr/>
      <dgm:t>
        <a:bodyPr/>
        <a:lstStyle/>
        <a:p>
          <a:endParaRPr lang="ru-RU"/>
        </a:p>
      </dgm:t>
    </dgm:pt>
    <dgm:pt modelId="{339AE5A2-1B45-42E0-813D-66A45232807F}" type="pres">
      <dgm:prSet presAssocID="{4776DB49-7A84-40B0-934C-13AE093A7ED5}" presName="background3" presStyleLbl="node3" presStyleIdx="2" presStyleCnt="4"/>
      <dgm:spPr/>
      <dgm:t>
        <a:bodyPr/>
        <a:lstStyle/>
        <a:p>
          <a:endParaRPr lang="ru-RU"/>
        </a:p>
      </dgm:t>
    </dgm:pt>
    <dgm:pt modelId="{14794D18-778E-4993-8267-D3CC4475E8AD}" type="pres">
      <dgm:prSet presAssocID="{4776DB49-7A84-40B0-934C-13AE093A7ED5}" presName="text3" presStyleLbl="fgAcc3" presStyleIdx="2" presStyleCnt="4" custScaleX="200954" custScaleY="176990" custLinFactNeighborX="-459" custLinFactNeighborY="38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DA1CCF-671E-43B0-9050-2B5E8AC2CF94}" type="pres">
      <dgm:prSet presAssocID="{4776DB49-7A84-40B0-934C-13AE093A7ED5}" presName="hierChild4" presStyleCnt="0"/>
      <dgm:spPr/>
      <dgm:t>
        <a:bodyPr/>
        <a:lstStyle/>
        <a:p>
          <a:endParaRPr lang="ru-RU"/>
        </a:p>
      </dgm:t>
    </dgm:pt>
    <dgm:pt modelId="{EE724A63-0DE1-436D-8487-2357359ECB6B}" type="pres">
      <dgm:prSet presAssocID="{5133301B-625E-4E3F-84CA-54C20B36296C}" presName="Name17" presStyleLbl="parChTrans1D3" presStyleIdx="3" presStyleCnt="4"/>
      <dgm:spPr/>
      <dgm:t>
        <a:bodyPr/>
        <a:lstStyle/>
        <a:p>
          <a:endParaRPr lang="ru-RU"/>
        </a:p>
      </dgm:t>
    </dgm:pt>
    <dgm:pt modelId="{945EBB34-4B0E-4A96-9E80-BBE652D94D8A}" type="pres">
      <dgm:prSet presAssocID="{E49DB069-59C8-4AD8-AE22-273D68850F6C}" presName="hierRoot3" presStyleCnt="0"/>
      <dgm:spPr/>
      <dgm:t>
        <a:bodyPr/>
        <a:lstStyle/>
        <a:p>
          <a:endParaRPr lang="ru-RU"/>
        </a:p>
      </dgm:t>
    </dgm:pt>
    <dgm:pt modelId="{AFE8810C-B2D9-49A0-9F44-FCC4CD0059CE}" type="pres">
      <dgm:prSet presAssocID="{E49DB069-59C8-4AD8-AE22-273D68850F6C}" presName="composite3" presStyleCnt="0"/>
      <dgm:spPr/>
      <dgm:t>
        <a:bodyPr/>
        <a:lstStyle/>
        <a:p>
          <a:endParaRPr lang="ru-RU"/>
        </a:p>
      </dgm:t>
    </dgm:pt>
    <dgm:pt modelId="{843D7DA8-069B-4750-BF1B-11492979048D}" type="pres">
      <dgm:prSet presAssocID="{E49DB069-59C8-4AD8-AE22-273D68850F6C}" presName="background3" presStyleLbl="node3" presStyleIdx="3" presStyleCnt="4"/>
      <dgm:spPr/>
      <dgm:t>
        <a:bodyPr/>
        <a:lstStyle/>
        <a:p>
          <a:endParaRPr lang="ru-RU"/>
        </a:p>
      </dgm:t>
    </dgm:pt>
    <dgm:pt modelId="{288CD072-2366-46AE-9F5D-0D8FB815074D}" type="pres">
      <dgm:prSet presAssocID="{E49DB069-59C8-4AD8-AE22-273D68850F6C}" presName="text3" presStyleLbl="fgAcc3" presStyleIdx="3" presStyleCnt="4" custScaleX="204656" custScaleY="176990" custLinFactNeighborX="-2220" custLinFactNeighborY="38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5B8E2D-5DAF-46BC-9F22-4F0AF90AF412}" type="pres">
      <dgm:prSet presAssocID="{E49DB069-59C8-4AD8-AE22-273D68850F6C}" presName="hierChild4" presStyleCnt="0"/>
      <dgm:spPr/>
      <dgm:t>
        <a:bodyPr/>
        <a:lstStyle/>
        <a:p>
          <a:endParaRPr lang="ru-RU"/>
        </a:p>
      </dgm:t>
    </dgm:pt>
    <dgm:pt modelId="{FE4F5536-C791-466B-B81D-AA96C4A45464}" type="pres">
      <dgm:prSet presAssocID="{15E88767-4540-4D28-A9B1-E170CDEC86F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BE1A017-C0E0-4E41-8026-E4FE1C20A765}" type="pres">
      <dgm:prSet presAssocID="{C736A03C-2504-459D-9586-EB7D827BB14D}" presName="hierRoot2" presStyleCnt="0"/>
      <dgm:spPr/>
      <dgm:t>
        <a:bodyPr/>
        <a:lstStyle/>
        <a:p>
          <a:endParaRPr lang="ru-RU"/>
        </a:p>
      </dgm:t>
    </dgm:pt>
    <dgm:pt modelId="{F2A28C7C-47F7-4DEB-A286-9CECA6E56D4B}" type="pres">
      <dgm:prSet presAssocID="{C736A03C-2504-459D-9586-EB7D827BB14D}" presName="composite2" presStyleCnt="0"/>
      <dgm:spPr/>
      <dgm:t>
        <a:bodyPr/>
        <a:lstStyle/>
        <a:p>
          <a:endParaRPr lang="ru-RU"/>
        </a:p>
      </dgm:t>
    </dgm:pt>
    <dgm:pt modelId="{0AA15566-6EF1-42B1-AEB6-18DF3601B17F}" type="pres">
      <dgm:prSet presAssocID="{C736A03C-2504-459D-9586-EB7D827BB14D}" presName="background2" presStyleLbl="node2" presStyleIdx="1" presStyleCnt="2"/>
      <dgm:spPr/>
      <dgm:t>
        <a:bodyPr/>
        <a:lstStyle/>
        <a:p>
          <a:endParaRPr lang="ru-RU"/>
        </a:p>
      </dgm:t>
    </dgm:pt>
    <dgm:pt modelId="{AC116CA5-C5F4-46BB-9996-83600CB0BD3B}" type="pres">
      <dgm:prSet presAssocID="{C736A03C-2504-459D-9586-EB7D827BB14D}" presName="text2" presStyleLbl="fgAcc2" presStyleIdx="1" presStyleCnt="2" custScaleX="217129" custLinFactNeighborX="45870" custLinFactNeighborY="-539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33326C-8F07-4C5C-8623-B5A2B7A435B6}" type="pres">
      <dgm:prSet presAssocID="{C736A03C-2504-459D-9586-EB7D827BB14D}" presName="hierChild3" presStyleCnt="0"/>
      <dgm:spPr/>
      <dgm:t>
        <a:bodyPr/>
        <a:lstStyle/>
        <a:p>
          <a:endParaRPr lang="ru-RU"/>
        </a:p>
      </dgm:t>
    </dgm:pt>
  </dgm:ptLst>
  <dgm:cxnLst>
    <dgm:cxn modelId="{016BDBCA-6924-4547-B0B4-FF5FD9FD9EFD}" srcId="{F0FA9E24-3843-40C6-8EBD-F1BA4700FAE2}" destId="{4776DB49-7A84-40B0-934C-13AE093A7ED5}" srcOrd="2" destOrd="0" parTransId="{4EC220CC-3A67-438C-9D2F-D64B264C253C}" sibTransId="{AE291E00-0A5F-4BB2-8B95-C77C2EDF1D17}"/>
    <dgm:cxn modelId="{4D6A7420-783C-4DCB-AB8B-A7ABF60D5FFD}" srcId="{F0FA9E24-3843-40C6-8EBD-F1BA4700FAE2}" destId="{E49DB069-59C8-4AD8-AE22-273D68850F6C}" srcOrd="3" destOrd="0" parTransId="{5133301B-625E-4E3F-84CA-54C20B36296C}" sibTransId="{AC81C593-FC0C-4208-BF59-F0457F5E4D6F}"/>
    <dgm:cxn modelId="{F059C6B4-247F-4008-A835-5DD35C23F7E4}" type="presOf" srcId="{3D342803-29C6-4C0E-A46D-DF99084269EF}" destId="{CAE4601B-5B8D-488A-925A-8ACACF5C8735}" srcOrd="0" destOrd="0" presId="urn:microsoft.com/office/officeart/2005/8/layout/hierarchy1"/>
    <dgm:cxn modelId="{DB5E1AA5-212E-40EF-930D-8EF6D98DE217}" srcId="{F0FA9E24-3843-40C6-8EBD-F1BA4700FAE2}" destId="{088E7B48-0C9A-4A11-A229-52C3AFACCFBF}" srcOrd="1" destOrd="0" parTransId="{C654DABC-DC3C-4B3D-97DA-E6F3888006C7}" sibTransId="{A3B2C51C-1776-4ED8-BF03-B3F6EDBB03C7}"/>
    <dgm:cxn modelId="{D00B204E-CDFF-4549-9246-692FC0CA3DDA}" type="presOf" srcId="{944FBB1E-65CD-4FF7-A5DD-26B44FDD64EE}" destId="{27B2BBF1-C3DC-4179-90CF-C1AEE83DCFEB}" srcOrd="0" destOrd="0" presId="urn:microsoft.com/office/officeart/2005/8/layout/hierarchy1"/>
    <dgm:cxn modelId="{E3022DBA-1B0A-4613-A812-6004818F304F}" type="presOf" srcId="{5133301B-625E-4E3F-84CA-54C20B36296C}" destId="{EE724A63-0DE1-436D-8487-2357359ECB6B}" srcOrd="0" destOrd="0" presId="urn:microsoft.com/office/officeart/2005/8/layout/hierarchy1"/>
    <dgm:cxn modelId="{AD4E1EAE-11F3-4F6A-A974-4D34E2EC41E9}" type="presOf" srcId="{E49DB069-59C8-4AD8-AE22-273D68850F6C}" destId="{288CD072-2366-46AE-9F5D-0D8FB815074D}" srcOrd="0" destOrd="0" presId="urn:microsoft.com/office/officeart/2005/8/layout/hierarchy1"/>
    <dgm:cxn modelId="{D84A0425-52E3-4282-954A-43EDA791B0B2}" type="presOf" srcId="{F0FA9E24-3843-40C6-8EBD-F1BA4700FAE2}" destId="{ADABDE2B-E4DD-4A28-A838-A1C739EAC16B}" srcOrd="0" destOrd="0" presId="urn:microsoft.com/office/officeart/2005/8/layout/hierarchy1"/>
    <dgm:cxn modelId="{84E3787F-58B4-4148-98F9-EDEBB96C600E}" srcId="{BE12E863-3757-4637-8C17-D36243B8B683}" destId="{F0FA9E24-3843-40C6-8EBD-F1BA4700FAE2}" srcOrd="0" destOrd="0" parTransId="{944FBB1E-65CD-4FF7-A5DD-26B44FDD64EE}" sibTransId="{C3F8D018-A930-4892-972C-902DC496683D}"/>
    <dgm:cxn modelId="{5F531194-8461-4B2B-95C6-2BDDD5AEBC5D}" srcId="{F0FA9E24-3843-40C6-8EBD-F1BA4700FAE2}" destId="{D5A07646-9AA2-4F00-8D01-08206E2DCD15}" srcOrd="0" destOrd="0" parTransId="{1ABFC1E0-AAD9-4C11-B23C-813DD563C632}" sibTransId="{E0BA490C-9E75-475E-B282-C15380E03B8A}"/>
    <dgm:cxn modelId="{8C65052A-B82C-441B-A4DB-C61F93FC38A1}" type="presOf" srcId="{15E88767-4540-4D28-A9B1-E170CDEC86F2}" destId="{FE4F5536-C791-466B-B81D-AA96C4A45464}" srcOrd="0" destOrd="0" presId="urn:microsoft.com/office/officeart/2005/8/layout/hierarchy1"/>
    <dgm:cxn modelId="{FB55F268-17E8-44D3-BE1E-570140220A46}" srcId="{3D342803-29C6-4C0E-A46D-DF99084269EF}" destId="{BE12E863-3757-4637-8C17-D36243B8B683}" srcOrd="0" destOrd="0" parTransId="{8817351E-41C4-47B1-B576-013991FDBE25}" sibTransId="{CFBE69BA-C7B2-48EF-A91D-6E6DC3A814A6}"/>
    <dgm:cxn modelId="{F847ECFE-8C81-417A-A207-997E7AFE06A3}" type="presOf" srcId="{4776DB49-7A84-40B0-934C-13AE093A7ED5}" destId="{14794D18-778E-4993-8267-D3CC4475E8AD}" srcOrd="0" destOrd="0" presId="urn:microsoft.com/office/officeart/2005/8/layout/hierarchy1"/>
    <dgm:cxn modelId="{DE062DCC-92D5-4811-ACA6-D9AFAD80D105}" type="presOf" srcId="{C654DABC-DC3C-4B3D-97DA-E6F3888006C7}" destId="{0947F53F-5EE6-43F7-B6DF-A3BC84F1D43D}" srcOrd="0" destOrd="0" presId="urn:microsoft.com/office/officeart/2005/8/layout/hierarchy1"/>
    <dgm:cxn modelId="{B5CCE7E1-729E-42F7-8DAF-F3A912536409}" type="presOf" srcId="{088E7B48-0C9A-4A11-A229-52C3AFACCFBF}" destId="{C1F4F02A-6B0C-420C-ADF3-850826A3FB6B}" srcOrd="0" destOrd="0" presId="urn:microsoft.com/office/officeart/2005/8/layout/hierarchy1"/>
    <dgm:cxn modelId="{83FCE476-17F9-44FA-AC84-CF05E4B18D09}" type="presOf" srcId="{1ABFC1E0-AAD9-4C11-B23C-813DD563C632}" destId="{6EB5AD36-A56E-45FB-B435-BEA846FC2F60}" srcOrd="0" destOrd="0" presId="urn:microsoft.com/office/officeart/2005/8/layout/hierarchy1"/>
    <dgm:cxn modelId="{9A86821E-9C97-40A1-952C-09096F407957}" type="presOf" srcId="{BE12E863-3757-4637-8C17-D36243B8B683}" destId="{2EDA9D84-EACE-4960-BA46-9923E14A9E14}" srcOrd="0" destOrd="0" presId="urn:microsoft.com/office/officeart/2005/8/layout/hierarchy1"/>
    <dgm:cxn modelId="{7A824AC8-0BC4-46A6-BF44-6BAE4AAC26F2}" type="presOf" srcId="{4EC220CC-3A67-438C-9D2F-D64B264C253C}" destId="{674CE3CA-7062-436F-B980-A9974458E844}" srcOrd="0" destOrd="0" presId="urn:microsoft.com/office/officeart/2005/8/layout/hierarchy1"/>
    <dgm:cxn modelId="{D1E7D728-204A-4BDA-9B25-CD555DCFA213}" srcId="{BE12E863-3757-4637-8C17-D36243B8B683}" destId="{C736A03C-2504-459D-9586-EB7D827BB14D}" srcOrd="1" destOrd="0" parTransId="{15E88767-4540-4D28-A9B1-E170CDEC86F2}" sibTransId="{42ED7DA1-D409-401B-8592-F43180264CF6}"/>
    <dgm:cxn modelId="{3F1DDE01-17C1-4961-913D-58C5E5DBC58E}" type="presOf" srcId="{D5A07646-9AA2-4F00-8D01-08206E2DCD15}" destId="{686AA083-4304-4733-A9EE-89C721661A7F}" srcOrd="0" destOrd="0" presId="urn:microsoft.com/office/officeart/2005/8/layout/hierarchy1"/>
    <dgm:cxn modelId="{39F6CEAF-1980-44A3-AA74-00E6DEACB23D}" type="presOf" srcId="{C736A03C-2504-459D-9586-EB7D827BB14D}" destId="{AC116CA5-C5F4-46BB-9996-83600CB0BD3B}" srcOrd="0" destOrd="0" presId="urn:microsoft.com/office/officeart/2005/8/layout/hierarchy1"/>
    <dgm:cxn modelId="{3C98BBC8-D773-4BA2-A6F6-1FE572C82978}" type="presParOf" srcId="{CAE4601B-5B8D-488A-925A-8ACACF5C8735}" destId="{D5D6C0A4-BD53-4214-8558-D06CF8ECF135}" srcOrd="0" destOrd="0" presId="urn:microsoft.com/office/officeart/2005/8/layout/hierarchy1"/>
    <dgm:cxn modelId="{61EEC1D5-4D3F-45D7-8173-9F525EF852F0}" type="presParOf" srcId="{D5D6C0A4-BD53-4214-8558-D06CF8ECF135}" destId="{1B96D8DC-B330-4418-852F-B8A597806AB7}" srcOrd="0" destOrd="0" presId="urn:microsoft.com/office/officeart/2005/8/layout/hierarchy1"/>
    <dgm:cxn modelId="{F6A4B4F6-6640-46F2-873E-E4D561707849}" type="presParOf" srcId="{1B96D8DC-B330-4418-852F-B8A597806AB7}" destId="{0D02FF6E-FFDD-4EC5-AD69-737B82BD197C}" srcOrd="0" destOrd="0" presId="urn:microsoft.com/office/officeart/2005/8/layout/hierarchy1"/>
    <dgm:cxn modelId="{9955142E-4D54-41CA-9965-D09AF03A5DAF}" type="presParOf" srcId="{1B96D8DC-B330-4418-852F-B8A597806AB7}" destId="{2EDA9D84-EACE-4960-BA46-9923E14A9E14}" srcOrd="1" destOrd="0" presId="urn:microsoft.com/office/officeart/2005/8/layout/hierarchy1"/>
    <dgm:cxn modelId="{6DA0E29D-D27F-435E-969C-0A33FB2427FA}" type="presParOf" srcId="{D5D6C0A4-BD53-4214-8558-D06CF8ECF135}" destId="{58660F6B-0DEF-44AA-B5C5-FFE74518240A}" srcOrd="1" destOrd="0" presId="urn:microsoft.com/office/officeart/2005/8/layout/hierarchy1"/>
    <dgm:cxn modelId="{1CBF7789-2F51-4D5C-9BFA-A29D316ABA7A}" type="presParOf" srcId="{58660F6B-0DEF-44AA-B5C5-FFE74518240A}" destId="{27B2BBF1-C3DC-4179-90CF-C1AEE83DCFEB}" srcOrd="0" destOrd="0" presId="urn:microsoft.com/office/officeart/2005/8/layout/hierarchy1"/>
    <dgm:cxn modelId="{29D07FD9-D77C-4D46-A2D1-1A9AF120CC85}" type="presParOf" srcId="{58660F6B-0DEF-44AA-B5C5-FFE74518240A}" destId="{8CB7291A-5F6E-4021-A483-C97EB0BAFBF5}" srcOrd="1" destOrd="0" presId="urn:microsoft.com/office/officeart/2005/8/layout/hierarchy1"/>
    <dgm:cxn modelId="{BD16CCDB-9C06-4B01-919A-83503667B73D}" type="presParOf" srcId="{8CB7291A-5F6E-4021-A483-C97EB0BAFBF5}" destId="{D52CBBDB-559D-494F-B7D8-0FB8EB9ED95C}" srcOrd="0" destOrd="0" presId="urn:microsoft.com/office/officeart/2005/8/layout/hierarchy1"/>
    <dgm:cxn modelId="{3227F0B2-EDC1-4679-9DC9-581A3C488B8D}" type="presParOf" srcId="{D52CBBDB-559D-494F-B7D8-0FB8EB9ED95C}" destId="{C11425C6-AFBD-4955-AA0B-464F803B48F2}" srcOrd="0" destOrd="0" presId="urn:microsoft.com/office/officeart/2005/8/layout/hierarchy1"/>
    <dgm:cxn modelId="{0069EFE8-D48C-4C63-926B-AB9C11176848}" type="presParOf" srcId="{D52CBBDB-559D-494F-B7D8-0FB8EB9ED95C}" destId="{ADABDE2B-E4DD-4A28-A838-A1C739EAC16B}" srcOrd="1" destOrd="0" presId="urn:microsoft.com/office/officeart/2005/8/layout/hierarchy1"/>
    <dgm:cxn modelId="{A4CF9052-ADB4-448B-A888-65964EDE79E8}" type="presParOf" srcId="{8CB7291A-5F6E-4021-A483-C97EB0BAFBF5}" destId="{7807553A-CAD7-4B86-BE3C-1589615A0BE8}" srcOrd="1" destOrd="0" presId="urn:microsoft.com/office/officeart/2005/8/layout/hierarchy1"/>
    <dgm:cxn modelId="{7B13AAD9-F2E8-470D-B9EA-3AB431DE24E5}" type="presParOf" srcId="{7807553A-CAD7-4B86-BE3C-1589615A0BE8}" destId="{6EB5AD36-A56E-45FB-B435-BEA846FC2F60}" srcOrd="0" destOrd="0" presId="urn:microsoft.com/office/officeart/2005/8/layout/hierarchy1"/>
    <dgm:cxn modelId="{7B12D7A1-4BBF-49BC-9BFF-F7B8B04D653E}" type="presParOf" srcId="{7807553A-CAD7-4B86-BE3C-1589615A0BE8}" destId="{BEC60F4A-E0B2-48A3-ADD5-AD463642C690}" srcOrd="1" destOrd="0" presId="urn:microsoft.com/office/officeart/2005/8/layout/hierarchy1"/>
    <dgm:cxn modelId="{DF15C9CC-130B-4FD3-A06A-4CBC46305996}" type="presParOf" srcId="{BEC60F4A-E0B2-48A3-ADD5-AD463642C690}" destId="{D5859A78-9CA0-444F-AEB8-1048CA67C582}" srcOrd="0" destOrd="0" presId="urn:microsoft.com/office/officeart/2005/8/layout/hierarchy1"/>
    <dgm:cxn modelId="{5FA6C641-974B-4007-A321-6BB10E8DBEA9}" type="presParOf" srcId="{D5859A78-9CA0-444F-AEB8-1048CA67C582}" destId="{80F894EA-1C69-4622-A9F3-67C6F05C0F71}" srcOrd="0" destOrd="0" presId="urn:microsoft.com/office/officeart/2005/8/layout/hierarchy1"/>
    <dgm:cxn modelId="{B280C324-9AFC-4CDF-B20A-0B0AFB8E2DD0}" type="presParOf" srcId="{D5859A78-9CA0-444F-AEB8-1048CA67C582}" destId="{686AA083-4304-4733-A9EE-89C721661A7F}" srcOrd="1" destOrd="0" presId="urn:microsoft.com/office/officeart/2005/8/layout/hierarchy1"/>
    <dgm:cxn modelId="{7DFADE9C-712D-48C0-B2B7-8E150CBE0DFC}" type="presParOf" srcId="{BEC60F4A-E0B2-48A3-ADD5-AD463642C690}" destId="{7F839CE4-A039-4474-8EA6-A3F461161DB4}" srcOrd="1" destOrd="0" presId="urn:microsoft.com/office/officeart/2005/8/layout/hierarchy1"/>
    <dgm:cxn modelId="{BC80C282-3903-427C-AE05-B5CCDB70D80A}" type="presParOf" srcId="{7807553A-CAD7-4B86-BE3C-1589615A0BE8}" destId="{0947F53F-5EE6-43F7-B6DF-A3BC84F1D43D}" srcOrd="2" destOrd="0" presId="urn:microsoft.com/office/officeart/2005/8/layout/hierarchy1"/>
    <dgm:cxn modelId="{C283E2AA-189A-4495-B35B-705B5E4BA71E}" type="presParOf" srcId="{7807553A-CAD7-4B86-BE3C-1589615A0BE8}" destId="{1798C5AE-1B3D-4D13-87BF-A96479159722}" srcOrd="3" destOrd="0" presId="urn:microsoft.com/office/officeart/2005/8/layout/hierarchy1"/>
    <dgm:cxn modelId="{5B7F846C-FDFC-4AF4-8DD0-A34CE20E0592}" type="presParOf" srcId="{1798C5AE-1B3D-4D13-87BF-A96479159722}" destId="{5755D471-FE8D-4044-B7F1-01FA47355BA3}" srcOrd="0" destOrd="0" presId="urn:microsoft.com/office/officeart/2005/8/layout/hierarchy1"/>
    <dgm:cxn modelId="{10D95202-F503-4FB8-9EF5-C38B9343BEE1}" type="presParOf" srcId="{5755D471-FE8D-4044-B7F1-01FA47355BA3}" destId="{EAA7E97A-8C82-4862-8EB2-CABB5959EA8A}" srcOrd="0" destOrd="0" presId="urn:microsoft.com/office/officeart/2005/8/layout/hierarchy1"/>
    <dgm:cxn modelId="{657A046E-8A2D-4871-86FF-2B21CEA91EEB}" type="presParOf" srcId="{5755D471-FE8D-4044-B7F1-01FA47355BA3}" destId="{C1F4F02A-6B0C-420C-ADF3-850826A3FB6B}" srcOrd="1" destOrd="0" presId="urn:microsoft.com/office/officeart/2005/8/layout/hierarchy1"/>
    <dgm:cxn modelId="{97E4EACA-6FF1-4970-A11D-8ADEF40C2A44}" type="presParOf" srcId="{1798C5AE-1B3D-4D13-87BF-A96479159722}" destId="{25A46879-86E4-46B1-BAF8-14A8D2FFEF12}" srcOrd="1" destOrd="0" presId="urn:microsoft.com/office/officeart/2005/8/layout/hierarchy1"/>
    <dgm:cxn modelId="{CBFDF906-272D-4E7F-A819-30792E396D8E}" type="presParOf" srcId="{7807553A-CAD7-4B86-BE3C-1589615A0BE8}" destId="{674CE3CA-7062-436F-B980-A9974458E844}" srcOrd="4" destOrd="0" presId="urn:microsoft.com/office/officeart/2005/8/layout/hierarchy1"/>
    <dgm:cxn modelId="{4184E9AC-F31C-4D11-A865-E9F75BA6A2F8}" type="presParOf" srcId="{7807553A-CAD7-4B86-BE3C-1589615A0BE8}" destId="{4A4914F4-FC97-4A8C-8885-36AF477190FD}" srcOrd="5" destOrd="0" presId="urn:microsoft.com/office/officeart/2005/8/layout/hierarchy1"/>
    <dgm:cxn modelId="{DD2BA446-8D04-4A54-A0EC-3A79A3D52E5D}" type="presParOf" srcId="{4A4914F4-FC97-4A8C-8885-36AF477190FD}" destId="{E39E0F24-6DF9-4111-8EA1-6282272BB6E8}" srcOrd="0" destOrd="0" presId="urn:microsoft.com/office/officeart/2005/8/layout/hierarchy1"/>
    <dgm:cxn modelId="{8DDE77D8-669B-49A3-927A-A527A9BF747E}" type="presParOf" srcId="{E39E0F24-6DF9-4111-8EA1-6282272BB6E8}" destId="{339AE5A2-1B45-42E0-813D-66A45232807F}" srcOrd="0" destOrd="0" presId="urn:microsoft.com/office/officeart/2005/8/layout/hierarchy1"/>
    <dgm:cxn modelId="{D797F884-4881-494C-9663-7947A43BBE20}" type="presParOf" srcId="{E39E0F24-6DF9-4111-8EA1-6282272BB6E8}" destId="{14794D18-778E-4993-8267-D3CC4475E8AD}" srcOrd="1" destOrd="0" presId="urn:microsoft.com/office/officeart/2005/8/layout/hierarchy1"/>
    <dgm:cxn modelId="{EFEE6D7B-8222-4D1A-9548-6EB819146D1C}" type="presParOf" srcId="{4A4914F4-FC97-4A8C-8885-36AF477190FD}" destId="{F1DA1CCF-671E-43B0-9050-2B5E8AC2CF94}" srcOrd="1" destOrd="0" presId="urn:microsoft.com/office/officeart/2005/8/layout/hierarchy1"/>
    <dgm:cxn modelId="{95A8A7D5-3521-4D23-A14B-63B112A10043}" type="presParOf" srcId="{7807553A-CAD7-4B86-BE3C-1589615A0BE8}" destId="{EE724A63-0DE1-436D-8487-2357359ECB6B}" srcOrd="6" destOrd="0" presId="urn:microsoft.com/office/officeart/2005/8/layout/hierarchy1"/>
    <dgm:cxn modelId="{2D670698-2E6A-41CE-A675-7B22732BBC6E}" type="presParOf" srcId="{7807553A-CAD7-4B86-BE3C-1589615A0BE8}" destId="{945EBB34-4B0E-4A96-9E80-BBE652D94D8A}" srcOrd="7" destOrd="0" presId="urn:microsoft.com/office/officeart/2005/8/layout/hierarchy1"/>
    <dgm:cxn modelId="{76A4699B-9134-46F3-9654-DE9E8D65D6B1}" type="presParOf" srcId="{945EBB34-4B0E-4A96-9E80-BBE652D94D8A}" destId="{AFE8810C-B2D9-49A0-9F44-FCC4CD0059CE}" srcOrd="0" destOrd="0" presId="urn:microsoft.com/office/officeart/2005/8/layout/hierarchy1"/>
    <dgm:cxn modelId="{F59E7FE9-E39D-4D6B-ADC7-0772BCF36F9C}" type="presParOf" srcId="{AFE8810C-B2D9-49A0-9F44-FCC4CD0059CE}" destId="{843D7DA8-069B-4750-BF1B-11492979048D}" srcOrd="0" destOrd="0" presId="urn:microsoft.com/office/officeart/2005/8/layout/hierarchy1"/>
    <dgm:cxn modelId="{4B15ABA9-9BF2-4B8D-A1F7-DF6A21521961}" type="presParOf" srcId="{AFE8810C-B2D9-49A0-9F44-FCC4CD0059CE}" destId="{288CD072-2366-46AE-9F5D-0D8FB815074D}" srcOrd="1" destOrd="0" presId="urn:microsoft.com/office/officeart/2005/8/layout/hierarchy1"/>
    <dgm:cxn modelId="{F6DF265B-7808-4A9B-BDBB-1C5B2BD34403}" type="presParOf" srcId="{945EBB34-4B0E-4A96-9E80-BBE652D94D8A}" destId="{7B5B8E2D-5DAF-46BC-9F22-4F0AF90AF412}" srcOrd="1" destOrd="0" presId="urn:microsoft.com/office/officeart/2005/8/layout/hierarchy1"/>
    <dgm:cxn modelId="{2DBB3CCF-6EEE-4358-9E42-F54D3AB6973D}" type="presParOf" srcId="{58660F6B-0DEF-44AA-B5C5-FFE74518240A}" destId="{FE4F5536-C791-466B-B81D-AA96C4A45464}" srcOrd="2" destOrd="0" presId="urn:microsoft.com/office/officeart/2005/8/layout/hierarchy1"/>
    <dgm:cxn modelId="{8AAB37AC-A2BF-4FAF-86A1-9E589B312B91}" type="presParOf" srcId="{58660F6B-0DEF-44AA-B5C5-FFE74518240A}" destId="{4BE1A017-C0E0-4E41-8026-E4FE1C20A765}" srcOrd="3" destOrd="0" presId="urn:microsoft.com/office/officeart/2005/8/layout/hierarchy1"/>
    <dgm:cxn modelId="{C189AC2B-D877-4977-A334-EF94DC3C37E5}" type="presParOf" srcId="{4BE1A017-C0E0-4E41-8026-E4FE1C20A765}" destId="{F2A28C7C-47F7-4DEB-A286-9CECA6E56D4B}" srcOrd="0" destOrd="0" presId="urn:microsoft.com/office/officeart/2005/8/layout/hierarchy1"/>
    <dgm:cxn modelId="{BC6A49E6-C75E-4038-B06D-7D4454CEFBDE}" type="presParOf" srcId="{F2A28C7C-47F7-4DEB-A286-9CECA6E56D4B}" destId="{0AA15566-6EF1-42B1-AEB6-18DF3601B17F}" srcOrd="0" destOrd="0" presId="urn:microsoft.com/office/officeart/2005/8/layout/hierarchy1"/>
    <dgm:cxn modelId="{515C4A93-CB12-4AEF-8209-AB486EFB7980}" type="presParOf" srcId="{F2A28C7C-47F7-4DEB-A286-9CECA6E56D4B}" destId="{AC116CA5-C5F4-46BB-9996-83600CB0BD3B}" srcOrd="1" destOrd="0" presId="urn:microsoft.com/office/officeart/2005/8/layout/hierarchy1"/>
    <dgm:cxn modelId="{F0EC8958-269D-4B9F-8873-B456AAB09E35}" type="presParOf" srcId="{4BE1A017-C0E0-4E41-8026-E4FE1C20A765}" destId="{3733326C-8F07-4C5C-8623-B5A2B7A435B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4F5536-C791-466B-B81D-AA96C4A45464}">
      <dsp:nvSpPr>
        <dsp:cNvPr id="0" name=""/>
        <dsp:cNvSpPr/>
      </dsp:nvSpPr>
      <dsp:spPr>
        <a:xfrm>
          <a:off x="5035049" y="1530502"/>
          <a:ext cx="2412380" cy="400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382"/>
              </a:lnTo>
              <a:lnTo>
                <a:pt x="2412380" y="285382"/>
              </a:lnTo>
              <a:lnTo>
                <a:pt x="2412380" y="400067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24A63-0DE1-436D-8487-2357359ECB6B}">
      <dsp:nvSpPr>
        <dsp:cNvPr id="0" name=""/>
        <dsp:cNvSpPr/>
      </dsp:nvSpPr>
      <dsp:spPr>
        <a:xfrm>
          <a:off x="3557782" y="2850164"/>
          <a:ext cx="3686566" cy="956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276"/>
              </a:lnTo>
              <a:lnTo>
                <a:pt x="3686566" y="842276"/>
              </a:lnTo>
              <a:lnTo>
                <a:pt x="3686566" y="956962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CE3CA-7062-436F-B980-A9974458E844}">
      <dsp:nvSpPr>
        <dsp:cNvPr id="0" name=""/>
        <dsp:cNvSpPr/>
      </dsp:nvSpPr>
      <dsp:spPr>
        <a:xfrm>
          <a:off x="3557782" y="2850164"/>
          <a:ext cx="922570" cy="956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276"/>
              </a:lnTo>
              <a:lnTo>
                <a:pt x="922570" y="842276"/>
              </a:lnTo>
              <a:lnTo>
                <a:pt x="922570" y="956962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7F53F-5EE6-43F7-B6DF-A3BC84F1D43D}">
      <dsp:nvSpPr>
        <dsp:cNvPr id="0" name=""/>
        <dsp:cNvSpPr/>
      </dsp:nvSpPr>
      <dsp:spPr>
        <a:xfrm>
          <a:off x="2390029" y="2850164"/>
          <a:ext cx="1167752" cy="956962"/>
        </a:xfrm>
        <a:custGeom>
          <a:avLst/>
          <a:gdLst/>
          <a:ahLst/>
          <a:cxnLst/>
          <a:rect l="0" t="0" r="0" b="0"/>
          <a:pathLst>
            <a:path>
              <a:moveTo>
                <a:pt x="1167752" y="0"/>
              </a:moveTo>
              <a:lnTo>
                <a:pt x="1167752" y="842276"/>
              </a:lnTo>
              <a:lnTo>
                <a:pt x="0" y="842276"/>
              </a:lnTo>
              <a:lnTo>
                <a:pt x="0" y="956962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5AD36-A56E-45FB-B435-BEA846FC2F60}">
      <dsp:nvSpPr>
        <dsp:cNvPr id="0" name=""/>
        <dsp:cNvSpPr/>
      </dsp:nvSpPr>
      <dsp:spPr>
        <a:xfrm>
          <a:off x="830417" y="2850164"/>
          <a:ext cx="2727365" cy="956962"/>
        </a:xfrm>
        <a:custGeom>
          <a:avLst/>
          <a:gdLst/>
          <a:ahLst/>
          <a:cxnLst/>
          <a:rect l="0" t="0" r="0" b="0"/>
          <a:pathLst>
            <a:path>
              <a:moveTo>
                <a:pt x="2727365" y="0"/>
              </a:moveTo>
              <a:lnTo>
                <a:pt x="2727365" y="842276"/>
              </a:lnTo>
              <a:lnTo>
                <a:pt x="0" y="842276"/>
              </a:lnTo>
              <a:lnTo>
                <a:pt x="0" y="956962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2BBF1-C3DC-4179-90CF-C1AEE83DCFEB}">
      <dsp:nvSpPr>
        <dsp:cNvPr id="0" name=""/>
        <dsp:cNvSpPr/>
      </dsp:nvSpPr>
      <dsp:spPr>
        <a:xfrm>
          <a:off x="3557782" y="1530502"/>
          <a:ext cx="1477266" cy="533542"/>
        </a:xfrm>
        <a:custGeom>
          <a:avLst/>
          <a:gdLst/>
          <a:ahLst/>
          <a:cxnLst/>
          <a:rect l="0" t="0" r="0" b="0"/>
          <a:pathLst>
            <a:path>
              <a:moveTo>
                <a:pt x="1477266" y="0"/>
              </a:moveTo>
              <a:lnTo>
                <a:pt x="1477266" y="418857"/>
              </a:lnTo>
              <a:lnTo>
                <a:pt x="0" y="418857"/>
              </a:lnTo>
              <a:lnTo>
                <a:pt x="0" y="533542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2FF6E-FFDD-4EC5-AD69-737B82BD197C}">
      <dsp:nvSpPr>
        <dsp:cNvPr id="0" name=""/>
        <dsp:cNvSpPr/>
      </dsp:nvSpPr>
      <dsp:spPr>
        <a:xfrm>
          <a:off x="3588572" y="441052"/>
          <a:ext cx="2892953" cy="1089450"/>
        </a:xfrm>
        <a:prstGeom prst="roundRect">
          <a:avLst>
            <a:gd name="adj" fmla="val 10000"/>
          </a:avLst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DA9D84-EACE-4960-BA46-9923E14A9E14}">
      <dsp:nvSpPr>
        <dsp:cNvPr id="0" name=""/>
        <dsp:cNvSpPr/>
      </dsp:nvSpPr>
      <dsp:spPr>
        <a:xfrm>
          <a:off x="3726126" y="571728"/>
          <a:ext cx="2892953" cy="1089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Интенсивная 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аквакультура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6126" y="571728"/>
        <a:ext cx="2892953" cy="1089450"/>
      </dsp:txXfrm>
    </dsp:sp>
    <dsp:sp modelId="{C11425C6-AFBD-4955-AA0B-464F803B48F2}">
      <dsp:nvSpPr>
        <dsp:cNvPr id="0" name=""/>
        <dsp:cNvSpPr/>
      </dsp:nvSpPr>
      <dsp:spPr>
        <a:xfrm>
          <a:off x="2003564" y="2064045"/>
          <a:ext cx="3108436" cy="786118"/>
        </a:xfrm>
        <a:prstGeom prst="roundRect">
          <a:avLst>
            <a:gd name="adj" fmla="val 10000"/>
          </a:avLst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ABDE2B-E4DD-4A28-A838-A1C739EAC16B}">
      <dsp:nvSpPr>
        <dsp:cNvPr id="0" name=""/>
        <dsp:cNvSpPr/>
      </dsp:nvSpPr>
      <dsp:spPr>
        <a:xfrm>
          <a:off x="2141117" y="2194721"/>
          <a:ext cx="3108436" cy="786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Индустриальное рыбоводство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1117" y="2194721"/>
        <a:ext cx="3108436" cy="786118"/>
      </dsp:txXfrm>
    </dsp:sp>
    <dsp:sp modelId="{80F894EA-1C69-4622-A9F3-67C6F05C0F71}">
      <dsp:nvSpPr>
        <dsp:cNvPr id="0" name=""/>
        <dsp:cNvSpPr/>
      </dsp:nvSpPr>
      <dsp:spPr>
        <a:xfrm>
          <a:off x="1451" y="3807126"/>
          <a:ext cx="1657930" cy="1391351"/>
        </a:xfrm>
        <a:prstGeom prst="roundRect">
          <a:avLst>
            <a:gd name="adj" fmla="val 10000"/>
          </a:avLst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6AA083-4304-4733-A9EE-89C721661A7F}">
      <dsp:nvSpPr>
        <dsp:cNvPr id="0" name=""/>
        <dsp:cNvSpPr/>
      </dsp:nvSpPr>
      <dsp:spPr>
        <a:xfrm>
          <a:off x="139005" y="3937802"/>
          <a:ext cx="1657930" cy="1391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Садковые хозяйства</a:t>
          </a:r>
          <a:endParaRPr lang="ru-RU" sz="2400" kern="1200" dirty="0"/>
        </a:p>
      </dsp:txBody>
      <dsp:txXfrm>
        <a:off x="139005" y="3937802"/>
        <a:ext cx="1657930" cy="1391351"/>
      </dsp:txXfrm>
    </dsp:sp>
    <dsp:sp modelId="{EAA7E97A-8C82-4862-8EB2-CABB5959EA8A}">
      <dsp:nvSpPr>
        <dsp:cNvPr id="0" name=""/>
        <dsp:cNvSpPr/>
      </dsp:nvSpPr>
      <dsp:spPr>
        <a:xfrm>
          <a:off x="1874620" y="3807126"/>
          <a:ext cx="1030818" cy="1439957"/>
        </a:xfrm>
        <a:prstGeom prst="roundRect">
          <a:avLst>
            <a:gd name="adj" fmla="val 10000"/>
          </a:avLst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4F02A-6B0C-420C-ADF3-850826A3FB6B}">
      <dsp:nvSpPr>
        <dsp:cNvPr id="0" name=""/>
        <dsp:cNvSpPr/>
      </dsp:nvSpPr>
      <dsp:spPr>
        <a:xfrm>
          <a:off x="2012174" y="3937802"/>
          <a:ext cx="1030818" cy="14399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УЗВ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2174" y="3937802"/>
        <a:ext cx="1030818" cy="1439957"/>
      </dsp:txXfrm>
    </dsp:sp>
    <dsp:sp modelId="{339AE5A2-1B45-42E0-813D-66A45232807F}">
      <dsp:nvSpPr>
        <dsp:cNvPr id="0" name=""/>
        <dsp:cNvSpPr/>
      </dsp:nvSpPr>
      <dsp:spPr>
        <a:xfrm>
          <a:off x="3236465" y="3807126"/>
          <a:ext cx="2487774" cy="1391351"/>
        </a:xfrm>
        <a:prstGeom prst="roundRect">
          <a:avLst>
            <a:gd name="adj" fmla="val 10000"/>
          </a:avLst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794D18-778E-4993-8267-D3CC4475E8AD}">
      <dsp:nvSpPr>
        <dsp:cNvPr id="0" name=""/>
        <dsp:cNvSpPr/>
      </dsp:nvSpPr>
      <dsp:spPr>
        <a:xfrm>
          <a:off x="3374019" y="3937802"/>
          <a:ext cx="2487774" cy="1391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Системы с оборотным водоснабжением (СОВ)</a:t>
          </a:r>
          <a:endParaRPr lang="ru-RU" sz="2400" kern="1200" dirty="0"/>
        </a:p>
      </dsp:txBody>
      <dsp:txXfrm>
        <a:off x="3374019" y="3937802"/>
        <a:ext cx="2487774" cy="1391351"/>
      </dsp:txXfrm>
    </dsp:sp>
    <dsp:sp modelId="{843D7DA8-069B-4750-BF1B-11492979048D}">
      <dsp:nvSpPr>
        <dsp:cNvPr id="0" name=""/>
        <dsp:cNvSpPr/>
      </dsp:nvSpPr>
      <dsp:spPr>
        <a:xfrm>
          <a:off x="5977546" y="3807126"/>
          <a:ext cx="2533604" cy="1391351"/>
        </a:xfrm>
        <a:prstGeom prst="roundRect">
          <a:avLst>
            <a:gd name="adj" fmla="val 10000"/>
          </a:avLst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88CD072-2366-46AE-9F5D-0D8FB815074D}">
      <dsp:nvSpPr>
        <dsp:cNvPr id="0" name=""/>
        <dsp:cNvSpPr/>
      </dsp:nvSpPr>
      <dsp:spPr>
        <a:xfrm>
          <a:off x="6115099" y="3937802"/>
          <a:ext cx="2533604" cy="1391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Прямоточные системы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15099" y="3937802"/>
        <a:ext cx="2533604" cy="1391351"/>
      </dsp:txXfrm>
    </dsp:sp>
    <dsp:sp modelId="{0AA15566-6EF1-42B1-AEB6-18DF3601B17F}">
      <dsp:nvSpPr>
        <dsp:cNvPr id="0" name=""/>
        <dsp:cNvSpPr/>
      </dsp:nvSpPr>
      <dsp:spPr>
        <a:xfrm>
          <a:off x="6103420" y="1930570"/>
          <a:ext cx="2688018" cy="786118"/>
        </a:xfrm>
        <a:prstGeom prst="roundRect">
          <a:avLst>
            <a:gd name="adj" fmla="val 10000"/>
          </a:avLst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116CA5-C5F4-46BB-9996-83600CB0BD3B}">
      <dsp:nvSpPr>
        <dsp:cNvPr id="0" name=""/>
        <dsp:cNvSpPr/>
      </dsp:nvSpPr>
      <dsp:spPr>
        <a:xfrm>
          <a:off x="6240973" y="2061246"/>
          <a:ext cx="2688018" cy="786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Прудовое рыбоводство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0973" y="2061246"/>
        <a:ext cx="2688018" cy="786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F614E-93C5-494C-A660-A96CB6E4C11A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1ED9C-4327-4648-BCAD-67F55CD30B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51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9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D0C967-39D7-4AE1-866E-1630234C039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B79A2F53-430F-4396-B274-E95E88A5725D}" type="slidenum">
              <a:rPr lang="ru-RU" altLang="ru-RU" smtClean="0"/>
              <a:pPr eaLnBrk="1" hangingPunct="1"/>
              <a:t>41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53E388C-6664-4399-B852-D2CD3BC7B855}" type="slidenum">
              <a:rPr lang="ru-RU" altLang="ru-RU" smtClean="0"/>
              <a:pPr eaLnBrk="1" hangingPunct="1"/>
              <a:t>42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1BD40AB-2713-4400-834F-62DB2F5DE754}" type="slidenum">
              <a:rPr lang="ru-RU" altLang="ru-RU" smtClean="0"/>
              <a:pPr eaLnBrk="1" hangingPunct="1"/>
              <a:t>43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CAF746A-5BDA-46D4-A909-66639496B2F8}" type="slidenum">
              <a:rPr lang="ru-RU" altLang="ru-RU" smtClean="0"/>
              <a:pPr eaLnBrk="1" hangingPunct="1"/>
              <a:t>44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5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8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4A40CA-E300-4437-BEA1-6DC3CA3FD74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6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04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781779-D873-4EC3-A033-6FFBD450EB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208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8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1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D27806-3B94-469E-B60F-0475BF81397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209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9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25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31174B-5FD8-4B62-B41A-D4AF23E6743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0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35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D0C2D5-8121-4D92-A932-AEFA8EBD99D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1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9E4067-190F-4E88-8F03-CDFA55961B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7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02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42B6DB-DBFD-458E-A375-FB6A3BB8B21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2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55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1B70C-BEE4-4CFC-939B-71ADB142B40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213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3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66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AE44EF-0766-4A85-996C-1205F08C11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214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7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191724-91E7-47BA-917D-52956358A02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215</a:t>
            </a:fld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5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8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59271D-C7E7-4F49-A3A1-3FB105EAF57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216</a:t>
            </a:fld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6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9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0DB3B3-0E19-41FD-A0D8-3060E0C6C57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217</a:t>
            </a:fld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7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0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6B2716-8A23-4D26-8212-9AD5BF76314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218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17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9855B-C144-45D0-96AD-F305B50B14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27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B514DC-28FC-47C3-AA22-83F46C1A92A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37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737491-8BDF-4DDC-87B5-BD8893F7225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37C89E-2A71-4651-AD93-62C4FABEF1C8}" type="slidenum">
              <a:rPr lang="ru-RU" smtClean="0"/>
              <a:pPr>
                <a:defRPr/>
              </a:pPr>
              <a:t>226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12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CA7E48-464B-44C5-B8D4-AB68A445C82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8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393A59-5C2A-425C-922A-57D6364F5F8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229</a:t>
            </a:fld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9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D0C967-39D7-4AE1-866E-1630234C039D}" type="slidenum">
              <a:rPr lang="ru-RU" smtClean="0"/>
              <a:pPr>
                <a:defRPr/>
              </a:pPr>
              <a:t>232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0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AF226B-4331-4CD0-9DB5-5DAB9B439BA8}" type="slidenum">
              <a:rPr lang="ru-RU" smtClean="0"/>
              <a:pPr>
                <a:defRPr/>
              </a:pPr>
              <a:t>233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1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C64F51-7635-4395-8FE6-0C7D1B752F38}" type="slidenum">
              <a:rPr lang="ru-RU" smtClean="0"/>
              <a:pPr>
                <a:defRPr/>
              </a:pPr>
              <a:t>234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51FBAD-9FE6-4432-BB77-502B9AD3A870}" type="slidenum">
              <a:rPr lang="ru-RU" smtClean="0"/>
              <a:pPr>
                <a:defRPr/>
              </a:pPr>
              <a:t>293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3724E5-030E-4050-84B8-5C429CFB47FB}" type="slidenum">
              <a:rPr lang="ru-RU" smtClean="0"/>
              <a:pPr>
                <a:defRPr/>
              </a:pPr>
              <a:t>294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05FD1-1307-4DDA-BB4A-C20E9462354F}" type="slidenum">
              <a:rPr lang="ru-RU" smtClean="0"/>
              <a:pPr>
                <a:defRPr/>
              </a:pPr>
              <a:t>295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162C2C-2771-41A2-A391-95F3D8853288}" type="slidenum">
              <a:rPr lang="ru-RU" smtClean="0"/>
              <a:pPr>
                <a:defRPr/>
              </a:pPr>
              <a:t>296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859ABA-3A1E-46B2-8456-858A6A4BEDB1}" type="slidenum">
              <a:rPr lang="ru-RU" smtClean="0"/>
              <a:pPr>
                <a:defRPr/>
              </a:pPr>
              <a:t>297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8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1040E-F6A7-4828-8856-BF3B4E30C6DB}" type="slidenum">
              <a:rPr lang="ru-RU" smtClean="0"/>
              <a:pPr>
                <a:defRPr/>
              </a:pPr>
              <a:t>298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0BE87CF-30A4-4412-B2B2-6DBBEBC599D7}" type="slidenum">
              <a:rPr lang="ru-RU" altLang="ru-RU" smtClean="0"/>
              <a:pPr eaLnBrk="1" hangingPunct="1"/>
              <a:t>35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2DE85-1526-4729-80C7-F05487900614}" type="slidenum">
              <a:rPr lang="ru-RU" smtClean="0"/>
              <a:pPr>
                <a:defRPr/>
              </a:pPr>
              <a:t>299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98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2597CA-2996-408C-ADFC-AF3195E442CC}" type="slidenum">
              <a:rPr lang="ru-RU" smtClean="0"/>
              <a:pPr>
                <a:defRPr/>
              </a:pPr>
              <a:t>300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04573-AF86-4750-88DC-DFF0F1388F64}" type="slidenum">
              <a:rPr lang="ru-RU" smtClean="0"/>
              <a:pPr>
                <a:defRPr/>
              </a:pPr>
              <a:t>301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C82768-5F80-4D66-8C33-FF8DA6E4BBAF}" type="slidenum">
              <a:rPr lang="ru-RU" smtClean="0"/>
              <a:pPr>
                <a:defRPr/>
              </a:pPr>
              <a:t>302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22F9F7-1CCD-4E56-AB08-907D47F58705}" type="slidenum">
              <a:rPr lang="ru-RU" smtClean="0"/>
              <a:pPr>
                <a:defRPr/>
              </a:pPr>
              <a:t>303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33D45D-372E-4BC5-BCDD-EC4D017E83B6}" type="slidenum">
              <a:rPr lang="ru-RU" smtClean="0"/>
              <a:pPr>
                <a:defRPr/>
              </a:pPr>
              <a:t>304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97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CDB155-E653-49C7-9A93-B26892A1267D}" type="slidenum">
              <a:rPr lang="ru-RU" smtClean="0"/>
              <a:pPr>
                <a:defRPr/>
              </a:pPr>
              <a:t>309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27C586-28EC-4007-9CD2-8C43D9DB960F}" type="slidenum">
              <a:rPr lang="ru-RU" smtClean="0"/>
              <a:pPr>
                <a:defRPr/>
              </a:pPr>
              <a:t>310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38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10418-9D48-459B-AB11-4526085EAD97}" type="slidenum">
              <a:rPr lang="ru-RU" smtClean="0"/>
              <a:pPr>
                <a:defRPr/>
              </a:pPr>
              <a:t>311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79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BA49E3-CE71-451E-AF2E-BBB8F2092490}" type="slidenum">
              <a:rPr lang="ru-RU" smtClean="0"/>
              <a:pPr>
                <a:defRPr/>
              </a:pPr>
              <a:t>312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0E8D43B-80A8-45DF-81DD-A0DF93FB2084}" type="slidenum">
              <a:rPr lang="ru-RU" altLang="ru-RU" smtClean="0"/>
              <a:pPr eaLnBrk="1" hangingPunct="1"/>
              <a:t>36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89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C444E-1C5A-49D2-BAEE-04E8CB9D235D}" type="slidenum">
              <a:rPr lang="ru-RU" smtClean="0"/>
              <a:pPr>
                <a:defRPr/>
              </a:pPr>
              <a:t>313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91611B-9A47-422D-8F23-553CC7DD8D25}" type="slidenum">
              <a:rPr lang="ru-RU" smtClean="0"/>
              <a:pPr>
                <a:defRPr/>
              </a:pPr>
              <a:t>314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6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2F31D2-484E-4CFA-BFC1-4D4BF51A936A}" type="slidenum">
              <a:rPr lang="ru-RU" smtClean="0"/>
              <a:pPr>
                <a:defRPr/>
              </a:pPr>
              <a:t>315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7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5A0922-F669-4592-8807-B589AA6F2FEB}" type="slidenum">
              <a:rPr lang="ru-RU" smtClean="0"/>
              <a:pPr>
                <a:defRPr/>
              </a:pPr>
              <a:t>316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749C43-F617-492C-9751-AEFCD361D36D}" type="slidenum">
              <a:rPr lang="ru-RU" smtClean="0"/>
              <a:pPr>
                <a:defRPr/>
              </a:pPr>
              <a:t>317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B13AA0-1AFD-4687-B139-6045376F221E}" type="slidenum">
              <a:rPr lang="ru-RU" smtClean="0"/>
              <a:pPr>
                <a:defRPr/>
              </a:pPr>
              <a:t>318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32F3F5-C0B6-4DEC-B061-5ABD1F960E55}" type="slidenum">
              <a:rPr lang="ru-RU" smtClean="0"/>
              <a:pPr>
                <a:defRPr/>
              </a:pPr>
              <a:t>319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1735A21-88B0-4C49-983D-4C461E14DF8A}" type="slidenum">
              <a:rPr lang="ru-RU" altLang="ru-RU" smtClean="0"/>
              <a:pPr eaLnBrk="1" hangingPunct="1"/>
              <a:t>37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613834-0E25-4B08-96BC-350FB8FB7FE0}" type="slidenum">
              <a:rPr lang="ru-RU" altLang="ru-RU" smtClean="0"/>
              <a:pPr eaLnBrk="1" hangingPunct="1"/>
              <a:t>38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1A0E58C-49F2-446C-BA84-84EB11B940B6}" type="slidenum">
              <a:rPr lang="ru-RU" altLang="ru-RU" smtClean="0"/>
              <a:pPr eaLnBrk="1" hangingPunct="1"/>
              <a:t>39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24FB2C6-7E5D-4D0D-B897-BB7EE94E3E0A}" type="slidenum">
              <a:rPr lang="ru-RU" altLang="ru-RU" smtClean="0"/>
              <a:pPr eaLnBrk="1" hangingPunct="1"/>
              <a:t>40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248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91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83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50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759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947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9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373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392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86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674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5728-0B21-42C1-B451-617C38B6BBEC}" type="datetimeFigureOut">
              <a:rPr lang="ru-RU" smtClean="0"/>
              <a:pPr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69B1F-EB53-44CA-8475-62371F5C8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959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../Vspomogatelniy/Soderganie.pdf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0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D%D0%B0%D1%81%D0%BE%D1%81" TargetMode="Externa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A6%D0%B5%D0%BD%D1%82%D1%80%D0%BE%D0%B1%D0%B5%D0%B6%D0%BD%D0%B0%D1%8F_%D1%81%D0%B8%D0%BB%D0%B0" TargetMode="External"/><Relationship Id="rId4" Type="http://schemas.openxmlformats.org/officeDocument/2006/relationships/hyperlink" Target="https://ru.wikipedia.org/wiki/%D0%A0%D0%B0%D0%B1%D0%BE%D1%87%D0%B5%D0%B5_%D1%82%D0%B5%D0%BB%D0%BE" TargetMode="Externa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jpeg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6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4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4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4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6000" b="1" dirty="0" smtClean="0">
              <a:latin typeface="Times New Roman" pitchFamily="18" charset="0"/>
              <a:cs typeface="Times New Roman" pitchFamily="18" charset="0"/>
              <a:hlinkClick r:id="rId2" action="ppaction://hlinkfile"/>
            </a:endParaRPr>
          </a:p>
          <a:p>
            <a:pPr algn="ctr"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В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СОДЕРЖАНИЕ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www.ipi-singapore.org/contents/2021/07/shutterstock572515873-11260x600-16266868397860/shutterstock_572515873%20(1)_1260x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12" y="-14599"/>
            <a:ext cx="7597352" cy="361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736x/35/24/e5/3524e5c3696d8a7e794a1e16ce8ddba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586" y="3429000"/>
            <a:ext cx="457407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quaculturenorthamerica.com/wp-content/uploads/2019/07/7a49390e78b180e68429a1d007f1e3d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0868" y="3429000"/>
            <a:ext cx="4573132" cy="342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75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345893"/>
            <a:ext cx="4104456" cy="380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8811" y="692695"/>
            <a:ext cx="4503748" cy="346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581128"/>
            <a:ext cx="7560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Ocean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производитель систем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Aquapod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Она состоит из жесткой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рамы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садка в виде шара внутри рамы. Данная технология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экстримальных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частях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прибрежной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зоны, например ферма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Пуэрто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Панаме, а также ферма по выращиванию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желтохвоста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Гаваи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396778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кормления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рыбы в морских садках используются кормовые баржи.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может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вмещать вплоть до сотен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тонн. Баржи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правило,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садками,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в середине кластера. Подача производится через трубы со сжатым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подаваемым с баржи в садки. Крупные баржи оснащены помещениями для сотрудников.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кормовые баржи способны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противостоять волнам высотой в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068960"/>
            <a:ext cx="4896544" cy="347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00032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1577" y="203076"/>
            <a:ext cx="42386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192" y="203076"/>
            <a:ext cx="3864730" cy="295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s://www.goodfish.nl/app/uploads/2017/11/kooi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710" y="3419796"/>
            <a:ext cx="5016179" cy="334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40906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Рыбоводные индустриальные комплексы, работающие на основе замкнутого водоснабжения, можно условно классифицировать по следующим признакам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устойчивому проценту подмены свежей воды в сутки, от общего объема технологической воды в системе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10 % (системы оборотного водоснабжения (СОВ));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менее 10 % (классические УЗВ);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менее 1 % (высокоинтенсивные УЗВ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/>
              <a:t>по емкостям для выращивания:</a:t>
            </a:r>
            <a:endParaRPr lang="ru-RU" sz="2000" u="sng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 прудовые;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 </a:t>
            </a:r>
            <a:r>
              <a:rPr lang="ru-RU" sz="2000" dirty="0" err="1"/>
              <a:t>бессейновые</a:t>
            </a:r>
            <a:r>
              <a:rPr lang="ru-RU" sz="2000" dirty="0"/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 канальные (датский классический тип);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300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2323" y="764704"/>
            <a:ext cx="7200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возрастным или товарным категориям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инкубационные;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личиночные/мальковые;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товарные;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ремонтно-маточные/маточные;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преднерестовые/нерестовые;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зимовальные;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карантинные;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предпродажной подготовки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температурному режиму: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холодноводные (температура воды менее 18 ºС);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тепловодные (температура воды более 18 ºС).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03824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052736"/>
            <a:ext cx="8136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технологии рыбоводных индустриальных комплексов, работающих на основе замкнутого водоснабжения, лежит повторное (многократное) использование одной и той же воды для выращивания рыбы. При этом для устойчивой работы таких комплексов обязательным минимумом является наличие следующих технологических узлов: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емкости для выращивания (пруды, бассейны, каналы);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механическая очистка;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биологическая очистка;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аэрация и/или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оксигенация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циркуляция воды;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обеззараживание воды.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Ключевым технологическим узлом рыбоводных индустриальных комплексов является биологическая очистка.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194316548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aquafeed.ru/sites/aquafeed.ru/files/users/user375/p1000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110038"/>
            <a:ext cx="554513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3" descr="C:\Users\Костян\Desktop\100_4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1138"/>
            <a:ext cx="378618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1520825" y="1111250"/>
            <a:ext cx="2071688" cy="369888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Бассейновая УЗВ</a:t>
            </a:r>
            <a:endParaRPr lang="be-BY" altLang="ru-RU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Рисунок 4" descr="F:\Hs,jdjlcndj\5 курс\Дембеля\IMG_5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720850"/>
            <a:ext cx="2970213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5165725" y="1087438"/>
            <a:ext cx="3357563" cy="369887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Канальная УЗВ датского типа</a:t>
            </a:r>
            <a:endParaRPr lang="be-BY" alt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2555875" y="436563"/>
            <a:ext cx="480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УСТАНОВКИ ЗАМКНУТОГО ЦИКЛА</a:t>
            </a:r>
          </a:p>
        </p:txBody>
      </p:sp>
    </p:spTree>
    <p:extLst>
      <p:ext uri="{BB962C8B-B14F-4D97-AF65-F5344CB8AC3E}">
        <p14:creationId xmlns:p14="http://schemas.microsoft.com/office/powerpoint/2010/main" xmlns="" val="3174205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2345978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Принцип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маточного форелевого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xmlns="" val="16848019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692696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предприятии планируется выпуск оплодотворенной икры и малька </a:t>
            </a:r>
            <a:r>
              <a:rPr lang="ru-RU" dirty="0" err="1"/>
              <a:t>ра</a:t>
            </a:r>
            <a:r>
              <a:rPr lang="ru-RU" dirty="0"/>
              <a:t>-дужной форели: </a:t>
            </a:r>
          </a:p>
          <a:p>
            <a:r>
              <a:rPr lang="ru-RU" dirty="0"/>
              <a:t>производство оплодотворенной икры - 4 партии в год по 7,5 </a:t>
            </a:r>
            <a:r>
              <a:rPr lang="ru-RU" dirty="0" err="1"/>
              <a:t>млн.яиц</a:t>
            </a:r>
            <a:r>
              <a:rPr lang="ru-RU" dirty="0"/>
              <a:t> </a:t>
            </a:r>
          </a:p>
          <a:p>
            <a:r>
              <a:rPr lang="ru-RU" dirty="0"/>
              <a:t>всего: 25 000000 </a:t>
            </a:r>
            <a:r>
              <a:rPr lang="ru-RU" dirty="0" err="1"/>
              <a:t>млн.шт</a:t>
            </a:r>
            <a:r>
              <a:rPr lang="ru-RU" dirty="0"/>
              <a:t>/год; </a:t>
            </a:r>
          </a:p>
          <a:p>
            <a:r>
              <a:rPr lang="ru-RU" dirty="0"/>
              <a:t>производство малька весом 30г - 4 партии в год 375 000 малька </a:t>
            </a:r>
            <a:r>
              <a:rPr lang="ru-RU" dirty="0" err="1"/>
              <a:t>млн.шт</a:t>
            </a:r>
            <a:r>
              <a:rPr lang="ru-RU" dirty="0"/>
              <a:t>/год всего: 1 500 000 </a:t>
            </a:r>
            <a:r>
              <a:rPr lang="ru-RU" dirty="0" err="1"/>
              <a:t>млн.шт</a:t>
            </a:r>
            <a:r>
              <a:rPr lang="ru-RU" dirty="0"/>
              <a:t>/год.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Комплекс состоит из 3-х секций:</a:t>
            </a:r>
          </a:p>
          <a:p>
            <a:pPr marL="342900" indent="-342900">
              <a:buAutoNum type="arabicPeriod"/>
            </a:pPr>
            <a:r>
              <a:rPr lang="ru-RU" dirty="0" smtClean="0"/>
              <a:t>Секция маточного стада (4 + 1 модуля)</a:t>
            </a:r>
          </a:p>
          <a:p>
            <a:pPr marL="342900" indent="-342900">
              <a:buAutoNum type="arabicPeriod"/>
            </a:pPr>
            <a:r>
              <a:rPr lang="ru-RU" dirty="0" smtClean="0"/>
              <a:t>Секция инкубации (6 модулей)</a:t>
            </a:r>
          </a:p>
          <a:p>
            <a:pPr marL="342900" indent="-342900">
              <a:buAutoNum type="arabicPeriod"/>
            </a:pPr>
            <a:r>
              <a:rPr lang="ru-RU" dirty="0" smtClean="0"/>
              <a:t>Секция мальков (3 модуля)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75988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76672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Секция маточного стада </a:t>
            </a:r>
            <a:endParaRPr lang="ru-RU" b="1" dirty="0" smtClean="0"/>
          </a:p>
          <a:p>
            <a:r>
              <a:rPr lang="ru-RU" dirty="0" smtClean="0"/>
              <a:t>Производство </a:t>
            </a:r>
            <a:r>
              <a:rPr lang="ru-RU" dirty="0"/>
              <a:t>маточного стада разделено на 4 секции (модуля) для </a:t>
            </a:r>
            <a:r>
              <a:rPr lang="ru-RU" dirty="0" smtClean="0"/>
              <a:t>маточных </a:t>
            </a:r>
            <a:r>
              <a:rPr lang="ru-RU" dirty="0"/>
              <a:t>стад и 1 секция селекции. Проектом предусмотрено постоянное </a:t>
            </a:r>
            <a:r>
              <a:rPr lang="ru-RU" dirty="0" err="1"/>
              <a:t>содер-жание</a:t>
            </a:r>
            <a:r>
              <a:rPr lang="ru-RU" dirty="0"/>
              <a:t> 28.000кг взрослых особей форели. Одна секция состоит из 6 бетонных бассейнов размерами 1,60х16,00х1,00м, объемом воды 25м3 каждый. Общий объем воды 150м3</a:t>
            </a:r>
            <a:r>
              <a:rPr lang="ru-RU" dirty="0" smtClean="0"/>
              <a:t>.</a:t>
            </a:r>
          </a:p>
          <a:p>
            <a:r>
              <a:rPr lang="ru-RU" dirty="0"/>
              <a:t>С помощью регулировки освещенности и темпе-</a:t>
            </a:r>
            <a:r>
              <a:rPr lang="ru-RU" dirty="0" err="1"/>
              <a:t>ратуры</a:t>
            </a:r>
            <a:r>
              <a:rPr lang="ru-RU" dirty="0"/>
              <a:t> смещается нерест отдельных маточных стад. Нерест планируется один раз в год, но в каждой из 4-х групп в разное время. Это делается для </a:t>
            </a:r>
            <a:r>
              <a:rPr lang="ru-RU" dirty="0" err="1"/>
              <a:t>распреде-ления</a:t>
            </a:r>
            <a:r>
              <a:rPr lang="ru-RU" dirty="0"/>
              <a:t> нереста в течении года. Секция для селекции предназначена для содержа-</a:t>
            </a:r>
            <a:r>
              <a:rPr lang="ru-RU" dirty="0" err="1"/>
              <a:t>ния</a:t>
            </a:r>
            <a:r>
              <a:rPr lang="ru-RU" dirty="0"/>
              <a:t> селекционных особей, которые идут на восполнение замены маточного ста-да в размере 20-30% от маточного стада маток и столько же самцов. Созревание самки 2-3 года, репродуктивный возраст 4-6 лет. Созревание самцов 2 года, ре-продуктивный возраст 6 лет. Самцы составляют 40% поголовья самок.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4637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Прямоточные системы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рапеция 3"/>
          <p:cNvSpPr/>
          <p:nvPr/>
        </p:nvSpPr>
        <p:spPr>
          <a:xfrm>
            <a:off x="683568" y="2564904"/>
            <a:ext cx="1152128" cy="122413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ТЭС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АЭС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ГЭС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267744" y="2924944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309036" y="2421837"/>
            <a:ext cx="1849880" cy="1452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5436096" y="2924944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98379" y="2499050"/>
            <a:ext cx="1872208" cy="1211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водоем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pngpart.com/images/bt/fish-silhouet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916" y="3284983"/>
            <a:ext cx="648853" cy="4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7912" y="257218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</a:p>
          <a:p>
            <a:endParaRPr lang="ru-RU" dirty="0"/>
          </a:p>
        </p:txBody>
      </p:sp>
      <p:pic>
        <p:nvPicPr>
          <p:cNvPr id="11" name="Picture 2" descr="https://pngpart.com/images/bt/fish-silhouet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9549" y="3062463"/>
            <a:ext cx="648853" cy="4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ngpart.com/images/bt/fish-silhouet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0440" y="2964025"/>
            <a:ext cx="648853" cy="4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ngpart.com/images/bt/fish-silhouet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8453" y="3448413"/>
            <a:ext cx="648853" cy="4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ngpart.com/images/bt/fish-silhouet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167" y="3206121"/>
            <a:ext cx="648853" cy="4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15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05" r="43790" b="34466"/>
          <a:stretch/>
        </p:blipFill>
        <p:spPr bwMode="auto">
          <a:xfrm>
            <a:off x="179512" y="1052735"/>
            <a:ext cx="8918619" cy="461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962364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Секция инкубации</a:t>
            </a:r>
          </a:p>
          <a:p>
            <a:r>
              <a:rPr lang="ru-RU" dirty="0"/>
              <a:t>Установка для инкубации разделена на 6 инкубационных модулей , по два в </a:t>
            </a:r>
            <a:r>
              <a:rPr lang="ru-RU" dirty="0" smtClean="0"/>
              <a:t>каждом </a:t>
            </a:r>
            <a:r>
              <a:rPr lang="ru-RU" dirty="0"/>
              <a:t>помещении. Вместимость каждого модуля 1250000 яиц, вместимость </a:t>
            </a:r>
            <a:r>
              <a:rPr lang="ru-RU" dirty="0" smtClean="0"/>
              <a:t>одного </a:t>
            </a:r>
            <a:r>
              <a:rPr lang="ru-RU" dirty="0"/>
              <a:t>инкубационного лотка 10 000 </a:t>
            </a:r>
            <a:r>
              <a:rPr lang="ru-RU" dirty="0" smtClean="0"/>
              <a:t>яиц </a:t>
            </a:r>
            <a:r>
              <a:rPr lang="ru-RU" dirty="0"/>
              <a:t>Проектом предусмотрено 4 партии в год по </a:t>
            </a:r>
            <a:r>
              <a:rPr lang="ru-RU" dirty="0" smtClean="0"/>
              <a:t>7,5млн</a:t>
            </a:r>
            <a:r>
              <a:rPr lang="ru-RU" dirty="0"/>
              <a:t>. яиц.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75" r="20771" b="43890"/>
          <a:stretch/>
        </p:blipFill>
        <p:spPr bwMode="auto">
          <a:xfrm>
            <a:off x="1547664" y="1457192"/>
            <a:ext cx="6120680" cy="52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02851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748883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Секция </a:t>
            </a:r>
            <a:r>
              <a:rPr lang="ru-RU" b="1" dirty="0" smtClean="0"/>
              <a:t>мальков</a:t>
            </a:r>
          </a:p>
          <a:p>
            <a:r>
              <a:rPr lang="ru-RU" dirty="0"/>
              <a:t>Производство мальков разделено на три секции: стартовый модуль, модуль для мальков, модуль для молоди. </a:t>
            </a:r>
          </a:p>
          <a:p>
            <a:r>
              <a:rPr lang="ru-RU" u="sng" dirty="0"/>
              <a:t>Стартовый модуль </a:t>
            </a:r>
            <a:r>
              <a:rPr lang="ru-RU" dirty="0"/>
              <a:t>предназначен от появления малька до 1 грамма (</a:t>
            </a:r>
            <a:r>
              <a:rPr lang="ru-RU" dirty="0" err="1"/>
              <a:t>конеч-ный</a:t>
            </a:r>
            <a:r>
              <a:rPr lang="ru-RU" dirty="0"/>
              <a:t> вес). Планируется 4 партии в гол по 375. 000 мальков. Стартовый модуль состоит из 14 бассейнов размерами 0,60х4.20х0,50м, объемом воды 1,35м3 каждый. Общий объем воды – 19м3. Доливка пресной воды 5,2л/сек. </a:t>
            </a:r>
            <a:r>
              <a:rPr lang="ru-RU" dirty="0" err="1"/>
              <a:t>Производ-ство</a:t>
            </a:r>
            <a:r>
              <a:rPr lang="ru-RU" dirty="0"/>
              <a:t> задействовано круглый год. Циркуляция воды на бассейн 8м3/час, общая циркуляция воды 112м3/час. </a:t>
            </a:r>
          </a:p>
          <a:p>
            <a:r>
              <a:rPr lang="ru-RU" u="sng" dirty="0"/>
              <a:t>Модуль для мальков</a:t>
            </a:r>
            <a:r>
              <a:rPr lang="ru-RU" dirty="0"/>
              <a:t> предназначен для содержания мальков весом от 1грамма до 5 граммов. Модуль состоит из 14 бетонных резервуаров размерами 1,00х6,00х0,75м, объемом воды 4,5м3 каждый. Общий объем воды 63м3</a:t>
            </a:r>
            <a:r>
              <a:rPr lang="ru-RU" dirty="0" smtClean="0"/>
              <a:t>.</a:t>
            </a:r>
          </a:p>
          <a:p>
            <a:r>
              <a:rPr lang="ru-RU" u="sng" dirty="0"/>
              <a:t>Модуль для молоди </a:t>
            </a:r>
            <a:r>
              <a:rPr lang="ru-RU" dirty="0"/>
              <a:t>предназначен для содержания молоди весом от 5 </a:t>
            </a:r>
            <a:r>
              <a:rPr lang="ru-RU" dirty="0" err="1"/>
              <a:t>грам-мов</a:t>
            </a:r>
            <a:r>
              <a:rPr lang="ru-RU" dirty="0"/>
              <a:t> до 30 граммов. Модуль состоит из 12 бетонных бассейнов размерами 1,60х16,00х1,00м, объемом воды 25м3 каждый. Общий объем воды 300м3. До-</a:t>
            </a:r>
            <a:r>
              <a:rPr lang="ru-RU" dirty="0" err="1"/>
              <a:t>ливка</a:t>
            </a:r>
            <a:r>
              <a:rPr lang="ru-RU" dirty="0"/>
              <a:t> пресной воды 5,2л/сек. Циркуляция воды на бассейн 60м3/час, общая </a:t>
            </a:r>
            <a:r>
              <a:rPr lang="ru-RU" dirty="0" err="1"/>
              <a:t>цир-куляция</a:t>
            </a:r>
            <a:r>
              <a:rPr lang="ru-RU" dirty="0"/>
              <a:t> воды 720м3/час.</a:t>
            </a:r>
          </a:p>
        </p:txBody>
      </p:sp>
    </p:spTree>
    <p:extLst>
      <p:ext uri="{BB962C8B-B14F-4D97-AF65-F5344CB8AC3E}">
        <p14:creationId xmlns:p14="http://schemas.microsoft.com/office/powerpoint/2010/main" xmlns="" val="333105341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1" r="79122" b="26528"/>
          <a:stretch/>
        </p:blipFill>
        <p:spPr bwMode="auto">
          <a:xfrm>
            <a:off x="1835696" y="0"/>
            <a:ext cx="5670967" cy="669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7568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771"/>
          <a:stretch/>
        </p:blipFill>
        <p:spPr bwMode="auto">
          <a:xfrm>
            <a:off x="-36512" y="1052736"/>
            <a:ext cx="9150671" cy="32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00" b="29988"/>
          <a:stretch/>
        </p:blipFill>
        <p:spPr bwMode="auto">
          <a:xfrm>
            <a:off x="4170524" y="4432705"/>
            <a:ext cx="1337580" cy="238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72226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484784"/>
            <a:ext cx="777686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производителей племенного ядра осуществляется путём отбора по следующим признакам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срокам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созревания в нерестовом сезоне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индексам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толщины и высоты тела,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плодовитости,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репродуктивности и массе икринки у самок,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плодовитости у самцов.</a:t>
            </a:r>
          </a:p>
          <a:p>
            <a:endParaRPr lang="ru-RU" dirty="0" smtClean="0"/>
          </a:p>
          <a:p>
            <a:r>
              <a:rPr lang="ru-RU" dirty="0" smtClean="0"/>
              <a:t>В воспроизводстве участвуют 3-х годовики самок (созрели в 2 года) и 2-х годовики самцов.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85254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3" t="12312" r="11418" b="4707"/>
          <a:stretch/>
        </p:blipFill>
        <p:spPr bwMode="auto">
          <a:xfrm>
            <a:off x="179512" y="1052736"/>
            <a:ext cx="8424936" cy="480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398173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Круглогодичное получение икры радужной форели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99414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orage1.fermer.ru/bocu/23/dsc_983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9" t="2225" r="21539" b="109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60648"/>
            <a:ext cx="777686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Принцип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рыбоводного индустриального комплекса по получению посадочного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2605023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Содержимое 3" descr="C:\Users\Костян\Desktop\Безымянный.jpg"/>
          <p:cNvPicPr>
            <a:picLocks noGrp="1"/>
          </p:cNvPicPr>
          <p:nvPr>
            <p:ph idx="1"/>
          </p:nvPr>
        </p:nvPicPr>
        <p:blipFill>
          <a:blip r:embed="rId2" cstate="print"/>
          <a:srcRect l="19495" b="4037"/>
          <a:stretch>
            <a:fillRect/>
          </a:stretch>
        </p:blipFill>
        <p:spPr>
          <a:xfrm>
            <a:off x="0" y="0"/>
            <a:ext cx="9144000" cy="51133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395288" y="5243513"/>
            <a:ext cx="8353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/>
              <a:t>Рыбоводный индустриальный комплекс по выращиванию рыбопосадочного материала лососевых видов рыб с использованием системы замкнутого водоснабжения введен в эксплуатацию в августе 2012 года на базе УО БГСХА г. Горки Могилевской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9476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692150"/>
            <a:ext cx="8569325" cy="5616575"/>
          </a:xfrm>
        </p:spPr>
        <p:txBody>
          <a:bodyPr>
            <a:normAutofit fontScale="92500" lnSpcReduction="20000"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dirty="0" smtClean="0"/>
              <a:t>Мощность питомника 3 млн. экземпляров мальков радужной форели индивидуальной массой 50 – 60 грамм в год. Установка размещена в каркасном здании общей площадью 2688 м</a:t>
            </a:r>
            <a:r>
              <a:rPr lang="ru-RU" baseline="30000" dirty="0" smtClean="0"/>
              <a:t>3</a:t>
            </a:r>
            <a:r>
              <a:rPr lang="ru-RU" dirty="0" smtClean="0"/>
              <a:t>. Система рассчитана на производство за раз 750 тыс. мальков индивидуальной массой 60 грамм. За год планируется осуществлять 4 цикла выращивания, т.е. полное производство составит 180 тыс. кг рыбы в год. Среднее суточное кормление составляет </a:t>
            </a:r>
            <a:r>
              <a:rPr lang="ru-RU" u="sng" dirty="0" smtClean="0"/>
              <a:t>+</a:t>
            </a:r>
            <a:r>
              <a:rPr lang="ru-RU" dirty="0" smtClean="0"/>
              <a:t> 520 кг. Средний требуемый объем свежей воды для данной системы рассчитан на </a:t>
            </a:r>
            <a:r>
              <a:rPr lang="ru-RU" u="sng" dirty="0" smtClean="0"/>
              <a:t>+</a:t>
            </a:r>
            <a:r>
              <a:rPr lang="ru-RU" dirty="0" smtClean="0"/>
              <a:t> 6,2 м</a:t>
            </a:r>
            <a:r>
              <a:rPr lang="ru-RU" baseline="30000" dirty="0" smtClean="0"/>
              <a:t>3</a:t>
            </a:r>
            <a:r>
              <a:rPr lang="ru-RU" dirty="0" smtClean="0"/>
              <a:t>/час при максимальных 300 литрах новой воды на килограмм корма. Общий объем воды во всех бассейнах и фильтрах составляет ± 400 м</a:t>
            </a:r>
            <a:r>
              <a:rPr lang="ru-RU" baseline="30000" dirty="0" smtClean="0"/>
              <a:t>3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47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2088232"/>
          </a:xfrm>
        </p:spPr>
        <p:txBody>
          <a:bodyPr>
            <a:noAutofit/>
          </a:bodyPr>
          <a:lstStyle/>
          <a:p>
            <a:pPr lvl="0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 оборотным водоснабжением (СОВ)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часть воды возвращается в систему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mtdata.ru/u10/photoAF4A/20406035918-0/orig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59817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5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3" name="Picture 2" descr="http://creativecan.com/wp-content/uploads/2012/10/troutlodg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E:\КОНСТАНТИН Ювенальиевич\Новая папка\ИКРА АМЕРИКА 12.2013 г.ГОРКИ\IMG_87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852738"/>
            <a:ext cx="4992688" cy="3744912"/>
          </a:xfrm>
        </p:spPr>
      </p:pic>
      <p:pic>
        <p:nvPicPr>
          <p:cNvPr id="5125" name="Рисунок 10" descr="IMG_87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11" descr="IMG_874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284538"/>
            <a:ext cx="476408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0" y="0"/>
            <a:ext cx="455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/>
              <a:t>США </a:t>
            </a:r>
            <a:r>
              <a:rPr lang="ru-RU" altLang="ru-RU" sz="1600" b="1"/>
              <a:t>500 млн икры в 70 стран мира</a:t>
            </a:r>
          </a:p>
        </p:txBody>
      </p:sp>
    </p:spTree>
    <p:extLst>
      <p:ext uri="{BB962C8B-B14F-4D97-AF65-F5344CB8AC3E}">
        <p14:creationId xmlns:p14="http://schemas.microsoft.com/office/powerpoint/2010/main" xmlns="" val="41689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E:\Фотографии\рик\IMG_20200224_1227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113088"/>
            <a:ext cx="4992688" cy="3744912"/>
          </a:xfrm>
        </p:spPr>
      </p:pic>
      <p:pic>
        <p:nvPicPr>
          <p:cNvPr id="6147" name="Picture 5" descr="http://www.oeufsdetruite.fr/wp-content/uploads/2013/05/img-emballage_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44704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http://www.merke.ru/images/viviers/logo-vivier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25" y="908050"/>
            <a:ext cx="2449513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https://abnews.ru/wp-content/uploads/2020/01/img_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4900"/>
            <a:ext cx="42132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0" y="0"/>
            <a:ext cx="5580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/>
              <a:t>ФРАНЦИЯ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более 50 млн в год</a:t>
            </a:r>
            <a:endParaRPr lang="ru-RU" altLang="ru-RU" sz="4000" b="1"/>
          </a:p>
        </p:txBody>
      </p:sp>
    </p:spTree>
    <p:extLst>
      <p:ext uri="{BB962C8B-B14F-4D97-AF65-F5344CB8AC3E}">
        <p14:creationId xmlns:p14="http://schemas.microsoft.com/office/powerpoint/2010/main" xmlns="" val="149118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kra-dabie.pl/wp-content/themes/custom/img/50b1ab5e13cf4e365c48268b2ef6c847_f8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36496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50825" y="188913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/>
              <a:t>ПОЛЬША </a:t>
            </a:r>
            <a:r>
              <a:rPr lang="ru-RU" altLang="ru-RU" sz="3200"/>
              <a:t> </a:t>
            </a:r>
            <a:r>
              <a:rPr lang="ru-RU" altLang="ru-RU" sz="2000" b="1"/>
              <a:t>120 млн. икры </a:t>
            </a:r>
          </a:p>
        </p:txBody>
      </p:sp>
      <p:pic>
        <p:nvPicPr>
          <p:cNvPr id="7172" name="Picture 3" descr="E:\Фотографии\рик\IMG_20200224_2253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5" y="2852738"/>
            <a:ext cx="4940300" cy="3705225"/>
          </a:xfrm>
        </p:spPr>
      </p:pic>
      <p:pic>
        <p:nvPicPr>
          <p:cNvPr id="7173" name="Picture 7" descr="7_Deliv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3375"/>
            <a:ext cx="40814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https://apollo-frankfurt.akamaized.net/v1/files/6v718oi7m8r31-KZ/image;s=1000x7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22" t="55586" r="43176" b="-1292"/>
          <a:stretch>
            <a:fillRect/>
          </a:stretch>
        </p:blipFill>
        <p:spPr bwMode="auto">
          <a:xfrm>
            <a:off x="5219700" y="3213100"/>
            <a:ext cx="29781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720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E:\Фотографии\рик\IMG_20191122_103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09" b="30843"/>
          <a:stretch>
            <a:fillRect/>
          </a:stretch>
        </p:blipFill>
        <p:spPr>
          <a:xfrm>
            <a:off x="4140200" y="0"/>
            <a:ext cx="4708525" cy="3600450"/>
          </a:xfrm>
        </p:spPr>
      </p:pic>
      <p:pic>
        <p:nvPicPr>
          <p:cNvPr id="8195" name="Picture 2" descr="https://img03.flagma.ru/photo/ikra-foreli-zhivaya-na-stadii-glazka-6278356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657"/>
          <a:stretch>
            <a:fillRect/>
          </a:stretch>
        </p:blipFill>
        <p:spPr bwMode="auto">
          <a:xfrm>
            <a:off x="0" y="3438525"/>
            <a:ext cx="669131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https://sun9-46.userapi.com/c10766/g38669094/a_53d7d933.jpg?ava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8512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250825" y="188913"/>
            <a:ext cx="35972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/>
              <a:t>РОССИЯ </a:t>
            </a:r>
            <a:r>
              <a:rPr lang="ru-RU" altLang="ru-RU" sz="1800" b="1"/>
              <a:t>45-50 млн. икры</a:t>
            </a:r>
          </a:p>
        </p:txBody>
      </p:sp>
    </p:spTree>
    <p:extLst>
      <p:ext uri="{BB962C8B-B14F-4D97-AF65-F5344CB8AC3E}">
        <p14:creationId xmlns:p14="http://schemas.microsoft.com/office/powerpoint/2010/main" xmlns="" val="16699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Содержимое 3" descr="IMG_875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4284662" cy="3213100"/>
          </a:xfrm>
        </p:spPr>
      </p:pic>
      <p:pic>
        <p:nvPicPr>
          <p:cNvPr id="9219" name="Рисунок 4" descr="IMG_87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41878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5" descr="IMG_879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98875"/>
            <a:ext cx="421163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6" descr="IMG_871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2124075" y="3141663"/>
            <a:ext cx="5764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/>
              <a:t>АККЛИМАТИЗАЦИЯ ИКРЫ</a:t>
            </a:r>
            <a:endParaRPr lang="ru-RU" altLang="ru-RU" sz="3200"/>
          </a:p>
        </p:txBody>
      </p:sp>
    </p:spTree>
    <p:extLst>
      <p:ext uri="{BB962C8B-B14F-4D97-AF65-F5344CB8AC3E}">
        <p14:creationId xmlns:p14="http://schemas.microsoft.com/office/powerpoint/2010/main" xmlns="" val="26685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0"/>
            <a:ext cx="3034680" cy="77809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+mn-lt"/>
              </a:rPr>
              <a:t>ИНКУБАЦИЯ</a:t>
            </a:r>
            <a:endParaRPr lang="ru-RU" sz="32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243" name="Picture 2" descr="https://horki.info/sites/default/files/news/2013/07/07/fi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50276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836613"/>
            <a:ext cx="3659188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16338"/>
            <a:ext cx="381635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64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КОНСТАНТИН Ювенальиевич\Новая папка\ИКРА АМЕРИКА 12.2013 г.ГОРКИ\IMG_8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56100" cy="3267075"/>
          </a:xfrm>
        </p:spPr>
      </p:pic>
      <p:pic>
        <p:nvPicPr>
          <p:cNvPr id="11267" name="Рисунок 8" descr="IMG_20200224_1226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8913"/>
            <a:ext cx="275431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9" descr="IMG_20200224_1226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2471737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 descr="E:\Фотографии\рик\IMG-555ab394a9284a67c62d6f10b8a0de3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149725"/>
            <a:ext cx="41052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75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НЕУДОВЛЕТВАРИТЕЛЬНОЕ КАЧЕСТВО КОРМОВ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ru-RU" altLang="ru-RU" sz="3200" smtClean="0"/>
              <a:t>разбалансированный аминокислотный состав (отсутствие метионина и цистеина)</a:t>
            </a:r>
          </a:p>
          <a:p>
            <a:pPr eaLnBrk="1" hangingPunct="1">
              <a:buClr>
                <a:schemeClr val="tx1"/>
              </a:buClr>
            </a:pPr>
            <a:r>
              <a:rPr lang="ru-RU" altLang="ru-RU" sz="3200" smtClean="0"/>
              <a:t>недостаточное количество ω-3 и ω-6 жирных к-т</a:t>
            </a:r>
          </a:p>
          <a:p>
            <a:pPr eaLnBrk="1" hangingPunct="1">
              <a:buClr>
                <a:schemeClr val="tx1"/>
              </a:buClr>
            </a:pPr>
            <a:r>
              <a:rPr lang="ru-RU" altLang="ru-RU" sz="3200" b="1" smtClean="0"/>
              <a:t>присутствие эруковой к-ты</a:t>
            </a:r>
            <a:r>
              <a:rPr lang="ru-RU" altLang="ru-RU" sz="3200" smtClean="0"/>
              <a:t>, наличие недопустимо в кормах</a:t>
            </a:r>
          </a:p>
          <a:p>
            <a:pPr eaLnBrk="1" hangingPunct="1">
              <a:buClr>
                <a:schemeClr val="tx1"/>
              </a:buClr>
            </a:pPr>
            <a:r>
              <a:rPr lang="ru-RU" altLang="ru-RU" sz="3200" smtClean="0"/>
              <a:t>низкое содержание витаминов 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8764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313" y="476250"/>
            <a:ext cx="3673475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651125" y="836613"/>
            <a:ext cx="3624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Arial" charset="0"/>
              </a:rPr>
              <a:t>ДЕЗИНФЕКЦИЯ ВОДЫ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2924175"/>
            <a:ext cx="3168650" cy="1441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solidFill>
                  <a:schemeClr val="tx1"/>
                </a:solidFill>
              </a:rPr>
              <a:t>УФ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32363" y="2913063"/>
            <a:ext cx="3168650" cy="1439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tx1"/>
                </a:solidFill>
              </a:rPr>
              <a:t>ОЗОН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916238" y="1773238"/>
            <a:ext cx="503237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449888" y="1773238"/>
            <a:ext cx="504825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1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ОЗОНИРОВАНИЕ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6627" name="Содержимое 3" descr="IMG_20200224_12385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3816350" cy="2862262"/>
          </a:xfrm>
        </p:spPr>
      </p:pic>
      <p:pic>
        <p:nvPicPr>
          <p:cNvPr id="26628" name="Рисунок 4" descr="IMG_20200224_1220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25538"/>
            <a:ext cx="3149600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250825" y="4941888"/>
            <a:ext cx="83534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дезинфекция воды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положительное влияние на коагуляцию и фильтрацию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окисляет аммоний через нитриты до нитратов при рН выше 7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окисление нитритов до нитратов не зависимо от рН</a:t>
            </a:r>
            <a:endParaRPr lang="ru-RU" altLang="ru-RU" sz="1800" b="1"/>
          </a:p>
        </p:txBody>
      </p:sp>
    </p:spTree>
    <p:extLst>
      <p:ext uri="{BB962C8B-B14F-4D97-AF65-F5344CB8AC3E}">
        <p14:creationId xmlns:p14="http://schemas.microsoft.com/office/powerpoint/2010/main" xmlns="" val="1000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УЗВ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i.pinimg.com/originals/d1/d4/8f/d1d48fafc1b89c740ea869dbbcbda1b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78390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103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КАННИБАЛИЗМ У ФОРЕЛИ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27651" name="Picture 2" descr="E:\Фотографии\рик\IMG_20190907_203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81213" y="1196975"/>
            <a:ext cx="4867275" cy="3649663"/>
          </a:xfrm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323850" y="4868863"/>
            <a:ext cx="84963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/>
              <a:t>Форель обладает крайне неравномерным ростом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/>
              <a:t>Каннибализм может увеличить потери рыбы на 20-25 %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xmlns="" val="13164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СОРТИРОВКА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28675" name="Picture 3" descr="E:\КОНСТАНТИН Ювенальиевич\DCIM\100CANON\IMG_7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3036887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E:\КОНСТАНТИН Ювенальиевич\DCIM\100CANON\IMG_7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80828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E:\Фотографии\рик\IMG_20200224_123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28775"/>
            <a:ext cx="272732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40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49289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Типы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товарных форелевых комплексов и особенности их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6219826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Плановая </a:t>
            </a:r>
            <a:r>
              <a:rPr lang="ru-RU" b="1" dirty="0"/>
              <a:t>мощностью 1000 тонн в </a:t>
            </a:r>
            <a:r>
              <a:rPr lang="ru-RU" b="1" dirty="0" smtClean="0"/>
              <a:t>год</a:t>
            </a:r>
            <a:r>
              <a:rPr lang="ru-RU" b="1" dirty="0"/>
              <a:t> </a:t>
            </a:r>
            <a:r>
              <a:rPr lang="ru-RU" b="1" dirty="0" smtClean="0"/>
              <a:t>товарной форели навеской более 1000 г.</a:t>
            </a:r>
          </a:p>
          <a:p>
            <a:r>
              <a:rPr lang="ru-RU" dirty="0"/>
              <a:t>О</a:t>
            </a:r>
            <a:r>
              <a:rPr lang="ru-RU" dirty="0" smtClean="0"/>
              <a:t>бщая годовая производительность </a:t>
            </a:r>
            <a:r>
              <a:rPr lang="ru-RU" dirty="0"/>
              <a:t>разделена на 2 цикла по 500 тонн товарной рыбы в 6 месяцев.</a:t>
            </a:r>
          </a:p>
          <a:p>
            <a:r>
              <a:rPr lang="ru-RU" dirty="0"/>
              <a:t>П</a:t>
            </a:r>
            <a:r>
              <a:rPr lang="ru-RU" dirty="0" smtClean="0"/>
              <a:t>редусмотрено </a:t>
            </a:r>
            <a:r>
              <a:rPr lang="ru-RU" dirty="0"/>
              <a:t>получение икры для обеспечения </a:t>
            </a:r>
            <a:r>
              <a:rPr lang="ru-RU" dirty="0" smtClean="0"/>
              <a:t>предприятия рыбопосадочным </a:t>
            </a:r>
            <a:r>
              <a:rPr lang="ru-RU" dirty="0"/>
              <a:t>материалом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/>
              <a:t>Производственная </a:t>
            </a:r>
            <a:r>
              <a:rPr lang="ru-RU" b="1" dirty="0" smtClean="0"/>
              <a:t>программа</a:t>
            </a:r>
          </a:p>
          <a:p>
            <a:endParaRPr lang="ru-RU" b="1" dirty="0"/>
          </a:p>
          <a:p>
            <a:r>
              <a:rPr lang="ru-RU" dirty="0" smtClean="0"/>
              <a:t>- </a:t>
            </a:r>
            <a:r>
              <a:rPr lang="ru-RU" dirty="0"/>
              <a:t>икра осемененная привозная;</a:t>
            </a:r>
          </a:p>
          <a:p>
            <a:r>
              <a:rPr lang="ru-RU" dirty="0"/>
              <a:t>- выращивание (инкубация) посадочного материала– 60 суток;</a:t>
            </a:r>
          </a:p>
          <a:p>
            <a:r>
              <a:rPr lang="ru-RU" dirty="0"/>
              <a:t>- выращивание до товарной массы 1000 гр. ++ – 510 суток.</a:t>
            </a:r>
          </a:p>
        </p:txBody>
      </p:sp>
    </p:spTree>
    <p:extLst>
      <p:ext uri="{BB962C8B-B14F-4D97-AF65-F5344CB8AC3E}">
        <p14:creationId xmlns:p14="http://schemas.microsoft.com/office/powerpoint/2010/main" xmlns="" val="40699720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90872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2275" y="1556792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Цех инкубации: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инкубации икры,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вылупления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предличинки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предлагается проводить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инкубационной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установке, состоящей из 2 инкубационных блоков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CompHatch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объединенных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одну отдельную инкубационную установку RAS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возможностью регулирования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длится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закладки икры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завершения стадии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предличинки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после чего личинки переносятся в установку для мальков.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объем производства разделен на 12 ежемесячных партий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посадкой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300,000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икринок в одной установке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CompHatch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110638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20" r="4034" b="6250"/>
          <a:stretch/>
        </p:blipFill>
        <p:spPr bwMode="auto">
          <a:xfrm>
            <a:off x="72008" y="1522980"/>
            <a:ext cx="8964488" cy="447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820527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71296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Цех выращивания малька: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для выращивания мальков, которые интегрированы с установками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выращивания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молоди, включает в себя 3 секции выращивания, каждая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периодом выращивания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равным 4 недели, с общими водоочистными установками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мальков 1,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выкармливания личинок из инкубатора: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начало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выкармливания 240,000 личинок после рассасывания желточного мешка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 роста в 4 недели в 1 резервуаре объемом 12 м3 получается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220,000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мальков весом 0,5г, готовых к переходу на следующий этап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Максимальная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биомассы: 10 кг/м3.</a:t>
            </a:r>
          </a:p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Стадия м альков 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4 -недельный период роста, при котором мальки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увеличиваются с 0,5 г до 1,5 г в одном резервуаре объемом 12 м3 или в двух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резервуарах объемом 6 м3, прежде чем перевести около 202,000 мальков 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стадии мальков. Максимальная плотность биомассы: 25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кг/м3.</a:t>
            </a:r>
          </a:p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Стадия мальков 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выращивание мальков от 1,5 г до 5,0 г в 2 резервуарах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м3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Через 4 недели 190,000 мальков весом 5 г, что в эквиваленте годового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равно 2,28 млн. мальков весом по 5 г, будут готовы к передаче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для выращивания молоди. Максимальная плотность биомассы: 40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кг/м3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секций установки для выращивания мальков требуется площадь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примерно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х 15 м, или 180 м2.</a:t>
            </a:r>
          </a:p>
        </p:txBody>
      </p:sp>
    </p:spTree>
    <p:extLst>
      <p:ext uri="{BB962C8B-B14F-4D97-AF65-F5344CB8AC3E}">
        <p14:creationId xmlns:p14="http://schemas.microsoft.com/office/powerpoint/2010/main" xmlns="" val="75375325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31" t="14441" r="36265" b="9698"/>
          <a:stretch/>
        </p:blipFill>
        <p:spPr bwMode="auto">
          <a:xfrm>
            <a:off x="971600" y="404663"/>
            <a:ext cx="7056784" cy="625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475498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Цех выращивания молоди: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для выращивания молоди включает в себя две отдельные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выращивания, F1 и F2, каждая с 7 резервуарами по 26 м3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системой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очистки воды для каждой установки. F1 и F2 каждая включает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две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секции выращивания, каждая с периодом роста в 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 и F2, стадия 1: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Попеременное, двухмесячное выращивание 190,000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мальков весом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г. После периода роста в 2 месяца в 2 резервуарах по 26 м3 около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184,000 молоди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весом 15 г будут готовы к переходу на следующий этап.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плотность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биомассы: 53 кг/м3.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 и F 2,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2 -месячный период роста, выращивание мальков от 15 г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молоди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весом 50 г в 5 резервуарах по 26 м3 перед передачей около 180,000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 для предварительного выращивания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ModulRAS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Ø20м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Период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 от 5 до 50 г запланирован на 4 месяца, поэтому секции F1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F2 должны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поочередно загружаться, чтобы соответствовать ежемесячной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частоте зарыбления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плотность биомассы: 69 кг/м3 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зарыбление 184,000 15-граммовой рыбы должно обеспечить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объем производства 2,16 млн. 50 г молоди.</a:t>
            </a:r>
          </a:p>
        </p:txBody>
      </p:sp>
    </p:spTree>
    <p:extLst>
      <p:ext uri="{BB962C8B-B14F-4D97-AF65-F5344CB8AC3E}">
        <p14:creationId xmlns:p14="http://schemas.microsoft.com/office/powerpoint/2010/main" xmlns="" val="9445118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1" t="13793" r="5367" b="20259"/>
          <a:stretch/>
        </p:blipFill>
        <p:spPr bwMode="auto">
          <a:xfrm>
            <a:off x="107504" y="1503110"/>
            <a:ext cx="8964488" cy="368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2559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5950" y="1935163"/>
            <a:ext cx="7912100" cy="4389437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УЗВ как наиболее интенсивный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способ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5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Цех откорма: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для предварительного выращивания (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1-я стадия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Одна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запатентованная установка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ModulRAS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диаметром 20 м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производительностью до 600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тонн 400 г радужной форели в год для закладки в установку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выращивания.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ModulRAS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диаметром 20 м ежемесячно будет производиться посадка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130,000 рыб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весом 50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dirty="0" smtClean="0"/>
              <a:t>Установка </a:t>
            </a:r>
            <a:r>
              <a:rPr lang="ru-RU" sz="2000" dirty="0"/>
              <a:t>для выращивания (</a:t>
            </a:r>
            <a:r>
              <a:rPr lang="ru-RU" sz="2000" u="sng" dirty="0"/>
              <a:t>2-я стадия</a:t>
            </a:r>
            <a:r>
              <a:rPr lang="ru-RU" sz="2000" dirty="0"/>
              <a:t>): Одна запатентованная </a:t>
            </a:r>
            <a:r>
              <a:rPr lang="ru-RU" sz="2000" dirty="0" smtClean="0"/>
              <a:t>установка </a:t>
            </a:r>
            <a:r>
              <a:rPr lang="ru-RU" sz="2000" dirty="0" err="1" smtClean="0"/>
              <a:t>ModulRAS</a:t>
            </a:r>
            <a:r>
              <a:rPr lang="ru-RU" sz="2000" dirty="0"/>
              <a:t>, Ø 28 м, с общей производительностью выращивания около 1000 </a:t>
            </a:r>
            <a:r>
              <a:rPr lang="ru-RU" sz="2000" dirty="0" smtClean="0"/>
              <a:t>тонн в </a:t>
            </a:r>
            <a:r>
              <a:rPr lang="ru-RU" sz="2000" dirty="0"/>
              <a:t>год </a:t>
            </a:r>
            <a:r>
              <a:rPr lang="ru-RU" sz="2000" dirty="0" smtClean="0"/>
              <a:t> от 400 </a:t>
            </a:r>
            <a:r>
              <a:rPr lang="ru-RU" sz="2000" dirty="0"/>
              <a:t>г рыбы из установки предварительного выращивания до </a:t>
            </a:r>
            <a:r>
              <a:rPr lang="ru-RU" sz="2000" dirty="0" smtClean="0"/>
              <a:t>рыночного размера </a:t>
            </a:r>
            <a:r>
              <a:rPr lang="ru-RU" sz="2000" dirty="0"/>
              <a:t>1 кг</a:t>
            </a:r>
            <a:r>
              <a:rPr lang="ru-RU" sz="2000" dirty="0" smtClean="0"/>
              <a:t>+.</a:t>
            </a:r>
            <a:r>
              <a:rPr lang="ru-RU" sz="2000" dirty="0" err="1" smtClean="0"/>
              <a:t>ModulRAS</a:t>
            </a:r>
            <a:r>
              <a:rPr lang="ru-RU" sz="2000" dirty="0" smtClean="0"/>
              <a:t> </a:t>
            </a:r>
            <a:r>
              <a:rPr lang="ru-RU" sz="2000" dirty="0"/>
              <a:t>диаметром 28 м будут ежемесячно пополняться 124,000 рыб весом </a:t>
            </a:r>
            <a:r>
              <a:rPr lang="ru-RU" sz="2000" dirty="0" smtClean="0"/>
              <a:t>400 г </a:t>
            </a:r>
            <a:r>
              <a:rPr lang="ru-RU" sz="2000" dirty="0"/>
              <a:t>из установки </a:t>
            </a:r>
            <a:r>
              <a:rPr lang="ru-RU" sz="2000" dirty="0" err="1"/>
              <a:t>ModulRAS</a:t>
            </a:r>
            <a:r>
              <a:rPr lang="ru-RU" sz="2000" dirty="0"/>
              <a:t> диаметром 20 метров.</a:t>
            </a:r>
          </a:p>
          <a:p>
            <a:r>
              <a:rPr lang="ru-RU" sz="2000" dirty="0"/>
              <a:t>После 3-4 месяцев роста рыба достигнет размера 1 кг, готовая к помыслу </a:t>
            </a:r>
            <a:r>
              <a:rPr lang="ru-RU" sz="2000" dirty="0" smtClean="0"/>
              <a:t>в количестве </a:t>
            </a:r>
            <a:r>
              <a:rPr lang="ru-RU" sz="2000" dirty="0"/>
              <a:t>около 118,000 штук на партию, что позволит достичь </a:t>
            </a:r>
            <a:r>
              <a:rPr lang="ru-RU" sz="2000" dirty="0" smtClean="0"/>
              <a:t>целевого показателя </a:t>
            </a:r>
            <a:r>
              <a:rPr lang="ru-RU" sz="2000" dirty="0"/>
              <a:t>производства в 1000+ тонн в год. Установка для </a:t>
            </a:r>
            <a:r>
              <a:rPr lang="ru-RU" sz="2000" dirty="0" smtClean="0"/>
              <a:t>выращивания содержит </a:t>
            </a:r>
            <a:r>
              <a:rPr lang="ru-RU" sz="2000" dirty="0"/>
              <a:t>5 отсеков для выращивания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751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32" t="9914" r="32267" b="6250"/>
          <a:stretch/>
        </p:blipFill>
        <p:spPr bwMode="auto">
          <a:xfrm>
            <a:off x="1259632" y="44624"/>
            <a:ext cx="6552728" cy="67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681777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40" t="16380" r="22936" b="7759"/>
          <a:stretch/>
        </p:blipFill>
        <p:spPr bwMode="auto">
          <a:xfrm>
            <a:off x="-101926" y="0"/>
            <a:ext cx="9354446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06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5135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 4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348880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биофлок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82044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764704"/>
            <a:ext cx="82089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Понятие </a:t>
            </a:r>
            <a:r>
              <a:rPr lang="arn-C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Biofloc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Детоксикацию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Виды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подходящие для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культивирования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Запуска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биофлоковой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посредством 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пробиотиков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92453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1. Технология </a:t>
            </a:r>
            <a:r>
              <a:rPr lang="arn-CL" b="1" dirty="0"/>
              <a:t>Biofloc</a:t>
            </a:r>
            <a:r>
              <a:rPr lang="arn-CL" dirty="0" smtClean="0"/>
              <a:t> (BFT)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«Голубая революция»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88840"/>
            <a:ext cx="8568952" cy="35569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истема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перерабатывает отработанные питательные вещества в корм.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 могут непрерывно перерабатываться и повторно использоваться в питательная среда с минимальным или нулевым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водообменом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29120601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52736"/>
            <a:ext cx="83529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Плюсы технологии: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промышленные плотности посадки и интенсивный рост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гидробионтов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экономя площади и водные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кормовой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BFT-системы формируют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резистивность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некоторым болезнетворным агентам, позволяют избежать необходимости применять при организации рыбного хозяйства дорогостоящие системы водоподготовки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xmlns="" val="103647387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84249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биофлоковых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- правильно сформированные сообщества микроорганизмов, включающие в себя полезных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пробиотических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бактерий, простейших, водорослей, грибов и других протистов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скреплённых бактериальной слизью в виде полимерного межклеточного матрикса и собранных в хлопья активного ила, так называемые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Фундаментальной основой для формирования стабильных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пробиотические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бактерии, которые в пресноводных системах чаще всего представлены родами 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создания устойчивого сообщества микроорганизмов во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переработка общего аммонийного азота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ammonia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TAN), в который минерализуется мочевина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детоксикация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воды.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03649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9001" y="1628800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Биофлок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обладает хорошей пищевой ценностью. Сухая масса белка колеблется в пределах 25 – 50%, жирность 0,5–15%. Это хороший источник витаминов и минералов, особенно фосфористый. Он имеет эффект, аналогичный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пробиотикам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Высушенный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биофлок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предлагается в качестве ингредиент для замены рыбной муки или соевых бобов в корме.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620688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Питательность микробного белка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41626499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78488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Детоксикацию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чтобы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детоксикацию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 путём переработки TAN (NH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++NH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нитритов (NO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нитратов (NO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собственную биомассу, они должны находится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псевдосжиженном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состоянии - хлопья активного ила необходимо поддерживать взвешенными в толще воды и не давать им осаждаться на дно рыбоводной ёмкости. Это достигается либо за счёт высоких плотностей посадок рыбы - от 20 кг на кубометр воды - в этом случае рыбы своими перемещениями обеспечивают взвесь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воде, либо за счёт интенсивной аэрации в рыбоводной ёмкости - при пиковых нагрузках подача воздуха возрастает до 1 кубического метра воздуха на кубометр рыбоводной ёмкости в час. При недостаточной аэрации или плохом перемешивании рыбой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выпадают на дно рыбоводной ёмкости, образуя бескислородные наносы и сероводородные очаги, в которых происходят процессы аналогичные опрокидыванию консервативного погружного биофильтра. При этом прекращается поглощение азотных веществ микроорганизмами. Одновременно происходят процессы закисания водной среды c падением уровня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образования сероводорода (H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 и метана (CH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Всё это приводит к гибели гидробионтов </a:t>
            </a:r>
          </a:p>
        </p:txBody>
      </p:sp>
    </p:spTree>
    <p:extLst>
      <p:ext uri="{BB962C8B-B14F-4D97-AF65-F5344CB8AC3E}">
        <p14:creationId xmlns:p14="http://schemas.microsoft.com/office/powerpoint/2010/main" xmlns="" val="189167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20838" y="1935163"/>
            <a:ext cx="5902325" cy="4389437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Барабанный фильтр </a:t>
            </a:r>
          </a:p>
        </p:txBody>
      </p:sp>
    </p:spTree>
    <p:extLst>
      <p:ext uri="{BB962C8B-B14F-4D97-AF65-F5344CB8AC3E}">
        <p14:creationId xmlns:p14="http://schemas.microsoft.com/office/powerpoint/2010/main" xmlns="" val="20559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необходимым условием для функционирования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аналога биофильтра, наряду с поддержкой их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псевдосжиженном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состоянии, является наличие источника легкоусвояемого органического углерода, так как культуры бактериальных микроорганизмов в основе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 гетеротрофным и по определению получают углерод из органических источников. Традиционно для этого в воду добавляют сахар, крахмал или патоку в соотношении 5-20:1 углерода к азоту (C:N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1 кг добавленного протеинового корма от 30 до 38 процентов,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добавить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0,5 до 1 кг источник углеводов, такой как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224861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548680"/>
            <a:ext cx="7776864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BFT существуют три пути превращения TAN для удаления аммиачного азота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фотоавтотрофное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поглощение водорослями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автотрофное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бактериальное превращение аммиака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нитрат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TAN =&gt; нитрит (NO</a:t>
            </a:r>
            <a:r>
              <a:rPr lang="ru-RU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=&gt; нитрат (NO</a:t>
            </a:r>
            <a:r>
              <a:rPr lang="ru-RU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).;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гетеротрофное бактериальное превращение аммиачного азота непосредственно в бактериальную биомассу хлопьев активного ила, минуя традиционный для аэробной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биофильтрации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азотный цикл с преобразованием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выше скорость переработки, тем менее токсичной будет вода для культивируемых гидробионтов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376704298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sigma-aquaculture.com/wp-content/uploads/Biofloc-system-operation-in-a-pond-Avnimelech-199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09625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05912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268760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культивируемым гидробионтам: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переносить высокие концентрации твердых веществ в воде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Терпимы к плохому качеству воды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потреблять микробный белок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49273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060848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Виды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подходящие для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культивирования: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(Рыба, креветки,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моллюски)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91504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ive.staticflickr.com/7882/46839331182_be426f761c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822" y="1844824"/>
            <a:ext cx="8409451" cy="31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733256"/>
            <a:ext cx="672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Сингхи  или илистый сом (</a:t>
            </a:r>
            <a:r>
              <a:rPr lang="arn-CL" sz="2400" dirty="0" smtClean="0"/>
              <a:t>heteropneustes fossilis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764704"/>
            <a:ext cx="5124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Рыбы, дышащие воздухом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2076582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061" y="5759678"/>
            <a:ext cx="7292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Лягушковый</a:t>
            </a:r>
            <a:r>
              <a:rPr lang="ru-RU" sz="2800" dirty="0" smtClean="0"/>
              <a:t> </a:t>
            </a:r>
            <a:r>
              <a:rPr lang="ru-RU" sz="2800" dirty="0" err="1" smtClean="0"/>
              <a:t>клариевый</a:t>
            </a:r>
            <a:r>
              <a:rPr lang="ru-RU" sz="2800" dirty="0" smtClean="0"/>
              <a:t> сом (</a:t>
            </a:r>
            <a:r>
              <a:rPr lang="ru-RU" sz="2800" dirty="0" err="1" smtClean="0"/>
              <a:t>Clarias</a:t>
            </a:r>
            <a:r>
              <a:rPr lang="ru-RU" sz="2800" dirty="0" smtClean="0"/>
              <a:t> </a:t>
            </a:r>
            <a:r>
              <a:rPr lang="ru-RU" sz="2800" dirty="0" err="1" smtClean="0"/>
              <a:t>batrachus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3074" name="Picture 2" descr="https://upload.wikimedia.org/wikipedia/commons/thumb/0/08/Clari_batra_110829-16971_jtg.JPG/1200px-Clari_batra_110829-16971_jt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19" y="832520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639641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7/7d/Ompok_pabda_20020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272808" cy="483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5775891"/>
            <a:ext cx="4605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Азиатская торпеда (</a:t>
            </a:r>
            <a:r>
              <a:rPr lang="ru-RU" sz="2400" dirty="0" err="1" smtClean="0"/>
              <a:t>Ompok</a:t>
            </a:r>
            <a:r>
              <a:rPr lang="ru-RU" sz="2400" dirty="0" smtClean="0"/>
              <a:t> </a:t>
            </a:r>
            <a:r>
              <a:rPr lang="ru-RU" sz="2400" dirty="0" err="1" smtClean="0"/>
              <a:t>pabda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6248975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log.tetra.net/ru/ru/wp-content/uploads/2019/03/anabas-vneshnij-v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714" y="102466"/>
            <a:ext cx="7048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157192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Анабас</a:t>
            </a:r>
            <a:r>
              <a:rPr lang="ru-RU" sz="2400" dirty="0"/>
              <a:t>, или </a:t>
            </a:r>
            <a:r>
              <a:rPr lang="ru-RU" sz="2400" b="1" dirty="0" smtClean="0"/>
              <a:t>рыба-ползун</a:t>
            </a:r>
            <a:r>
              <a:rPr lang="ru-RU" sz="2400" baseline="30000" dirty="0"/>
              <a:t> </a:t>
            </a:r>
            <a:r>
              <a:rPr lang="ru-RU" sz="2400" dirty="0"/>
              <a:t> </a:t>
            </a:r>
            <a:r>
              <a:rPr lang="ru-RU" sz="2400" dirty="0" smtClean="0"/>
              <a:t>(</a:t>
            </a:r>
            <a:r>
              <a:rPr lang="arn-CL" sz="2400" i="1" dirty="0" smtClean="0"/>
              <a:t>Anabas </a:t>
            </a:r>
            <a:r>
              <a:rPr lang="arn-CL" sz="2400" i="1" dirty="0"/>
              <a:t>testudineus</a:t>
            </a:r>
            <a:r>
              <a:rPr lang="arn-CL" sz="2400" dirty="0"/>
              <a:t>)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8268527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6996" y="5779545"/>
            <a:ext cx="5913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 smtClean="0"/>
              <a:t>Пангасиус</a:t>
            </a:r>
            <a:r>
              <a:rPr lang="ru-RU" sz="2400" b="1" i="1" dirty="0" smtClean="0"/>
              <a:t> (</a:t>
            </a:r>
            <a:r>
              <a:rPr lang="arn-CL" sz="2400" b="1" i="1" dirty="0" smtClean="0"/>
              <a:t>Pangasianodon </a:t>
            </a:r>
            <a:r>
              <a:rPr lang="arn-CL" sz="2400" b="1" i="1" dirty="0"/>
              <a:t>hypophthalmus</a:t>
            </a:r>
            <a:r>
              <a:rPr lang="arn-CL" sz="2400" dirty="0"/>
              <a:t> 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048" y="692696"/>
            <a:ext cx="71083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8474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93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9332" name="Picture 2" descr="filtre 2-80 sur cuve inox en cou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91440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549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5445224"/>
            <a:ext cx="2287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карп (</a:t>
            </a:r>
            <a:r>
              <a:rPr lang="ru-RU" dirty="0" err="1" smtClean="0"/>
              <a:t>Cyprinus</a:t>
            </a:r>
            <a:r>
              <a:rPr lang="ru-RU" dirty="0" smtClean="0"/>
              <a:t> </a:t>
            </a:r>
            <a:r>
              <a:rPr lang="ru-RU" dirty="0" err="1" smtClean="0"/>
              <a:t>carpio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7170" name="Picture 2" descr="https://i.pinimg.com/originals/47/34/0e/47340eee2c4af449f12c9220480f2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40807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3089" y="476672"/>
            <a:ext cx="463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рыбы не дышащие атмосферным воздухом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99384397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humbs.dreamstime.com/b/%D0%BF%D0%BE%D0%BF%D1%83-%D1%8F%D1%80%D0%BD%D1%8B%D0%B5-%D1%80%D1%8B%D0%B1%D1%8B-rohu-%D0%B8-%D0%B8-rohit-%D0%B8%D0%BD-%D0%B8%D0%B9%D1%81%D0%BA%D0%BE%D0%B3%D0%BE-%D1%81%D1%83%D0%B1%D0%BA%D0%BE%D0%BD%D1%82%D0%B8%D0%BD%D0%B5%D0%BD%D1%82%D0%B0-71273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76200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013176"/>
            <a:ext cx="3002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роху</a:t>
            </a:r>
            <a:r>
              <a:rPr lang="ru-RU" sz="2800" dirty="0" smtClean="0"/>
              <a:t> (</a:t>
            </a:r>
            <a:r>
              <a:rPr lang="ru-RU" sz="2800" dirty="0" err="1" smtClean="0"/>
              <a:t>Labeo</a:t>
            </a:r>
            <a:r>
              <a:rPr lang="ru-RU" sz="2800" dirty="0" smtClean="0"/>
              <a:t> </a:t>
            </a:r>
            <a:r>
              <a:rPr lang="ru-RU" sz="2800" dirty="0" err="1" smtClean="0"/>
              <a:t>rohita</a:t>
            </a:r>
            <a:r>
              <a:rPr lang="ru-RU" sz="2800" dirty="0" smtClean="0"/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7785658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5733256"/>
            <a:ext cx="4340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Нильская</a:t>
            </a:r>
            <a:r>
              <a:rPr lang="ru-RU" dirty="0"/>
              <a:t> </a:t>
            </a:r>
            <a:r>
              <a:rPr lang="ru-RU" b="1" dirty="0" err="1"/>
              <a:t>тилапия</a:t>
            </a:r>
            <a:r>
              <a:rPr lang="ru-RU" dirty="0"/>
              <a:t> (</a:t>
            </a:r>
            <a:r>
              <a:rPr lang="arn-CL" b="1" dirty="0"/>
              <a:t>Oreochromis</a:t>
            </a:r>
            <a:r>
              <a:rPr lang="arn-CL" dirty="0"/>
              <a:t> </a:t>
            </a:r>
            <a:r>
              <a:rPr lang="arn-CL" b="1" dirty="0"/>
              <a:t>niloticus</a:t>
            </a:r>
            <a:r>
              <a:rPr lang="arn-CL" dirty="0"/>
              <a:t>) </a:t>
            </a:r>
            <a:endParaRPr lang="ru-RU" dirty="0"/>
          </a:p>
        </p:txBody>
      </p:sp>
      <p:pic>
        <p:nvPicPr>
          <p:cNvPr id="9218" name="Picture 2" descr="https://fanfishka.ru/uploads/posts/2017-08/1503004510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6107832" cy="46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342226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h-live.slatic.net/p/b19d9e6424dcfc2f58312626263d579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920880" cy="42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5143386"/>
            <a:ext cx="5039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молочная рыба (</a:t>
            </a:r>
            <a:r>
              <a:rPr lang="ru-RU" sz="2800" dirty="0" err="1" smtClean="0"/>
              <a:t>Chanos</a:t>
            </a:r>
            <a:r>
              <a:rPr lang="ru-RU" sz="2800" dirty="0" smtClean="0"/>
              <a:t> </a:t>
            </a:r>
            <a:r>
              <a:rPr lang="ru-RU" sz="2800" dirty="0" err="1" smtClean="0"/>
              <a:t>chanos</a:t>
            </a:r>
            <a:r>
              <a:rPr lang="ru-RU" sz="2800" dirty="0" smtClean="0"/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86618190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5733255"/>
            <a:ext cx="5844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/>
              <a:t>Белоногая</a:t>
            </a:r>
            <a:r>
              <a:rPr lang="ru-RU" sz="2400" dirty="0" smtClean="0"/>
              <a:t> креветка (</a:t>
            </a:r>
            <a:r>
              <a:rPr lang="ru-RU" sz="2400" dirty="0" err="1" smtClean="0"/>
              <a:t>Litopenaeus</a:t>
            </a:r>
            <a:r>
              <a:rPr lang="ru-RU" sz="2400" dirty="0" smtClean="0"/>
              <a:t> </a:t>
            </a:r>
            <a:r>
              <a:rPr lang="ru-RU" sz="2400" dirty="0" err="1" smtClean="0"/>
              <a:t>vannamei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12290" name="Picture 2" descr="https://inaturalist-open-data.s3.amazonaws.com/photos/1441420/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903" y="1052736"/>
            <a:ext cx="69539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0718" y="46843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Ракообразные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48969135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672" y="5877272"/>
            <a:ext cx="5353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Тигровые креветки (</a:t>
            </a:r>
            <a:r>
              <a:rPr lang="arn-CL" sz="2400" b="1" i="1" dirty="0" smtClean="0"/>
              <a:t>Penaeus monodon</a:t>
            </a:r>
            <a:r>
              <a:rPr lang="ru-RU" sz="2400" b="1" i="1" dirty="0" smtClean="0"/>
              <a:t>)</a:t>
            </a:r>
            <a:r>
              <a:rPr lang="arn-CL" sz="2400" dirty="0"/>
              <a:t> </a:t>
            </a:r>
            <a:endParaRPr lang="ru-RU" sz="2400" dirty="0"/>
          </a:p>
        </p:txBody>
      </p:sp>
      <p:pic>
        <p:nvPicPr>
          <p:cNvPr id="11266" name="Picture 2" descr="https://upload.wikimedia.org/wikipedia/commons/9/98/Penaeus_monod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6527" y="620688"/>
            <a:ext cx="65287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522068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527" y="836712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/>
              <a:t>Э</a:t>
            </a:r>
            <a:r>
              <a:rPr lang="ru-RU" sz="2400" u="sng" dirty="0" smtClean="0"/>
              <a:t>тапы </a:t>
            </a:r>
            <a:r>
              <a:rPr lang="ru-RU" sz="2400" u="sng" dirty="0"/>
              <a:t>от момента </a:t>
            </a:r>
            <a:r>
              <a:rPr lang="ru-RU" sz="2400" u="sng" dirty="0" smtClean="0"/>
              <a:t>попадания  </a:t>
            </a:r>
            <a:r>
              <a:rPr lang="ru-RU" sz="2400" u="sng" dirty="0"/>
              <a:t>в воду и до перехода на питание азотом из </a:t>
            </a:r>
            <a:r>
              <a:rPr lang="ru-RU" sz="2400" u="sng" dirty="0" smtClean="0"/>
              <a:t>TAN:</a:t>
            </a:r>
            <a:endParaRPr lang="ru-RU" sz="2400" u="sng" dirty="0"/>
          </a:p>
          <a:p>
            <a:r>
              <a:rPr lang="ru-RU" sz="2400" dirty="0"/>
              <a:t>- активация;</a:t>
            </a:r>
          </a:p>
          <a:p>
            <a:r>
              <a:rPr lang="ru-RU" sz="2400" dirty="0"/>
              <a:t>- разрушение (выход) споры;</a:t>
            </a:r>
          </a:p>
          <a:p>
            <a:r>
              <a:rPr lang="ru-RU" sz="2400" dirty="0"/>
              <a:t>- поиск субстрата;</a:t>
            </a:r>
          </a:p>
          <a:p>
            <a:r>
              <a:rPr lang="ru-RU" sz="2400" dirty="0"/>
              <a:t>- закрепление на субстрате;</a:t>
            </a:r>
          </a:p>
          <a:p>
            <a:r>
              <a:rPr lang="ru-RU" sz="2400" dirty="0"/>
              <a:t>- продуцирование полимерного межклеточного матрикса;</a:t>
            </a:r>
          </a:p>
          <a:p>
            <a:r>
              <a:rPr lang="ru-RU" sz="2400" dirty="0"/>
              <a:t>- деление;</a:t>
            </a:r>
          </a:p>
          <a:p>
            <a:r>
              <a:rPr lang="ru-RU" sz="2400" dirty="0"/>
              <a:t>- образование биопленок;</a:t>
            </a:r>
          </a:p>
          <a:p>
            <a:r>
              <a:rPr lang="ru-RU" sz="2400" dirty="0"/>
              <a:t>- перестройка на поглощение углерода в виде патоки и азота в виде TAN из окружающей среды;</a:t>
            </a:r>
          </a:p>
          <a:p>
            <a:r>
              <a:rPr lang="ru-RU" sz="2400" dirty="0"/>
              <a:t>- образование колоний, достаточных для функционирования кворума;</a:t>
            </a:r>
          </a:p>
          <a:p>
            <a:r>
              <a:rPr lang="ru-RU" sz="2400" dirty="0"/>
              <a:t>- проявление чувства кворума и координация поведения в биопленке.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375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4. Запуска </a:t>
            </a:r>
            <a:r>
              <a:rPr lang="ru-RU" sz="2400" b="1" dirty="0" err="1"/>
              <a:t>биофлоковой</a:t>
            </a:r>
            <a:r>
              <a:rPr lang="ru-RU" sz="2400" b="1" dirty="0"/>
              <a:t> системы посредством </a:t>
            </a:r>
            <a:r>
              <a:rPr lang="ru-RU" sz="2400" b="1" dirty="0" err="1" smtClean="0"/>
              <a:t>пробиотиков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66086652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tatic.wixstatic.com/media/c4e09f_1615e9c7c6634991bc9e7c72de180784~mv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829922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annel catfis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9290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386855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aquaculturealliance.org/wp-content/uploads/2018/02/ROMANO-Pic-1-960x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3143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6428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8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nammientrung.com/wp-content/uploads/2019/08/Untitled-desig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009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243357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pinimg.com/originals/54/e5/56/54e556febae7810374f9be03b87905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911291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534" y="98072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Лекция № 5. 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/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АКВАКУЛЬТУРЫ НА ОСНОВЕ АКВАПОНИКИ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10834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060848"/>
            <a:ext cx="835292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Аквапоника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новая концепция развития сельского хозяйства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История развития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аквапоники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Суть и основы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аквапонического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Обустройство системы и оборудование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Корма и гидрохимические показатели воды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аквапонных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54868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63920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6953" y="692696"/>
            <a:ext cx="864096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1. </a:t>
            </a:r>
            <a:r>
              <a:rPr lang="ru-RU" sz="2400" b="1" dirty="0" err="1"/>
              <a:t>Аквапоника</a:t>
            </a:r>
            <a:r>
              <a:rPr lang="ru-RU" sz="2400" b="1" dirty="0"/>
              <a:t> как новая концепция развития сельского хозяйства</a:t>
            </a:r>
            <a:endParaRPr lang="ru-RU" sz="2400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>Наименование процесса промышленного сельскохозяйственного и фермерского производства произошло в слиянии двух направлений жизнедеятельности человеческого сообщества — гидропоники и </a:t>
            </a:r>
            <a:r>
              <a:rPr lang="ru-RU" dirty="0" err="1"/>
              <a:t>аква-био</a:t>
            </a:r>
            <a:r>
              <a:rPr lang="ru-RU" dirty="0"/>
              <a:t>- системного направления: от соединения двух составляющих в сложносоставной термин «</a:t>
            </a:r>
            <a:r>
              <a:rPr lang="ru-RU" dirty="0" err="1"/>
              <a:t>аквапоника</a:t>
            </a:r>
            <a:r>
              <a:rPr lang="ru-RU" dirty="0"/>
              <a:t>», в котором за научную основу именований взяты слова греческого и древней латыни — лат. </a:t>
            </a:r>
            <a:r>
              <a:rPr lang="ru-RU" dirty="0" err="1"/>
              <a:t>aqua</a:t>
            </a:r>
            <a:r>
              <a:rPr lang="ru-RU" dirty="0"/>
              <a:t>, что можно сопоставить с русским </a:t>
            </a:r>
            <a:r>
              <a:rPr lang="ru-RU" dirty="0" err="1"/>
              <a:t>синонимным</a:t>
            </a:r>
            <a:r>
              <a:rPr lang="ru-RU" dirty="0"/>
              <a:t> словом — вода, которое восходит к </a:t>
            </a:r>
            <a:r>
              <a:rPr lang="ru-RU" dirty="0" err="1"/>
              <a:t>праиндоевропейским</a:t>
            </a:r>
            <a:r>
              <a:rPr lang="ru-RU" dirty="0"/>
              <a:t> корневым словам с основой «*</a:t>
            </a:r>
            <a:r>
              <a:rPr lang="ru-RU" dirty="0" err="1"/>
              <a:t>akwa</a:t>
            </a:r>
            <a:r>
              <a:rPr lang="ru-RU" dirty="0"/>
              <a:t>-» (в древности лат. </a:t>
            </a:r>
            <a:r>
              <a:rPr lang="ru-RU" dirty="0" err="1"/>
              <a:t>aquarium</a:t>
            </a:r>
            <a:r>
              <a:rPr lang="ru-RU" dirty="0"/>
              <a:t> использовалось в значении «водопой») + </a:t>
            </a:r>
            <a:r>
              <a:rPr lang="ru-RU" dirty="0" err="1"/>
              <a:t>др</a:t>
            </a:r>
            <a:r>
              <a:rPr lang="ru-RU" dirty="0"/>
              <a:t>.-</a:t>
            </a:r>
            <a:r>
              <a:rPr lang="ru-RU" dirty="0" err="1"/>
              <a:t>гр</a:t>
            </a:r>
            <a:r>
              <a:rPr lang="ru-RU" dirty="0"/>
              <a:t>.:</a:t>
            </a:r>
            <a:r>
              <a:rPr lang="ru-RU" dirty="0" err="1"/>
              <a:t>л^од</a:t>
            </a:r>
            <a:r>
              <a:rPr lang="ru-RU" dirty="0"/>
              <a:t> — работа.</a:t>
            </a:r>
          </a:p>
          <a:p>
            <a:r>
              <a:rPr lang="ru-RU" dirty="0" err="1"/>
              <a:t>Аквапоника</a:t>
            </a:r>
            <a:r>
              <a:rPr lang="ru-RU" dirty="0"/>
              <a:t> является частью промышленного сельхозпроизводства и представляет собой </a:t>
            </a:r>
            <a:r>
              <a:rPr lang="ru-RU" dirty="0" err="1"/>
              <a:t>симуляционную</a:t>
            </a:r>
            <a:r>
              <a:rPr lang="ru-RU" dirty="0"/>
              <a:t> комбинированную экосистему</a:t>
            </a:r>
          </a:p>
          <a:p>
            <a:r>
              <a:rPr lang="ru-RU" dirty="0"/>
              <a:t>автоматического и полуавтоматического контроля за состоянием водной среды, температуры и освещения, при автомеханическом гидропонном способе выращивания	растений. Симбиотическая составляющая </a:t>
            </a:r>
            <a:r>
              <a:rPr lang="ru-RU" dirty="0" err="1"/>
              <a:t>аквапоники</a:t>
            </a:r>
            <a:r>
              <a:rPr lang="ru-RU" dirty="0"/>
              <a:t> представляет собой симбиоз существования разводимых искусственным путём пресноводных животных, гидропонных культур сельскохозяйственных растений и колонии перерабатывающих органические остатки бактерий.</a:t>
            </a:r>
          </a:p>
        </p:txBody>
      </p:sp>
    </p:spTree>
    <p:extLst>
      <p:ext uri="{BB962C8B-B14F-4D97-AF65-F5344CB8AC3E}">
        <p14:creationId xmlns:p14="http://schemas.microsoft.com/office/powerpoint/2010/main" xmlns="" val="192519034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Другими словами, </a:t>
            </a:r>
            <a:r>
              <a:rPr lang="ru-RU" dirty="0" err="1"/>
              <a:t>аквапоника</a:t>
            </a:r>
            <a:r>
              <a:rPr lang="ru-RU" dirty="0"/>
              <a:t> — это взаимосвязанная гибридная система прудового хозяйства и гидропоники. Овощи и травы выращиваются в контейнерах, не содержащих почву, а своё питание растения получают из сточных вод, выбрасываемых из прудов. Растения питаются бактериями от продуктов жизнедеятельности рыб, а затем эта вода возвращается обратно в пруд в очищенном виде.</a:t>
            </a:r>
          </a:p>
          <a:p>
            <a:r>
              <a:rPr lang="ru-RU" dirty="0"/>
              <a:t>Данные системы могут быть как большими, так и малыми в зависимости от желания и возможностей, и потенциально способны давать рыбу и овощи в больших количествах.</a:t>
            </a:r>
          </a:p>
          <a:p>
            <a:r>
              <a:rPr lang="ru-RU" dirty="0" err="1"/>
              <a:t>Аквапонику</a:t>
            </a:r>
            <a:r>
              <a:rPr lang="ru-RU" dirty="0"/>
              <a:t> можно применять и в закрытом помещении — как в теплице, так и в оранжерее с подсветкой.</a:t>
            </a:r>
          </a:p>
          <a:p>
            <a:r>
              <a:rPr lang="ru-RU" dirty="0"/>
              <a:t>Если всё сделано надлежащим образом, то дополнительно требуется очень незначительное количество удобрения или химикатов, а иногда и вообще в этом нет необходимости — используется лишь вода с продуктами жизнедеятельности рыб.</a:t>
            </a:r>
          </a:p>
          <a:p>
            <a:r>
              <a:rPr lang="ru-RU" dirty="0"/>
              <a:t>Концепция </a:t>
            </a:r>
            <a:r>
              <a:rPr lang="ru-RU" dirty="0" err="1"/>
              <a:t>аквапоники</a:t>
            </a:r>
            <a:r>
              <a:rPr lang="ru-RU" dirty="0"/>
              <a:t> предполагает изменение не только способов ведения сельского хозяйства - по крайне мере в области развития небольших ферм, но и, возможно, способов сбора урожая и его дальнейшего потребления.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89098824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588" y="620688"/>
            <a:ext cx="842493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2. История развития </a:t>
            </a:r>
            <a:r>
              <a:rPr lang="ru-RU" sz="2400" b="1" dirty="0" err="1"/>
              <a:t>аквапоники</a:t>
            </a:r>
            <a:endParaRPr lang="ru-RU" sz="2400" b="1" dirty="0"/>
          </a:p>
          <a:p>
            <a:r>
              <a:rPr lang="ru-RU" b="1" dirty="0"/>
              <a:t> </a:t>
            </a:r>
          </a:p>
          <a:p>
            <a:r>
              <a:rPr lang="ru-RU" dirty="0"/>
              <a:t>Хотя термин «</a:t>
            </a:r>
            <a:r>
              <a:rPr lang="ru-RU" dirty="0" err="1"/>
              <a:t>аквапоника</a:t>
            </a:r>
            <a:r>
              <a:rPr lang="ru-RU" dirty="0"/>
              <a:t>» появился не так давно, очевидные преимущества совместного выращивания растительности и пресноводных животных были замечены древними и использовались сотни десятков лет: ценный пищевой продукт — водный обитатель, не только удобряет воду процессом своей жизнедеятельности, но и помогает бороться с вредителями и сорняками.</a:t>
            </a:r>
          </a:p>
          <a:p>
            <a:r>
              <a:rPr lang="ru-RU" dirty="0"/>
              <a:t>В Вавилоне траншеи для разведения рыбы, наполненные богатой питательными веществами водой, питали растения, которые свисали и ниспадали на землю под ними.</a:t>
            </a:r>
          </a:p>
          <a:p>
            <a:r>
              <a:rPr lang="ru-RU" dirty="0"/>
              <a:t>Более двух тысячелетий существует практика выращивания рыб на рисовых полях в Юго-Восточной Азии, это так называемое </a:t>
            </a:r>
            <a:r>
              <a:rPr lang="ru-RU" dirty="0" err="1"/>
              <a:t>рисо</a:t>
            </a:r>
            <a:r>
              <a:rPr lang="ru-RU" dirty="0"/>
              <a:t>-рыбное хозяйство - комбинированное хозяйство, в котором залитое водой рисовое поле одновременно используется для выращивания риса и рыбы. Рисовые поля (чеки) в период вегетации растений представляют собой мелководные (глубина 10-30 см) водоёмы, в которых могут обитать теплолюбивые рыбы: карп, сазан и др. Карпы в поисках пищи разрыхляют почву, поедают личинок рисового комара и других вредителей риса, семена сорняков, удобряют почву своими экскрементами; в результате повышается урожай риса. При кормлении карпа и удобрении чеков возрастает также </a:t>
            </a:r>
            <a:r>
              <a:rPr lang="ru-RU" dirty="0" err="1"/>
              <a:t>рыбопродуктивность</a:t>
            </a:r>
            <a:r>
              <a:rPr lang="ru-RU" dirty="0"/>
              <a:t> с 1 га водной площади.</a:t>
            </a:r>
          </a:p>
        </p:txBody>
      </p:sp>
    </p:spTree>
    <p:extLst>
      <p:ext uri="{BB962C8B-B14F-4D97-AF65-F5344CB8AC3E}">
        <p14:creationId xmlns:p14="http://schemas.microsoft.com/office/powerpoint/2010/main" xmlns="" val="300818185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7849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современной агротехнике метод совместного выращивания риса и рыбы стал уступать более эффективному методу раздельного выращивания, при котором зарыбляют рисовые поля, находящиеся под водным паром. На таких полях выращивают обычно рис совместно с карпом, белым амуром, толстолобиком. Рисовые чеки удобряют, заливают водой на глубину 60-70 см. Выход рыбы возрастает, снижается засорённость рисовых полей. В последующий год на чеках, где предшественником был зарыбленный водный пар, урожай риса увеличивается.</a:t>
            </a:r>
          </a:p>
          <a:p>
            <a:r>
              <a:rPr lang="ru-RU" dirty="0"/>
              <a:t>Комплексный метод использования земли с древнейших времён применяется в Китае, Японии, Индии, Индонезии, Вьетнаме, на острове Тайвань, а также в странах Южной Америки. В 20 веке, в связи с расширением площадей под посевами риса, этот метод получил распространение в Италии, Испании, Венгрии и других странах Европы. Большинство зарубежных стран для зарыбления рисовых чеков использует карпа и сазана. В странах Юго-Восточной Азии выращивают также серебряного карася, </a:t>
            </a:r>
            <a:r>
              <a:rPr lang="ru-RU" dirty="0" err="1"/>
              <a:t>ханос</a:t>
            </a:r>
            <a:r>
              <a:rPr lang="ru-RU" dirty="0"/>
              <a:t>, </a:t>
            </a:r>
            <a:r>
              <a:rPr lang="ru-RU" dirty="0" err="1"/>
              <a:t>теляпию</a:t>
            </a:r>
            <a:r>
              <a:rPr lang="ru-RU" dirty="0"/>
              <a:t>, </a:t>
            </a:r>
            <a:r>
              <a:rPr lang="ru-RU" dirty="0" err="1"/>
              <a:t>мозамбика</a:t>
            </a:r>
            <a:r>
              <a:rPr lang="ru-RU" dirty="0"/>
              <a:t>, </a:t>
            </a:r>
            <a:r>
              <a:rPr lang="ru-RU" dirty="0" err="1"/>
              <a:t>гурами</a:t>
            </a:r>
            <a:r>
              <a:rPr lang="ru-RU" dirty="0"/>
              <a:t>, сома, змееголова, в Южной Америке — большеротого </a:t>
            </a:r>
            <a:r>
              <a:rPr lang="ru-RU" dirty="0" err="1"/>
              <a:t>буффало</a:t>
            </a:r>
            <a:r>
              <a:rPr lang="ru-RU" dirty="0"/>
              <a:t>, сома и большеротого окуня. Используются методы совместного и раздельного выращивания риса и рыбы.</a:t>
            </a:r>
          </a:p>
          <a:p>
            <a:r>
              <a:rPr lang="ru-RU" dirty="0"/>
              <a:t>Современную </a:t>
            </a:r>
            <a:r>
              <a:rPr lang="ru-RU" dirty="0" err="1"/>
              <a:t>аквапонику</a:t>
            </a:r>
            <a:r>
              <a:rPr lang="ru-RU" dirty="0"/>
              <a:t> справедливо считают разновидностью гидропоники, история которой начинается с опытов голландца Иоганна Ван </a:t>
            </a:r>
            <a:r>
              <a:rPr lang="ru-RU" dirty="0" err="1"/>
              <a:t>Гельмонта</a:t>
            </a:r>
            <a:r>
              <a:rPr lang="ru-RU" dirty="0"/>
              <a:t> в первом десятилетии семнадцатого века, который доказал, что растения можно выращивать и без грунта, правильно готовя воду. Многочисленные наблюдения показали, что </a:t>
            </a:r>
            <a:r>
              <a:rPr lang="ru-RU" dirty="0" smtClean="0"/>
              <a:t>вода, используемая для выращивания </a:t>
            </a:r>
            <a:r>
              <a:rPr lang="ru-RU" dirty="0"/>
              <a:t>растений методом гидропоники, самоочищается, то есть вещества, растворенные в ней, усваиваются корневой системой.</a:t>
            </a:r>
          </a:p>
        </p:txBody>
      </p:sp>
    </p:spTree>
    <p:extLst>
      <p:ext uri="{BB962C8B-B14F-4D97-AF65-F5344CB8AC3E}">
        <p14:creationId xmlns:p14="http://schemas.microsoft.com/office/powerpoint/2010/main" xmlns="" val="289126387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68760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Первыми, кто извлек из этого факта практическую пользу, были любители декоративных рыбок. Именно для них появились аквариумные </a:t>
            </a:r>
            <a:r>
              <a:rPr lang="ru-RU" dirty="0" err="1"/>
              <a:t>фитофильтры</a:t>
            </a:r>
            <a:r>
              <a:rPr lang="ru-RU" dirty="0"/>
              <a:t> авторства Николая Федоровича </a:t>
            </a:r>
            <a:r>
              <a:rPr lang="ru-RU" dirty="0" err="1"/>
              <a:t>Золотницкого</a:t>
            </a:r>
            <a:r>
              <a:rPr lang="ru-RU" dirty="0"/>
              <a:t>. В 1885 году в книге «Аквариум любителя» он привел их краткое описание и пояснил механизм работы. Им было замечено, что растения, украшающие аквариумы, корни которых были опущены в воду, растут не с меньшей эффективностью, чем на грунте с интенсивным удобрением. А рыбы, плавающие в такой воде, хорошо развиваются и не болеют. Правда, в то время этот научный факт имел ограниченное применение.</a:t>
            </a:r>
          </a:p>
          <a:p>
            <a:r>
              <a:rPr lang="ru-RU" dirty="0"/>
              <a:t>В настоящее время, в эпоху энергосбережения и экологических приоритетов, </a:t>
            </a:r>
            <a:r>
              <a:rPr lang="ru-RU" dirty="0" err="1"/>
              <a:t>аквапоника</a:t>
            </a:r>
            <a:r>
              <a:rPr lang="ru-RU" dirty="0"/>
              <a:t> получила новое развитие. На западе имеется немало ферм, в которых выращиваются экологически чистые продукты методом </a:t>
            </a:r>
            <a:r>
              <a:rPr lang="ru-RU" dirty="0" err="1"/>
              <a:t>аквапоники</a:t>
            </a:r>
            <a:r>
              <a:rPr lang="ru-RU" dirty="0"/>
              <a:t>, и даже сняты фильмы, популяризующий этот бизнес.</a:t>
            </a:r>
          </a:p>
          <a:p>
            <a:r>
              <a:rPr lang="ru-RU" dirty="0"/>
              <a:t>Поначалу овощеводство на </a:t>
            </a:r>
            <a:r>
              <a:rPr lang="ru-RU" dirty="0" err="1"/>
              <a:t>аквапонике</a:t>
            </a:r>
            <a:r>
              <a:rPr lang="ru-RU" dirty="0"/>
              <a:t> дополняло рыбоводство, и было вторичным, однако с ростом спроса на экологическую продукцию, первичным стала именно </a:t>
            </a:r>
            <a:r>
              <a:rPr lang="ru-RU" dirty="0" err="1"/>
              <a:t>аквапоника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2591793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Само название «</a:t>
            </a:r>
            <a:r>
              <a:rPr lang="ru-RU" dirty="0" err="1"/>
              <a:t>аквапоника</a:t>
            </a:r>
            <a:r>
              <a:rPr lang="ru-RU" dirty="0"/>
              <a:t>» было предложено группой ученых из Университета Виргинских островов, которые в течение не одного десятилетия занимались проектированием и воплощением в реальности особой закрытой системы. Получившуюся систему в итоге и назвали «</a:t>
            </a:r>
            <a:r>
              <a:rPr lang="ru-RU" dirty="0" err="1"/>
              <a:t>аквапоникой</a:t>
            </a:r>
            <a:r>
              <a:rPr lang="ru-RU" dirty="0"/>
              <a:t>», поскольку в ней скомбинированы две прогрессивные технологии:</a:t>
            </a:r>
          </a:p>
          <a:p>
            <a:r>
              <a:rPr lang="ru-RU" dirty="0"/>
              <a:t>«</a:t>
            </a:r>
            <a:r>
              <a:rPr lang="ru-RU" dirty="0" err="1"/>
              <a:t>аквакультура</a:t>
            </a:r>
            <a:r>
              <a:rPr lang="ru-RU" dirty="0"/>
              <a:t>», подразумевающая разведение рыбы в хорошо организованной системе, и «гидропоника», то есть метод выращивания растительной продукции не в почве, а водной среде. </a:t>
            </a:r>
            <a:r>
              <a:rPr lang="ru-RU" dirty="0" err="1"/>
              <a:t>Аквакультура</a:t>
            </a:r>
            <a:r>
              <a:rPr lang="ru-RU" dirty="0"/>
              <a:t> - моложе, она более известна как «разведение рыбы», по этой технологии косяки рыбы выращиваются в контролируемом окружении и в морях, и на земле.</a:t>
            </a:r>
          </a:p>
          <a:p>
            <a:r>
              <a:rPr lang="ru-RU" dirty="0"/>
              <a:t>Хотя эти технологии применялись и ранее, но сейчас, с развитием научной мысли, они вышли на новый уровень, а их объединение в одну систему дает еще более заметный эффект.</a:t>
            </a:r>
          </a:p>
          <a:p>
            <a:r>
              <a:rPr lang="ru-RU" dirty="0"/>
              <a:t>Создание симбиотического метода </a:t>
            </a:r>
            <a:r>
              <a:rPr lang="ru-RU" dirty="0" err="1"/>
              <a:t>аквапоники</a:t>
            </a:r>
            <a:r>
              <a:rPr lang="ru-RU" dirty="0"/>
              <a:t> стало возможным благодаря наблюдению и изучению природных экосистем, бурному развитию </a:t>
            </a:r>
            <a:r>
              <a:rPr lang="ru-RU" dirty="0" err="1"/>
              <a:t>аквакультуры</a:t>
            </a:r>
            <a:r>
              <a:rPr lang="ru-RU" dirty="0"/>
              <a:t> в прудовых хозяйствах, бассейнах и аквариумах, а также, и — особенно, гидропоники 20-го века, и научному осмыслению комплексного подхода к сельскохозяйственному производству в комбинировании различных направлений.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2028600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/>
          <p:cNvSpPr/>
          <p:nvPr/>
        </p:nvSpPr>
        <p:spPr>
          <a:xfrm>
            <a:off x="3168650" y="4056063"/>
            <a:ext cx="755650" cy="452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1331913" y="536575"/>
            <a:ext cx="6746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latin typeface="Arial" charset="0"/>
              </a:rPr>
              <a:t>БИОЛОГИЧЕСКАЯ ОЧИСТКА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3243263" y="2119313"/>
            <a:ext cx="2192337" cy="452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3243263" y="1341438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latin typeface="Arial" charset="0"/>
              </a:rPr>
              <a:t>МИНЕРАЛИЗАЦИЯ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538" y="1908175"/>
            <a:ext cx="252095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азотсодержащие  органические в-</a:t>
            </a:r>
            <a:r>
              <a:rPr lang="ru-RU" sz="2000" dirty="0" err="1">
                <a:solidFill>
                  <a:schemeClr val="tx1"/>
                </a:solidFill>
              </a:rPr>
              <a:t>тва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5963" y="1908175"/>
            <a:ext cx="253365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аммоний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950" y="3860800"/>
            <a:ext cx="2520950" cy="792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аммоний</a:t>
            </a: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3344863" y="3059113"/>
            <a:ext cx="237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charset="0"/>
              </a:rPr>
              <a:t>НИТРИФИКАЦИЯ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11638" y="3860800"/>
            <a:ext cx="1181100" cy="792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нитриты    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5540375" y="4076700"/>
            <a:ext cx="755650" cy="452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72238" y="3860800"/>
            <a:ext cx="1181100" cy="792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нитраты    </a:t>
            </a:r>
          </a:p>
        </p:txBody>
      </p:sp>
      <p:sp>
        <p:nvSpPr>
          <p:cNvPr id="19469" name="TextBox 13"/>
          <p:cNvSpPr txBox="1">
            <a:spLocks noChangeArrowheads="1"/>
          </p:cNvSpPr>
          <p:nvPr/>
        </p:nvSpPr>
        <p:spPr bwMode="auto">
          <a:xfrm>
            <a:off x="3344863" y="5084763"/>
            <a:ext cx="2573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charset="0"/>
              </a:rPr>
              <a:t>ДЕНИТРИФИКАЦИЯ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60463" y="5454650"/>
            <a:ext cx="1181100" cy="792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нитраты    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3344863" y="5589588"/>
            <a:ext cx="2047875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846763" y="5481638"/>
            <a:ext cx="2109787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Газообразный азот    </a:t>
            </a:r>
          </a:p>
        </p:txBody>
      </p:sp>
    </p:spTree>
    <p:extLst>
      <p:ext uri="{BB962C8B-B14F-4D97-AF65-F5344CB8AC3E}">
        <p14:creationId xmlns:p14="http://schemas.microsoft.com/office/powerpoint/2010/main" xmlns="" val="10673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623" y="1124744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3. Суть и основы </a:t>
            </a:r>
            <a:r>
              <a:rPr lang="ru-RU" sz="2400" b="1" dirty="0" err="1"/>
              <a:t>аквапонического</a:t>
            </a:r>
            <a:r>
              <a:rPr lang="ru-RU" sz="2400" b="1" dirty="0"/>
              <a:t> метода</a:t>
            </a:r>
          </a:p>
          <a:p>
            <a:r>
              <a:rPr lang="ru-RU" dirty="0" err="1"/>
              <a:t>Аквапоника</a:t>
            </a:r>
            <a:r>
              <a:rPr lang="ru-RU" dirty="0"/>
              <a:t> - это новая высоко­технологичная сельскохозяйственная технология, которая сочетает в себе как выращивание растительной продукции, так и производство продукции рыбной. Основной целью метода является органическое производство мясной и растительной продукции для пищи людей.</a:t>
            </a:r>
          </a:p>
          <a:p>
            <a:r>
              <a:rPr lang="ru-RU" dirty="0"/>
              <a:t>В основе производства — использование естественных процессов жизнедеятельности пресноводных животных (рыб, креветок) в качестве питательной среды для растений промышленного производства. В ходе процесса растения потребляют необходимые им продукты выделений живых организмов — химические вещества</a:t>
            </a:r>
          </a:p>
          <a:p>
            <a:r>
              <a:rPr lang="ru-RU" dirty="0"/>
              <a:t>(азотистые, калийные, фосфорные соединения, углекислый газ и др.), растворённые в воде, и — при этом, естественным путём очищают и обогащают её кислородом. В процессе производства исключается потребность в использовании различных химических удобрений, со сложной системой их дозирования и хранения: процесс химизации, переработки и очистки происходит естественным путём и в замкнутом цикле. Таким образом, </a:t>
            </a:r>
            <a:r>
              <a:rPr lang="ru-RU" dirty="0" err="1"/>
              <a:t>аквапоника</a:t>
            </a:r>
            <a:r>
              <a:rPr lang="ru-RU" dirty="0"/>
              <a:t> имитирует естественный водоворот в природе.</a:t>
            </a:r>
          </a:p>
        </p:txBody>
      </p:sp>
    </p:spTree>
    <p:extLst>
      <p:ext uri="{BB962C8B-B14F-4D97-AF65-F5344CB8AC3E}">
        <p14:creationId xmlns:p14="http://schemas.microsoft.com/office/powerpoint/2010/main" xmlns="" val="354960869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30" y="980728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Необычные фермы будущего, в которых уже сейчас пытаются избавиться от напрасных затрат водных и иных ресурсов, загрязнения почвы и применения инсектицидов, уже появляются в разных местах на нашей планете.</a:t>
            </a:r>
          </a:p>
          <a:p>
            <a:r>
              <a:rPr lang="ru-RU" dirty="0"/>
              <a:t>Они представляют собой сбалансированные экосистемы, способные производить органику, не содержащую токсичные	вещества,	часто</a:t>
            </a:r>
          </a:p>
          <a:p>
            <a:r>
              <a:rPr lang="ru-RU" dirty="0"/>
              <a:t>встречающиеся в овощных культурах, выращиваемых по традиционным методам.</a:t>
            </a:r>
          </a:p>
          <a:p>
            <a:r>
              <a:rPr lang="ru-RU" b="1" dirty="0"/>
              <a:t>Специфика, преимущества и проблемы использования </a:t>
            </a:r>
            <a:r>
              <a:rPr lang="ru-RU" b="1" dirty="0" err="1"/>
              <a:t>аквапоники</a:t>
            </a:r>
            <a:endParaRPr lang="ru-RU" b="1" dirty="0"/>
          </a:p>
          <a:p>
            <a:r>
              <a:rPr lang="ru-RU" dirty="0"/>
              <a:t>В своем изначальном виде системы, основанные на гидропонике и </a:t>
            </a:r>
            <a:r>
              <a:rPr lang="ru-RU" dirty="0" err="1"/>
              <a:t>аквакультуре</a:t>
            </a:r>
            <a:r>
              <a:rPr lang="ru-RU" dirty="0"/>
              <a:t>, создают некоторое количество вредных отходов, загрязняющих окружающую среду. В </a:t>
            </a:r>
            <a:r>
              <a:rPr lang="ru-RU" dirty="0" err="1"/>
              <a:t>аквакультуре</a:t>
            </a:r>
            <a:r>
              <a:rPr lang="ru-RU" dirty="0"/>
              <a:t> в качестве таких отходов выступают естественные отходы, содержащие аммоний, и как следствие, приходится убирать загрязненную воду из системы, чтобы предотвратить негативное влияние на рыбу. А в системах, использующих гидропонику, растворы, питающие растения, со временем теряют свои качества, и их также приходится выводить из зоны выращивания растений. Недостатком традиционных гидропонных систем является также то, что рецептуры питательных растворов составляются на основе синтетических элементов.</a:t>
            </a:r>
          </a:p>
        </p:txBody>
      </p:sp>
    </p:spTree>
    <p:extLst>
      <p:ext uri="{BB962C8B-B14F-4D97-AF65-F5344CB8AC3E}">
        <p14:creationId xmlns:p14="http://schemas.microsoft.com/office/powerpoint/2010/main" xmlns="" val="408589588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46" y="40466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сравнении с гидропонными установка </a:t>
            </a:r>
            <a:r>
              <a:rPr lang="ru-RU" dirty="0" err="1"/>
              <a:t>аквапоника</a:t>
            </a:r>
            <a:r>
              <a:rPr lang="ru-RU" dirty="0"/>
              <a:t> обладает определенными преимуществами: многоцелевое использование установки, </a:t>
            </a:r>
            <a:r>
              <a:rPr lang="ru-RU" dirty="0" err="1"/>
              <a:t>многопрофильность</a:t>
            </a:r>
            <a:r>
              <a:rPr lang="ru-RU" dirty="0"/>
              <a:t> продукции, низкий уровень содержания нитратов. В условиях </a:t>
            </a:r>
            <a:r>
              <a:rPr lang="ru-RU" dirty="0" err="1"/>
              <a:t>аквапонной</a:t>
            </a:r>
            <a:r>
              <a:rPr lang="ru-RU" dirty="0"/>
              <a:t> установки имеет место дополнительная очистка воды за счет прямого поглощения и усвоения ионов азота корнями растений.</a:t>
            </a:r>
          </a:p>
          <a:p>
            <a:r>
              <a:rPr lang="ru-RU" dirty="0"/>
              <a:t>Для </a:t>
            </a:r>
            <a:r>
              <a:rPr lang="ru-RU" dirty="0" err="1"/>
              <a:t>аквапонного</a:t>
            </a:r>
            <a:r>
              <a:rPr lang="ru-RU" dirty="0"/>
              <a:t> выращивания используются такие же виды растений, как и при выращивании гидропонным методом: овощи, зелень, клубника и т.д. Опыт зарубежных исследований в области </a:t>
            </a:r>
            <a:r>
              <a:rPr lang="ru-RU" dirty="0" err="1"/>
              <a:t>аквапоники</a:t>
            </a:r>
            <a:r>
              <a:rPr lang="ru-RU" dirty="0"/>
              <a:t> подтверждает, что эти установки находят применение, а также являются экологически целесообразными. Например, они особенно выгодны при дефиците воды и почвы, необходимых для ведения традиционного сельского хозяйства.</a:t>
            </a:r>
          </a:p>
          <a:p>
            <a:r>
              <a:rPr lang="ru-RU" dirty="0"/>
              <a:t>Защитники </a:t>
            </a:r>
            <a:r>
              <a:rPr lang="ru-RU" dirty="0" err="1"/>
              <a:t>аквакультуры</a:t>
            </a:r>
            <a:r>
              <a:rPr lang="ru-RU" dirty="0"/>
              <a:t> также считают, что </a:t>
            </a:r>
            <a:r>
              <a:rPr lang="ru-RU" dirty="0" err="1"/>
              <a:t>аквапоника</a:t>
            </a:r>
            <a:r>
              <a:rPr lang="ru-RU" dirty="0"/>
              <a:t> устойчива и </a:t>
            </a:r>
            <a:r>
              <a:rPr lang="ru-RU" dirty="0" err="1"/>
              <a:t>экологична</a:t>
            </a:r>
            <a:r>
              <a:rPr lang="ru-RU" dirty="0"/>
              <a:t>. «Вода является ценным товаром в развивающихся странах; а в </a:t>
            </a:r>
            <a:r>
              <a:rPr lang="ru-RU" dirty="0" err="1"/>
              <a:t>аквапонике</a:t>
            </a:r>
            <a:r>
              <a:rPr lang="ru-RU" dirty="0"/>
              <a:t> большая часть используемой воды возвращается в систему, и в итоге потребляется значительно меньше воды, чем в традиционном сельском хозяйстве», — объясняет Тони </a:t>
            </a:r>
            <a:r>
              <a:rPr lang="ru-RU" dirty="0" err="1"/>
              <a:t>Абута</a:t>
            </a:r>
            <a:r>
              <a:rPr lang="ru-RU" dirty="0"/>
              <a:t> </a:t>
            </a:r>
            <a:r>
              <a:rPr lang="en-US" dirty="0"/>
              <a:t>(Tony </a:t>
            </a:r>
            <a:r>
              <a:rPr lang="en-US" dirty="0" err="1"/>
              <a:t>Abuta</a:t>
            </a:r>
            <a:r>
              <a:rPr lang="en-US" dirty="0"/>
              <a:t>) </a:t>
            </a:r>
            <a:r>
              <a:rPr lang="ru-RU" dirty="0"/>
              <a:t>основатель </a:t>
            </a:r>
            <a:r>
              <a:rPr lang="en-US" dirty="0" err="1"/>
              <a:t>Amsha</a:t>
            </a:r>
            <a:r>
              <a:rPr lang="en-US" dirty="0"/>
              <a:t> Africa Foundation. </a:t>
            </a:r>
            <a:r>
              <a:rPr lang="ru-RU" dirty="0" err="1"/>
              <a:t>Аквапоника</a:t>
            </a:r>
            <a:r>
              <a:rPr lang="ru-RU" dirty="0"/>
              <a:t> позволяет существенно экономить водные ресурсы, </a:t>
            </a:r>
            <a:r>
              <a:rPr lang="ru-RU" dirty="0" err="1"/>
              <a:t>oсобенно</a:t>
            </a:r>
            <a:r>
              <a:rPr lang="ru-RU" dirty="0"/>
              <a:t> в системах с максимальной рециркуляцией воды.</a:t>
            </a:r>
          </a:p>
          <a:p>
            <a:r>
              <a:rPr lang="ru-RU" dirty="0" err="1"/>
              <a:t>Аквапоника</a:t>
            </a:r>
            <a:r>
              <a:rPr lang="ru-RU" dirty="0"/>
              <a:t> дает возможность существенно сократить, а в ряде случаев и свести к нулю сброс сточных вод.</a:t>
            </a:r>
          </a:p>
        </p:txBody>
      </p:sp>
    </p:spTree>
    <p:extLst>
      <p:ext uri="{BB962C8B-B14F-4D97-AF65-F5344CB8AC3E}">
        <p14:creationId xmlns:p14="http://schemas.microsoft.com/office/powerpoint/2010/main" xmlns="" val="12102800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8640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Таким образом, основное достоинства метода, базирующегося на объединении двух технологий, заключается в том, что </a:t>
            </a:r>
            <a:r>
              <a:rPr lang="ru-RU" dirty="0" err="1"/>
              <a:t>аквакультура</a:t>
            </a:r>
            <a:r>
              <a:rPr lang="ru-RU" dirty="0"/>
              <a:t> и гидропоника могут «сводить на нет» отходы обеих из систем, образуя закрытую - или, выражаясь языком физики, замкнутую - экосистему, в которой выбросы рыб поглощаются растениями, питая их, а вода, где проживают рыбы, очищается растениями.</a:t>
            </a:r>
          </a:p>
          <a:p>
            <a:r>
              <a:rPr lang="ru-RU" dirty="0"/>
              <a:t>В экосистемах, использующих </a:t>
            </a:r>
            <a:r>
              <a:rPr lang="ru-RU" dirty="0" err="1"/>
              <a:t>аквапонику</a:t>
            </a:r>
            <a:r>
              <a:rPr lang="ru-RU" dirty="0"/>
              <a:t>, можно установить характерное лишь для природы равновесие, при этом </a:t>
            </a:r>
            <a:r>
              <a:rPr lang="ru-RU" dirty="0" err="1"/>
              <a:t>экологичные</a:t>
            </a:r>
            <a:r>
              <a:rPr lang="ru-RU" dirty="0"/>
              <a:t> фермы являются эффективными с точки зрения затрат на производство продукции и объемов урожая и вполне могут соперничать с традиционными сельскохозяйственными объектами, делающими ставку на проверенные технологии, традиционные конструкции (к примеру, теплицы из поликарбоната) и обычные удобрения.</a:t>
            </a:r>
          </a:p>
          <a:p>
            <a:r>
              <a:rPr lang="ru-RU" dirty="0" err="1"/>
              <a:t>Аквапонные</a:t>
            </a:r>
            <a:r>
              <a:rPr lang="ru-RU" dirty="0"/>
              <a:t> системы не уступают в производительности ни гидропонике, ни </a:t>
            </a:r>
            <a:r>
              <a:rPr lang="ru-RU" dirty="0" err="1"/>
              <a:t>аквакультуре</a:t>
            </a:r>
            <a:r>
              <a:rPr lang="ru-RU" dirty="0"/>
              <a:t>. Канадский исследователь Ник </a:t>
            </a:r>
            <a:r>
              <a:rPr lang="ru-RU" dirty="0" err="1"/>
              <a:t>Савидов</a:t>
            </a:r>
            <a:r>
              <a:rPr lang="ru-RU" dirty="0"/>
              <a:t> (англ. </a:t>
            </a:r>
            <a:r>
              <a:rPr lang="en-US" dirty="0"/>
              <a:t>Nick </a:t>
            </a:r>
            <a:r>
              <a:rPr lang="en-US" dirty="0" err="1"/>
              <a:t>Savidov</a:t>
            </a:r>
            <a:r>
              <a:rPr lang="en-US" dirty="0"/>
              <a:t>) </a:t>
            </a:r>
            <a:r>
              <a:rPr lang="ru-RU" dirty="0"/>
              <a:t>высказывает идею о том, что особая микробиологическая среда, образующаяся в </a:t>
            </a:r>
            <a:r>
              <a:rPr lang="ru-RU" dirty="0" err="1"/>
              <a:t>аквапонных</a:t>
            </a:r>
            <a:r>
              <a:rPr lang="ru-RU" dirty="0"/>
              <a:t> системах, позволяет добиться и более высоких урожаев, чем в традиционной гидропонике.</a:t>
            </a:r>
          </a:p>
          <a:p>
            <a:r>
              <a:rPr lang="ru-RU" dirty="0"/>
              <a:t>В </a:t>
            </a:r>
            <a:r>
              <a:rPr lang="ru-RU" dirty="0" err="1"/>
              <a:t>аквапонике</a:t>
            </a:r>
            <a:r>
              <a:rPr lang="ru-RU" dirty="0"/>
              <a:t> не используются гербициды и пестициды, так как они губительны для бактерий и животных. Естественным образом в </a:t>
            </a:r>
            <a:r>
              <a:rPr lang="ru-RU" dirty="0" err="1"/>
              <a:t>аквапонике</a:t>
            </a:r>
            <a:r>
              <a:rPr lang="ru-RU" dirty="0"/>
              <a:t> экономятся средства на покупку азотных и </a:t>
            </a:r>
            <a:r>
              <a:rPr lang="ru-RU" dirty="0" err="1"/>
              <a:t>фосфоросодержащих</a:t>
            </a:r>
            <a:r>
              <a:rPr lang="ru-RU" dirty="0"/>
              <a:t> удобрений.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227246053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6"/>
            <a:ext cx="849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Детрит - твердые отходы жизнедеятельности рыб - становится в </a:t>
            </a:r>
            <a:r>
              <a:rPr lang="ru-RU" dirty="0" err="1"/>
              <a:t>аквапонике</a:t>
            </a:r>
            <a:r>
              <a:rPr lang="ru-RU" dirty="0"/>
              <a:t> эффективным удобрением.</a:t>
            </a:r>
          </a:p>
          <a:p>
            <a:r>
              <a:rPr lang="ru-RU" dirty="0"/>
              <a:t>Если выращенные растения или часть их скармливается рыбам, </a:t>
            </a:r>
            <a:r>
              <a:rPr lang="ru-RU" dirty="0" err="1"/>
              <a:t>аквапоника</a:t>
            </a:r>
            <a:r>
              <a:rPr lang="ru-RU" dirty="0"/>
              <a:t> дает возможность сэкономить на покупке корма для животных.</a:t>
            </a:r>
          </a:p>
          <a:p>
            <a:r>
              <a:rPr lang="ru-RU" dirty="0"/>
              <a:t>Могут ли фермеры в развивающихся странах использовать </a:t>
            </a:r>
            <a:r>
              <a:rPr lang="ru-RU" dirty="0" err="1"/>
              <a:t>аквапонику</a:t>
            </a:r>
            <a:r>
              <a:rPr lang="ru-RU" dirty="0"/>
              <a:t>?</a:t>
            </a:r>
          </a:p>
          <a:p>
            <a:r>
              <a:rPr lang="ru-RU" dirty="0"/>
              <a:t>«</a:t>
            </a:r>
            <a:r>
              <a:rPr lang="ru-RU" dirty="0" err="1"/>
              <a:t>Аквапоника</a:t>
            </a:r>
            <a:r>
              <a:rPr lang="ru-RU" dirty="0"/>
              <a:t> имеет огромный потенциал для использования в развивающихся странах — как в коммерческих целях, так и как способ обеспечить людей едой,» — говорит Лесли Тер </a:t>
            </a:r>
            <a:r>
              <a:rPr lang="ru-RU" dirty="0" err="1"/>
              <a:t>Моршуизен</a:t>
            </a:r>
            <a:r>
              <a:rPr lang="ru-RU" dirty="0"/>
              <a:t> </a:t>
            </a:r>
            <a:r>
              <a:rPr lang="en-US" dirty="0"/>
              <a:t>(Leslie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Morshuizen</a:t>
            </a:r>
            <a:r>
              <a:rPr lang="en-US" dirty="0"/>
              <a:t>), </a:t>
            </a:r>
            <a:r>
              <a:rPr lang="ru-RU" dirty="0"/>
              <a:t>владелец и основатель компании </a:t>
            </a:r>
            <a:r>
              <a:rPr lang="en-US" dirty="0"/>
              <a:t>Aquaculture Innovations. </a:t>
            </a:r>
            <a:r>
              <a:rPr lang="ru-RU" dirty="0"/>
              <a:t>Так как питание является ключевым вопросом для развивающихся стран, которые полагаются в основном на зерновые культуры вроде пшеницы и риса, искусственно выращиваемая рыба может стать ценным источником белка.</a:t>
            </a:r>
          </a:p>
          <a:p>
            <a:r>
              <a:rPr lang="ru-RU" dirty="0"/>
              <a:t>С другой стороны, промышленное выращивание рыбы и овощей требует высоких стартовых трат, так как необходимо построить теплицы, и в них размещать водоемы. Рентабельность такого бизнеса может быть достаточной в южных регионах России. В то же время спрос на экологически чистые продукты постоянно возрастает. Так в странах Евросоюза томаты, выращенные по технологии </a:t>
            </a:r>
            <a:r>
              <a:rPr lang="ru-RU" dirty="0" err="1"/>
              <a:t>аквапоники</a:t>
            </a:r>
            <a:r>
              <a:rPr lang="ru-RU" dirty="0"/>
              <a:t>, имеют содержание нитратов в десять раз меньше, чем на закрытом грунте, и стоят в пять раз дороже. При этом затраты увеличиваются всего в два раза.</a:t>
            </a:r>
          </a:p>
        </p:txBody>
      </p:sp>
    </p:spTree>
    <p:extLst>
      <p:ext uri="{BB962C8B-B14F-4D97-AF65-F5344CB8AC3E}">
        <p14:creationId xmlns:p14="http://schemas.microsoft.com/office/powerpoint/2010/main" xmlns="" val="61280821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Чтобы организовать подобное дело и начать развивать </a:t>
            </a:r>
            <a:r>
              <a:rPr lang="ru-RU" dirty="0" err="1"/>
              <a:t>аквапонику</a:t>
            </a:r>
            <a:r>
              <a:rPr lang="ru-RU" dirty="0"/>
              <a:t>, знаний и усилий потребуется немало, как и капиталовложений. Нужно в первую очередь приобрести дорогую технику для измерения и слежения содержания в воде минералов. Эти аппараты, собственно, и есть основная часть всего бизнеса. Ведь определенный уровень содержания тех или иных полезных веществ влияет на рост, а при его повышении результат не меняется. </a:t>
            </a:r>
            <a:endParaRPr lang="ru-RU" dirty="0" smtClean="0"/>
          </a:p>
          <a:p>
            <a:r>
              <a:rPr lang="ru-RU" dirty="0"/>
              <a:t>Специфическим ограничением развития </a:t>
            </a:r>
            <a:r>
              <a:rPr lang="ru-RU" dirty="0" err="1"/>
              <a:t>аквапоники</a:t>
            </a:r>
            <a:r>
              <a:rPr lang="ru-RU" dirty="0"/>
              <a:t> является отсутствие специалистов широкого профиля, сочетающих равно высокую компетентность как в ботанических науках с сельскохозяйственной гидропоникой растений, так и в зоологических — с особенностями прудового хозяйства, </a:t>
            </a:r>
            <a:r>
              <a:rPr lang="ru-RU" dirty="0" err="1"/>
              <a:t>аквариумистики</a:t>
            </a:r>
            <a:r>
              <a:rPr lang="ru-RU" dirty="0"/>
              <a:t> и рыбоводства.</a:t>
            </a:r>
          </a:p>
          <a:p>
            <a:r>
              <a:rPr lang="ru-RU" dirty="0"/>
              <a:t>Основной проблемой </a:t>
            </a:r>
            <a:r>
              <a:rPr lang="ru-RU" dirty="0" err="1"/>
              <a:t>аквапоники</a:t>
            </a:r>
            <a:r>
              <a:rPr lang="ru-RU" dirty="0"/>
              <a:t> является точное соблюдение хрупкого баланса искусственно созданной экосистемы, сочетающей разность, но взаимозависимость характеристик воды — жизненно важной среды в симбиозе животных, растений и простейших.</a:t>
            </a:r>
          </a:p>
          <a:p>
            <a:r>
              <a:rPr lang="ru-RU" dirty="0"/>
              <a:t>Серьёзным ограничением развития </a:t>
            </a:r>
            <a:r>
              <a:rPr lang="ru-RU" dirty="0" err="1"/>
              <a:t>аквапоники</a:t>
            </a:r>
            <a:r>
              <a:rPr lang="ru-RU" dirty="0"/>
              <a:t> даже в умеренном климате являются также затраты на поддержание необходимой температуры, а иногда и освещения — вне стеклянно-тепличного обустройства, (с подобными трудностями могут сталкиваться и производители продукции методами гидропоники и/или хозяйств в </a:t>
            </a:r>
            <a:r>
              <a:rPr lang="ru-RU" dirty="0" err="1"/>
              <a:t>аквакультурах</a:t>
            </a:r>
            <a:r>
              <a:rPr lang="ru-RU" dirty="0"/>
              <a:t>).</a:t>
            </a:r>
          </a:p>
          <a:p>
            <a:r>
              <a:rPr lang="ru-RU" dirty="0"/>
              <a:t>Помимо удобства одновременного взаимозависимого выращивания растений и разведения рыб, </a:t>
            </a:r>
            <a:r>
              <a:rPr lang="ru-RU" dirty="0" err="1"/>
              <a:t>аквапоника</a:t>
            </a:r>
            <a:r>
              <a:rPr lang="ru-RU" dirty="0"/>
              <a:t> выделяется еще и качеством готовых продуктов.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379735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47" y="1412776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также генерирует более питательные, с высоким содержанием белка продукты, и производит более экологически и экономически устойчивые продукты по сравнению с традиционным сельским хозяйством.</a:t>
            </a:r>
          </a:p>
          <a:p>
            <a:r>
              <a:rPr lang="ru-RU" dirty="0"/>
              <a:t>Чистая вода, «обработанная» растениями, позволяет ускорить процесс разведения рыб. Кроме того, постоянная очистка воды естественным способом позволяет содержать большее количество рыб на один квадратный метр площади водоема. В свою очередь, овощи, выращенные с использованием «рыбных» удобрений, содержат в себе значительно меньше нитратов, чем их «сородичи», выращенные на обычном грунте.</a:t>
            </a:r>
          </a:p>
          <a:p>
            <a:r>
              <a:rPr lang="ru-RU" dirty="0"/>
              <a:t>То есть, используя </a:t>
            </a:r>
            <a:r>
              <a:rPr lang="ru-RU" dirty="0" err="1"/>
              <a:t>аквапонику</a:t>
            </a:r>
            <a:r>
              <a:rPr lang="ru-RU" dirty="0"/>
              <a:t>, можно предложить рынку большое количество действительно экологически чистой и вкусной продукции. А в наш «век тепличных овощей» потребитель готов платить за дорогой, но качественный продукт.</a:t>
            </a:r>
          </a:p>
          <a:p>
            <a:r>
              <a:rPr lang="ru-RU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92009540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617" y="3501008"/>
            <a:ext cx="2645410" cy="20726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038795"/>
            <a:ext cx="83529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4. Обустройство системы и оборудование</a:t>
            </a:r>
          </a:p>
          <a:p>
            <a:r>
              <a:rPr lang="ru-RU" b="1" dirty="0"/>
              <a:t> </a:t>
            </a:r>
          </a:p>
          <a:p>
            <a:r>
              <a:rPr lang="ru-RU" dirty="0"/>
              <a:t>Технологический процесс </a:t>
            </a:r>
            <a:r>
              <a:rPr lang="ru-RU" dirty="0" err="1"/>
              <a:t>аквапоники</a:t>
            </a:r>
            <a:r>
              <a:rPr lang="ru-RU" dirty="0"/>
              <a:t> довольно прост, но потребует некоторых первоначальных вложений и знаний, а также контроля технологического процесса.</a:t>
            </a:r>
          </a:p>
          <a:p>
            <a:r>
              <a:rPr lang="ru-RU" dirty="0"/>
              <a:t>Простейшая схема работы при </a:t>
            </a:r>
            <a:r>
              <a:rPr lang="ru-RU" dirty="0" err="1"/>
              <a:t>аквапонике</a:t>
            </a:r>
            <a:r>
              <a:rPr lang="ru-RU" dirty="0"/>
              <a:t> следующая. Понадобится бак для воды (и, соответственно, вода), в котором и будут жить рыбы. Кроме бака потребуется насос, чтобы воду можно было перекачивать. Еще потребуются цветочные горшки и растения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542323"/>
            <a:ext cx="5328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Процесс следующий: корни у растений находятся под постоянным протоком воды из бака с водой. Рыбы насыщают горшки с растениями полезными минералами, которые выделяются в процессе их жизнедеятельности. Тем самым рост растений ускоряется, а сами они насыщаются полезными веществами.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14107474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775" y="980728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Таким способом можно вырастить массу растений разных видов. Надо отметить, что сами растения растут при этом в полном отсутствии грунта.</a:t>
            </a:r>
          </a:p>
          <a:p>
            <a:r>
              <a:rPr lang="ru-RU" dirty="0"/>
              <a:t>Чтобы организовать подобное дело знаний и усилий потребуется немало, как и капиталовложений. Для успешного развития такого бизнеса необходим регулярный контроль. Также нужно учесть все возможные факторы. К примеру, теплицы, в которых будут располагаться все баки и растения.</a:t>
            </a:r>
          </a:p>
          <a:p>
            <a:r>
              <a:rPr lang="ru-RU" dirty="0"/>
              <a:t>Цены на продукты питания, которые в итоге получаются, превышают обычные более, чем в два раза. Если дальше делается конечная продукция, то цена больше раз в пять.</a:t>
            </a:r>
          </a:p>
          <a:p>
            <a:r>
              <a:rPr lang="ru-RU" dirty="0"/>
              <a:t>Чтобы начать развивать </a:t>
            </a:r>
            <a:r>
              <a:rPr lang="ru-RU" dirty="0" err="1"/>
              <a:t>аквапонику</a:t>
            </a:r>
            <a:r>
              <a:rPr lang="ru-RU" dirty="0"/>
              <a:t>, нужно в первую очередь приобрести дорогую технику для измерения и слежения содержания в воде минералов. Эти аппараты, собственно, и есть основная часть всего бизнеса. Ведь определенный уровень содержания тех или иных полезных веществ влияет на рост, а при его повышении результат не меняется.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364932270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361" y="382012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Продукты и вещества выделительной системы организмов</a:t>
            </a:r>
          </a:p>
          <a:p>
            <a:r>
              <a:rPr lang="ru-RU" dirty="0"/>
              <a:t>Основным продуктом микробиологического разложения отходов от жизнедеятельности рыб и иных представителей водной фауны является аммиак</a:t>
            </a:r>
          </a:p>
          <a:p>
            <a:pPr lvl="0"/>
            <a:r>
              <a:rPr lang="en-US" dirty="0"/>
              <a:t>NH3, </a:t>
            </a:r>
            <a:r>
              <a:rPr lang="ru-RU" dirty="0"/>
              <a:t>выделяемый и растворяемый в воде, который — в свою очередь, при жизнедеятельности аэробных бактерий и также растворённого в воде кислорода</a:t>
            </a:r>
          </a:p>
          <a:p>
            <a:pPr lvl="0"/>
            <a:r>
              <a:rPr lang="en-US" dirty="0"/>
              <a:t>O2, </a:t>
            </a:r>
            <a:r>
              <a:rPr lang="ru-RU" dirty="0"/>
              <a:t>окисляют аммиак и его газообразные производные — амины (четвертичные аммониевые соединения </a:t>
            </a:r>
            <a:r>
              <a:rPr lang="en-US" dirty="0"/>
              <a:t>[R4N]+Cl-, </a:t>
            </a:r>
            <a:r>
              <a:rPr lang="ru-RU" dirty="0"/>
              <a:t>алифатические </a:t>
            </a:r>
            <a:r>
              <a:rPr lang="en-US" dirty="0"/>
              <a:t>CH3-N&lt;,</a:t>
            </a:r>
            <a:r>
              <a:rPr lang="ru-RU" dirty="0"/>
              <a:t>ароматические </a:t>
            </a:r>
            <a:r>
              <a:rPr lang="en-US" dirty="0"/>
              <a:t>C6H5-N&lt; </a:t>
            </a:r>
            <a:r>
              <a:rPr lang="ru-RU" dirty="0"/>
              <a:t>и т. д.) с образованием нитритов (соли азотистой кислоты </a:t>
            </a:r>
            <a:r>
              <a:rPr lang="en-US" dirty="0"/>
              <a:t>HNO2, </a:t>
            </a:r>
            <a:r>
              <a:rPr lang="ru-RU" dirty="0"/>
              <a:t>как нитрит натрия — </a:t>
            </a:r>
            <a:r>
              <a:rPr lang="en-US" dirty="0"/>
              <a:t>NaNO2) </a:t>
            </a:r>
            <a:r>
              <a:rPr lang="ru-RU" dirty="0"/>
              <a:t>и нитратов — «селитры» (соли азотной кислоты </a:t>
            </a:r>
            <a:r>
              <a:rPr lang="en-US" dirty="0"/>
              <a:t>HNO3, </a:t>
            </a:r>
            <a:r>
              <a:rPr lang="ru-RU" dirty="0"/>
              <a:t>как аммонийная селитра — </a:t>
            </a:r>
            <a:r>
              <a:rPr lang="en-US" dirty="0"/>
              <a:t>NH4NO3). </a:t>
            </a:r>
            <a:r>
              <a:rPr lang="ru-RU" dirty="0"/>
              <a:t>Это снижает химическую токсичность воды в жизнедеятельности животных и позволяет растениям удалить образующиеся соединения нитратов потреблением необходимых элементов для их жизнеобеспечения. Растения также могут поглощать аммиак непосредственно из воды, однако растворённые соли они усваивают гораздо охотнее и легче.</a:t>
            </a:r>
          </a:p>
          <a:p>
            <a:r>
              <a:rPr lang="ru-RU" dirty="0"/>
              <a:t>В данном случае используется процесс </a:t>
            </a:r>
            <a:r>
              <a:rPr lang="ru-RU" dirty="0" err="1"/>
              <a:t>биоремедиации</a:t>
            </a:r>
            <a:r>
              <a:rPr lang="ru-RU" dirty="0"/>
              <a:t>: колонии бактерий — населяемые субстрат и корневую систему растений в замкнутом цикле </a:t>
            </a:r>
            <a:r>
              <a:rPr lang="ru-RU" dirty="0" err="1"/>
              <a:t>аквакультуры</a:t>
            </a:r>
            <a:r>
              <a:rPr lang="ru-RU" dirty="0"/>
              <a:t>, очищают воду от токсичных веществ, </a:t>
            </a:r>
            <a:r>
              <a:rPr lang="en-US" dirty="0"/>
              <a:t>a </a:t>
            </a:r>
            <a:r>
              <a:rPr lang="ru-RU" dirty="0"/>
              <a:t>растения потребляют растворённые в воде соли, газы и химические элементы — нитраты, азот — </a:t>
            </a:r>
            <a:r>
              <a:rPr lang="en-US" dirty="0"/>
              <a:t>N, </a:t>
            </a:r>
            <a:r>
              <a:rPr lang="ru-RU" dirty="0"/>
              <a:t>фосфор — </a:t>
            </a:r>
            <a:r>
              <a:rPr lang="en-US" dirty="0"/>
              <a:t>P, </a:t>
            </a:r>
            <a:r>
              <a:rPr lang="ru-RU" dirty="0"/>
              <a:t>углекислый газ — </a:t>
            </a:r>
            <a:r>
              <a:rPr lang="en-US" dirty="0"/>
              <a:t>CO2 </a:t>
            </a:r>
            <a:r>
              <a:rPr lang="ru-RU" dirty="0"/>
              <a:t>и в некоторой степени обогащают кислородом </a:t>
            </a:r>
            <a:r>
              <a:rPr lang="en-US" dirty="0"/>
              <a:t>(O2) </a:t>
            </a:r>
            <a:r>
              <a:rPr lang="ru-RU" dirty="0"/>
              <a:t>воду, которая также возвращается животным в очищенном виде.</a:t>
            </a:r>
          </a:p>
          <a:p>
            <a:r>
              <a:rPr lang="ru-RU" dirty="0"/>
              <a:t>Прекрасным удобрением для выращиваемых растений служит и детрит, — твердые отходы жизнедеятельности живых организмов экосистемы в </a:t>
            </a:r>
            <a:r>
              <a:rPr lang="ru-RU" dirty="0" err="1"/>
              <a:t>аквапонике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093306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xXx\Рабочий стол\Untitled-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9775" y="285750"/>
            <a:ext cx="7664450" cy="5840413"/>
          </a:xfrm>
        </p:spPr>
      </p:pic>
    </p:spTree>
    <p:extLst>
      <p:ext uri="{BB962C8B-B14F-4D97-AF65-F5344CB8AC3E}">
        <p14:creationId xmlns:p14="http://schemas.microsoft.com/office/powerpoint/2010/main" xmlns="" val="75682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590" y="548680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Флора и фауна в </a:t>
            </a:r>
            <a:r>
              <a:rPr lang="ru-RU" b="1" dirty="0" err="1"/>
              <a:t>аквапонике</a:t>
            </a:r>
            <a:endParaRPr lang="ru-RU" b="1" dirty="0"/>
          </a:p>
          <a:p>
            <a:r>
              <a:rPr lang="ru-RU" dirty="0"/>
              <a:t>Культивируемые в </a:t>
            </a:r>
            <a:r>
              <a:rPr lang="ru-RU" dirty="0" err="1"/>
              <a:t>аквапонике</a:t>
            </a:r>
            <a:r>
              <a:rPr lang="ru-RU" dirty="0"/>
              <a:t> растения требуют теплой воды. Поэтому в </a:t>
            </a:r>
            <a:r>
              <a:rPr lang="ru-RU" dirty="0" err="1"/>
              <a:t>аквапонике</a:t>
            </a:r>
            <a:r>
              <a:rPr lang="ru-RU" dirty="0"/>
              <a:t> используются теплолюбивые животные.</a:t>
            </a:r>
          </a:p>
          <a:p>
            <a:r>
              <a:rPr lang="ru-RU" dirty="0"/>
              <a:t>Наиболее эффективным в </a:t>
            </a:r>
            <a:r>
              <a:rPr lang="ru-RU" dirty="0" err="1"/>
              <a:t>аквапонике</a:t>
            </a:r>
            <a:r>
              <a:rPr lang="ru-RU" dirty="0"/>
              <a:t> является выращивание зелени, рассады декоративных растений, а из рыб — чаще, выращивается </a:t>
            </a:r>
            <a:r>
              <a:rPr lang="ru-RU" dirty="0" err="1"/>
              <a:t>тилапия</a:t>
            </a:r>
            <a:r>
              <a:rPr lang="ru-RU" dirty="0"/>
              <a:t>, африканский </a:t>
            </a:r>
            <a:r>
              <a:rPr lang="ru-RU" dirty="0" err="1"/>
              <a:t>клариевый</a:t>
            </a:r>
            <a:r>
              <a:rPr lang="ru-RU" dirty="0"/>
              <a:t> сом, карп. Возможна организация разведения тропических рыб и иных экзотических водных животных для </a:t>
            </a:r>
            <a:r>
              <a:rPr lang="ru-RU" dirty="0" err="1"/>
              <a:t>зооторговой</a:t>
            </a:r>
            <a:r>
              <a:rPr lang="ru-RU" dirty="0"/>
              <a:t> сети любительских движений и аквариумного хобби.</a:t>
            </a:r>
          </a:p>
          <a:p>
            <a:r>
              <a:rPr lang="ru-RU" b="1" dirty="0"/>
              <a:t>Виды, рекомендуемые для содержания в системах </a:t>
            </a:r>
            <a:r>
              <a:rPr lang="ru-RU" b="1" dirty="0" err="1"/>
              <a:t>аквапоники</a:t>
            </a:r>
            <a:endParaRPr lang="ru-RU" dirty="0"/>
          </a:p>
          <a:p>
            <a:r>
              <a:rPr lang="ru-RU" dirty="0"/>
              <a:t>В системах </a:t>
            </a:r>
            <a:r>
              <a:rPr lang="ru-RU" dirty="0" err="1"/>
              <a:t>аквапоники</a:t>
            </a:r>
            <a:r>
              <a:rPr lang="ru-RU" dirty="0"/>
              <a:t> содержание рыб требует некоторых знаний и навыков, но это, однозначно, проще, чем содержать аквариумных рыб.</a:t>
            </a:r>
          </a:p>
          <a:p>
            <a:r>
              <a:rPr lang="ru-RU" dirty="0"/>
              <a:t>Для начала рекомендуется использовать одну или несколько из перечисленных ниже рыб:</a:t>
            </a:r>
          </a:p>
          <a:p>
            <a:r>
              <a:rPr lang="ru-RU" dirty="0" err="1"/>
              <a:t>Тилапия</a:t>
            </a:r>
            <a:r>
              <a:rPr lang="ru-RU" dirty="0"/>
              <a:t> - вторая по популярности выращиваемая рыба в мире. </a:t>
            </a:r>
            <a:r>
              <a:rPr lang="ru-RU" dirty="0" err="1"/>
              <a:t>Тилапия</a:t>
            </a:r>
            <a:r>
              <a:rPr lang="ru-RU" dirty="0"/>
              <a:t> очень популярна для выращивания в системах </a:t>
            </a:r>
            <a:r>
              <a:rPr lang="ru-RU" dirty="0" err="1"/>
              <a:t>аквапоники</a:t>
            </a:r>
            <a:r>
              <a:rPr lang="ru-RU" dirty="0"/>
              <a:t>. Она является идеальным видом для </a:t>
            </a:r>
            <a:r>
              <a:rPr lang="ru-RU" dirty="0" err="1"/>
              <a:t>аквапоники</a:t>
            </a:r>
            <a:r>
              <a:rPr lang="ru-RU" dirty="0"/>
              <a:t> по многим причинам. Ее легко разводить, она быстро растет, выдерживать очень плохие условия воды, всеядна и хорошо питается.</a:t>
            </a:r>
          </a:p>
          <a:p>
            <a:r>
              <a:rPr lang="ru-RU" dirty="0"/>
              <a:t>Кои - еще один вид карпа, который очень распространен во многих азиатских странах и часто встречается в больших декоративных водоемах. Для тех, кто любит кои, </a:t>
            </a:r>
            <a:r>
              <a:rPr lang="ru-RU" dirty="0" err="1"/>
              <a:t>аквапонная</a:t>
            </a:r>
            <a:r>
              <a:rPr lang="ru-RU" dirty="0"/>
              <a:t> система является отличным способом для ее выращивания.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81242552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84784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Форель - является отличным выбором для разведения в </a:t>
            </a:r>
            <a:r>
              <a:rPr lang="ru-RU" dirty="0" err="1"/>
              <a:t>аквапонных</a:t>
            </a:r>
            <a:r>
              <a:rPr lang="ru-RU" dirty="0"/>
              <a:t> системах, в которых температура воды немного прохладнее. Форель предпочитает температуру воды от 10 °С до 20 °С. Она чрезвычайно быстро растет и имеет отличные коэффициенты конверсии корма.</a:t>
            </a:r>
          </a:p>
          <a:p>
            <a:r>
              <a:rPr lang="ru-RU" dirty="0"/>
              <a:t>Другие виды, которые прекрасно растут в условиях </a:t>
            </a:r>
            <a:r>
              <a:rPr lang="ru-RU" dirty="0" err="1"/>
              <a:t>аквапонных</a:t>
            </a:r>
            <a:r>
              <a:rPr lang="ru-RU" dirty="0"/>
              <a:t> систем - это мидии, пресноводные креветки и раки.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Фильтрация</a:t>
            </a:r>
          </a:p>
          <a:p>
            <a:r>
              <a:rPr lang="ru-RU" dirty="0"/>
              <a:t>Циркуляция воды в системах с </a:t>
            </a:r>
            <a:r>
              <a:rPr lang="ru-RU" dirty="0" err="1"/>
              <a:t>аквапоническим</a:t>
            </a:r>
            <a:r>
              <a:rPr lang="ru-RU" dirty="0"/>
              <a:t> методом выращивания растений и животных осуществляется насосами. Использование разности уровней потоков и само стоков воды может значительно сократить </a:t>
            </a:r>
            <a:r>
              <a:rPr lang="ru-RU" dirty="0" err="1"/>
              <a:t>энергозатраты</a:t>
            </a:r>
            <a:r>
              <a:rPr lang="ru-RU" dirty="0"/>
              <a:t>.</a:t>
            </a:r>
          </a:p>
          <a:p>
            <a:r>
              <a:rPr lang="ru-RU" dirty="0"/>
              <a:t>Для очистки воды от твёрдых отложений и взвешенных частиц, используются отстойники и системы механической фильтрации. Денитрификация при </a:t>
            </a:r>
            <a:r>
              <a:rPr lang="ru-RU" dirty="0" err="1"/>
              <a:t>аквапонике</a:t>
            </a:r>
            <a:r>
              <a:rPr lang="ru-RU" dirty="0"/>
              <a:t> происходит естественным путём — сбалансированной работой растений и бактерий, однако — в экстренных случаях, применяется дополнительная очистка угольными элементами фильтров. Дополнительно используются и фильтры биологической очистки воды.</a:t>
            </a:r>
          </a:p>
        </p:txBody>
      </p:sp>
    </p:spTree>
    <p:extLst>
      <p:ext uri="{BB962C8B-B14F-4D97-AF65-F5344CB8AC3E}">
        <p14:creationId xmlns:p14="http://schemas.microsoft.com/office/powerpoint/2010/main" xmlns="" val="264772202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8569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Температурный режим</a:t>
            </a:r>
          </a:p>
          <a:p>
            <a:r>
              <a:rPr lang="ru-RU" dirty="0"/>
              <a:t>Одним из основных факторов, как для рыб, так и для растений является температура. Температура воды и воздуха определяется потребностью растений и выращиваемых животных. Ввиду того, что — в основном, в культивируемых </a:t>
            </a:r>
            <a:r>
              <a:rPr lang="ru-RU" dirty="0" err="1"/>
              <a:t>аквапоникой</a:t>
            </a:r>
            <a:r>
              <a:rPr lang="ru-RU" dirty="0"/>
              <a:t> растений требуются теплая вода, породные группы и видовой состав животных также подбирается в соответствующих параметрах.</a:t>
            </a:r>
          </a:p>
          <a:p>
            <a:r>
              <a:rPr lang="ru-RU" dirty="0"/>
              <a:t>Выбор видов рыбы и растений должен отвечать, в первую очередь, экономической целесообразности. Конечно, выращивание тропических рыб и растений в суровых российских климатических условиях возможно, но это потребует больших расходов на поддержание температуры на уровне 30-35 градусов, а это не всегда выгодно.</a:t>
            </a:r>
          </a:p>
          <a:p>
            <a:r>
              <a:rPr lang="ru-RU" dirty="0"/>
              <a:t>Требования растений к температуре не совмещаются и с выращиванием холодноводных рыб, для которых естественной температурой воды является 15­18 градусов по Цельсию.</a:t>
            </a:r>
          </a:p>
          <a:p>
            <a:r>
              <a:rPr lang="ru-RU" b="1" dirty="0"/>
              <a:t>Кислотно-щелочной баланс</a:t>
            </a:r>
          </a:p>
          <a:p>
            <a:r>
              <a:rPr lang="ru-RU" dirty="0"/>
              <a:t>Оптимальный и для животных, и для бактерий, и для растений уровень </a:t>
            </a:r>
            <a:r>
              <a:rPr lang="en-US" i="1" dirty="0"/>
              <a:t>pH</a:t>
            </a:r>
            <a:r>
              <a:rPr lang="ru-RU" dirty="0"/>
              <a:t> — важнейшее условие благополучного функционирования любой биологической системы. Уровень </a:t>
            </a:r>
            <a:r>
              <a:rPr lang="en-US" i="1" dirty="0"/>
              <a:t>pH</a:t>
            </a:r>
            <a:r>
              <a:rPr lang="ru-RU" dirty="0"/>
              <a:t> зависит и от всех вышеперечисленных, и от других факторов. Поддержание его на нужном уровне — непростая задача</a:t>
            </a:r>
            <a:r>
              <a:rPr lang="ru-RU" dirty="0" smtClean="0"/>
              <a:t>.</a:t>
            </a:r>
          </a:p>
          <a:p>
            <a:r>
              <a:rPr lang="ru-RU" b="1" dirty="0"/>
              <a:t>Кислородный баланс</a:t>
            </a:r>
          </a:p>
          <a:p>
            <a:r>
              <a:rPr lang="ru-RU" dirty="0"/>
              <a:t>Дыхание, полноценное питание рыб и денитрификация требуют достаточного количества растворенного в воде кислорода. Необходимый уровень кислорода поддерживается за счёт аэрации и/или </a:t>
            </a:r>
            <a:r>
              <a:rPr lang="ru-RU" dirty="0" err="1"/>
              <a:t>оксигенации</a:t>
            </a:r>
            <a:r>
              <a:rPr lang="ru-RU" dirty="0"/>
              <a:t> ёмкостей с водой. </a:t>
            </a:r>
            <a:r>
              <a:rPr lang="en-US" i="1" dirty="0"/>
              <a:t>CO2</a:t>
            </a:r>
            <a:r>
              <a:rPr lang="en-US" dirty="0"/>
              <a:t> </a:t>
            </a:r>
            <a:r>
              <a:rPr lang="ru-RU" dirty="0"/>
              <a:t>как продукт дыхания, должен эффективно удаляться из системы как естественным путём, так и при помощи фильтрации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723412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8496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Корма и гидрохимические показатели воды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аквапонных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установках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Следует помнить, что качество корма влияет не только на здоровье рыб, но и значительно влияет на здоровье растений.</a:t>
            </a:r>
          </a:p>
          <a:p>
            <a:r>
              <a:rPr lang="ru-RU" dirty="0"/>
              <a:t>Корм для рыб состоит из белков, жиров, минералов, углеводов и других питательных веществ, которые рыба в дикой природе имеет в своем обычном рационе. Источниками этих питательных веществ в условиях </a:t>
            </a:r>
            <a:r>
              <a:rPr lang="ru-RU" dirty="0" err="1"/>
              <a:t>аквапонных</a:t>
            </a:r>
            <a:r>
              <a:rPr lang="ru-RU" dirty="0"/>
              <a:t> систем, как правило, является рыбная мука, кукуруза, соя и другие побочные продукты животного происхождения. Все корма для рыб, особенно бренды, которые используют более натуральные ингредиенты и меньше консервантов, имеют ограниченный срок годности, и их лучше всего хранить в прохладном, сухом месте. Существует много рекомендаций по кормлению рыб. Но лучше всего придерживаться принципа, давать корма столько, сколько рыбы съедят за 5 минут. Излишки корма следует удалять из резервуара, в котором содержится рыба.</a:t>
            </a:r>
          </a:p>
        </p:txBody>
      </p:sp>
    </p:spTree>
    <p:extLst>
      <p:ext uri="{BB962C8B-B14F-4D97-AF65-F5344CB8AC3E}">
        <p14:creationId xmlns:p14="http://schemas.microsoft.com/office/powerpoint/2010/main" xmlns="" val="37764293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8847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/>
              <a:t>Субмодуль</a:t>
            </a:r>
            <a:r>
              <a:rPr lang="ru-RU" i="1" dirty="0"/>
              <a:t> для воды с рыбами из части </a:t>
            </a:r>
            <a:r>
              <a:rPr lang="ru-RU" i="1" dirty="0" err="1"/>
              <a:t>аквапонической</a:t>
            </a:r>
            <a:r>
              <a:rPr lang="ru-RU" i="1" dirty="0"/>
              <a:t> установки</a:t>
            </a:r>
          </a:p>
          <a:p>
            <a:r>
              <a:rPr lang="ru-RU" dirty="0"/>
              <a:t>Гидрохимические	показатели</a:t>
            </a:r>
          </a:p>
          <a:p>
            <a:r>
              <a:rPr lang="ru-RU" dirty="0"/>
              <a:t>технологической воды в </a:t>
            </a:r>
            <a:r>
              <a:rPr lang="ru-RU" dirty="0" err="1"/>
              <a:t>аквапонной</a:t>
            </a:r>
            <a:r>
              <a:rPr lang="ru-RU" dirty="0"/>
              <a:t> установке определяют условия роста и рыб, и растений. Выращивание рыбы в замкнутых установках,	оснащенных биофильтрами,</a:t>
            </a:r>
          </a:p>
          <a:p>
            <a:r>
              <a:rPr lang="ru-RU" dirty="0"/>
              <a:t>сопровождается продуцированием ионов азота, фосфора и водорода, накопление которых ограничивается из-за токсичности рыб.</a:t>
            </a:r>
          </a:p>
          <a:p>
            <a:r>
              <a:rPr lang="ru-RU" dirty="0"/>
              <a:t>Кроме того, в случае коррекции гидротехнических параметров технологической воды можно внести в установку препараты подпитки.</a:t>
            </a:r>
          </a:p>
          <a:p>
            <a:r>
              <a:rPr lang="ru-RU" dirty="0"/>
              <a:t>В зависимости от качества </a:t>
            </a:r>
            <a:r>
              <a:rPr lang="ru-RU" dirty="0" err="1"/>
              <a:t>подпиточной</a:t>
            </a:r>
            <a:r>
              <a:rPr lang="ru-RU" dirty="0"/>
              <a:t> воды в установке, значение допустимых концентраций ионов азота могут варьироваться. При жесткой воде значения допустимых концентраций увеличиваются, а при мягкой - снижаются. Пределы варьирования состава технологической воды представлены в таблице 1.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/>
          <a:srcRect l="4671" t="37846" r="3649" b="24308"/>
          <a:stretch/>
        </p:blipFill>
        <p:spPr bwMode="auto">
          <a:xfrm>
            <a:off x="323528" y="3619183"/>
            <a:ext cx="8568952" cy="2834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84897659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666" y="764704"/>
            <a:ext cx="87129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Существенное различие в сравниваемых растворах имеет место только по содержанию калия. В технологической воде содержание калия определяется </a:t>
            </a:r>
            <a:r>
              <a:rPr lang="ru-RU" dirty="0" err="1"/>
              <a:t>подпиточной</a:t>
            </a:r>
            <a:r>
              <a:rPr lang="ru-RU" dirty="0"/>
              <a:t> водой, а в гидропонике - применяемыми солями. По остальным параметрам разница практически отсутствует.</a:t>
            </a:r>
          </a:p>
          <a:p>
            <a:r>
              <a:rPr lang="ru-RU" dirty="0"/>
              <a:t>Кислотность среды является чрезвычайно важной характеристикой растворов, т.к. не только влияет на функционирование корневой системы, но и на доступность для растений других ионов. Так, например, при рН меньше 5.0 запрещается поглощение растениями катионов, при рН больше 6.5-7.0 в растворе образуются нерастворимые соединения кальция, марганца, железа, фосфата. Эти требования не расходятся с практикой работы замкнутых установок, в которых значение рН поддерживается на уровне 6.0-6.5, за счет </a:t>
            </a:r>
            <a:r>
              <a:rPr lang="ru-RU" dirty="0" err="1"/>
              <a:t>нитрификационных</a:t>
            </a:r>
            <a:r>
              <a:rPr lang="ru-RU" dirty="0"/>
              <a:t> процессов, протекающих в биофильтре.</a:t>
            </a:r>
          </a:p>
          <a:p>
            <a:r>
              <a:rPr lang="ru-RU" dirty="0"/>
              <a:t>Концентрация микроэлементов в технологической воде </a:t>
            </a:r>
            <a:r>
              <a:rPr lang="ru-RU" dirty="0" err="1"/>
              <a:t>аквапонной</a:t>
            </a:r>
            <a:r>
              <a:rPr lang="ru-RU" dirty="0"/>
              <a:t> установки имеет равное значение, как для рыб, так и для растений. Источником таких микроэлементов служат корма и </a:t>
            </a:r>
            <a:r>
              <a:rPr lang="ru-RU" dirty="0" err="1"/>
              <a:t>подпиточная</a:t>
            </a:r>
            <a:r>
              <a:rPr lang="ru-RU" dirty="0"/>
              <a:t> вода. Корма обогащаются витаминно-минеральным комплексом, а </a:t>
            </a:r>
            <a:r>
              <a:rPr lang="ru-RU" dirty="0" err="1"/>
              <a:t>подпиточная</a:t>
            </a:r>
            <a:r>
              <a:rPr lang="ru-RU" dirty="0"/>
              <a:t> вода (обычно артезианская) может содержать необходимый набор микроэлементов. Оптимальные концентрации микроэлементов </a:t>
            </a:r>
            <a:r>
              <a:rPr lang="en-US" dirty="0"/>
              <a:t>Mg, </a:t>
            </a:r>
            <a:r>
              <a:rPr lang="en-US" dirty="0" err="1"/>
              <a:t>Mn</a:t>
            </a:r>
            <a:r>
              <a:rPr lang="en-US" dirty="0"/>
              <a:t>, Zn, Cu </a:t>
            </a:r>
            <a:r>
              <a:rPr lang="ru-RU" dirty="0"/>
              <a:t>для рыб является </a:t>
            </a:r>
            <a:r>
              <a:rPr lang="ru-RU" dirty="0" err="1"/>
              <a:t>приемлимой</a:t>
            </a:r>
            <a:r>
              <a:rPr lang="ru-RU" dirty="0"/>
              <a:t> и при выращивании растительных культур.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84249000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оборудования для интенсивной </a:t>
            </a:r>
            <a:r>
              <a:rPr lang="ru-RU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5486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 6.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5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61662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/>
              <a:t>Выбор рыбоводных емкостей</a:t>
            </a:r>
          </a:p>
          <a:p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smtClean="0"/>
              <a:t>Выбор фильтров механической очистки</a:t>
            </a:r>
            <a:endParaRPr lang="ru-RU" dirty="0"/>
          </a:p>
          <a:p>
            <a:r>
              <a:rPr lang="ru-RU" dirty="0" smtClean="0"/>
              <a:t>3. Выбор насосов для циркуляции </a:t>
            </a:r>
            <a:r>
              <a:rPr lang="ru-RU" dirty="0"/>
              <a:t>воды в системе</a:t>
            </a:r>
          </a:p>
          <a:p>
            <a:r>
              <a:rPr lang="ru-RU" dirty="0" smtClean="0"/>
              <a:t>4. Выбор оборудования для дезинфекции</a:t>
            </a:r>
            <a:endParaRPr lang="ru-RU" dirty="0"/>
          </a:p>
          <a:p>
            <a:r>
              <a:rPr lang="ru-RU" dirty="0" smtClean="0"/>
              <a:t>5. Выбор оборудования для обогащение </a:t>
            </a:r>
            <a:r>
              <a:rPr lang="ru-RU" dirty="0"/>
              <a:t>воды кислородом</a:t>
            </a:r>
          </a:p>
          <a:p>
            <a:r>
              <a:rPr lang="ru-RU" dirty="0" smtClean="0"/>
              <a:t>6. </a:t>
            </a:r>
            <a:r>
              <a:rPr lang="ru-RU" dirty="0"/>
              <a:t>Автоматизация</a:t>
            </a:r>
          </a:p>
          <a:p>
            <a:r>
              <a:rPr lang="ru-RU" dirty="0" smtClean="0"/>
              <a:t>7. </a:t>
            </a:r>
            <a:r>
              <a:rPr lang="ru-RU" dirty="0"/>
              <a:t>Дополнительное оборудование</a:t>
            </a:r>
          </a:p>
          <a:p>
            <a:r>
              <a:rPr lang="ru-RU" dirty="0"/>
              <a:t> 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785470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44824"/>
            <a:ext cx="6512511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ВЫБОР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РЫБОВОДНЫХ ЕМКОСТЕЙ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28360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548680"/>
            <a:ext cx="77048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самостоятельно осуществить конструирование бассейнов, учитывая спектр питания объекта выращивания, а также рекомендуемое соотношение сторон: для круглых бассейнов – 3:1 (диаметр к глубине), для прямоугольных бассейнов – 3:1 (длина к ширине).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установках замкнутого водоснабжения используются рыбоводные емкости, изготовленные из различных материалов и имеющие различную геометрическую форму и объем (в зависимости от вида культивируемого гидробионта)</a:t>
            </a:r>
          </a:p>
        </p:txBody>
      </p:sp>
    </p:spTree>
    <p:extLst>
      <p:ext uri="{BB962C8B-B14F-4D97-AF65-F5344CB8AC3E}">
        <p14:creationId xmlns:p14="http://schemas.microsoft.com/office/powerpoint/2010/main" xmlns="" val="1634448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1d/c5/aa/1dc5aa60a9965db34be7ab484018d41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4" t="13365" r="2904" b="4120"/>
          <a:stretch/>
        </p:blipFill>
        <p:spPr bwMode="auto">
          <a:xfrm rot="10800000" flipV="1">
            <a:off x="2198" y="0"/>
            <a:ext cx="918402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4" y="306896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ИНТЕНСИВНАЯ АКВАКУЛЬТУРА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i1.wp.com/guardinfo.online/wp-content/uploads/2018/06/multikultura.jpg?fit=2370%2C802&amp;ssl=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26"/>
          <a:stretch/>
        </p:blipFill>
        <p:spPr bwMode="auto">
          <a:xfrm>
            <a:off x="-31159" y="4154624"/>
            <a:ext cx="9217024" cy="27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№1.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594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743200"/>
            <a:ext cx="8229600" cy="2773363"/>
          </a:xfrm>
        </p:spPr>
      </p:pic>
      <p:pic>
        <p:nvPicPr>
          <p:cNvPr id="1177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476500"/>
            <a:ext cx="8229600" cy="2773363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Биофильтры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неподвижной загрузкой</a:t>
            </a:r>
          </a:p>
        </p:txBody>
      </p:sp>
    </p:spTree>
    <p:extLst>
      <p:ext uri="{BB962C8B-B14F-4D97-AF65-F5344CB8AC3E}">
        <p14:creationId xmlns:p14="http://schemas.microsoft.com/office/powerpoint/2010/main" xmlns="" val="1743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F:\Hs,jdjlcndj\Пискикультура 2\circle2200_1.jpg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734591"/>
            <a:ext cx="323424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Hs,jdjlcndj\Пискикультура 2\tank4x1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8396" y="620688"/>
            <a:ext cx="2402752" cy="328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Hs,jdjlcndj\Пискикультура 2\tank4000x2000_1 нов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9772" y="4149080"/>
            <a:ext cx="381642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3915237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92696"/>
            <a:ext cx="84249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основном в качестве рыбоводных емкостей используют небольшие круглые или квадратные бассейны, бассейны-силосы с гладким внутренним покрытием из органического стекла, пластмассы или листового металла. </a:t>
            </a:r>
          </a:p>
          <a:p>
            <a:r>
              <a:rPr lang="ru-RU" dirty="0"/>
              <a:t>В морских системах метала следует избегать, поскольку в соленой воде коррозия металла может быть серьезной проблемой.</a:t>
            </a:r>
          </a:p>
          <a:p>
            <a:r>
              <a:rPr lang="ru-RU" dirty="0"/>
              <a:t>Размеры емкостей колеблются, хотя диаметр большинства круглых и ширина прямоугольных бассейнов составляют менее 10 м, а глубина редко превышает 1 м. Промышленные бассейны, как правило, больше экспериментальных, диаметр которых может быть менее 1 м при той же глубине или мельче.</a:t>
            </a:r>
          </a:p>
          <a:p>
            <a:r>
              <a:rPr lang="ru-RU" dirty="0"/>
              <a:t>Менее распространены, но также используются большие цементобетонные бассейны площадью 200–300 м</a:t>
            </a:r>
            <a:r>
              <a:rPr lang="ru-RU" baseline="30000" dirty="0"/>
              <a:t>2</a:t>
            </a:r>
            <a:r>
              <a:rPr lang="ru-RU" dirty="0"/>
              <a:t>. В Японии и Тайване для выращивания угря используют цементобетонные бассейны площадью до 0,2 га.</a:t>
            </a:r>
          </a:p>
          <a:p>
            <a:r>
              <a:rPr lang="ru-RU" dirty="0"/>
              <a:t>Круглые и квадратные бассейны имеют преимущество перед вытянутыми прямоугольными, так как в них отсутствуют </a:t>
            </a:r>
            <a:r>
              <a:rPr lang="ru-RU" dirty="0" err="1"/>
              <a:t>слабоомываемые</a:t>
            </a:r>
            <a:r>
              <a:rPr lang="ru-RU" dirty="0"/>
              <a:t> водой зоны, которые образуются в углах, где скапливаются продукты метаболизма и несъеденный корм, вызывающие ухудшение среды и, как следствие, снижение темпа роста рыбы. В круглых и квадратных бассейнах, а также бассейнах-силосах твердые вещества собираются в центре или в специальном конусовидном приемнике, откуда они легко удаляются при помощи дренажной трубы.</a:t>
            </a:r>
          </a:p>
        </p:txBody>
      </p:sp>
    </p:spTree>
    <p:extLst>
      <p:ext uri="{BB962C8B-B14F-4D97-AF65-F5344CB8AC3E}">
        <p14:creationId xmlns:p14="http://schemas.microsoft.com/office/powerpoint/2010/main" xmlns="" val="67969148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Documents and Settings\xXx\Рабочий стол\Untitled-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5175" y="357188"/>
            <a:ext cx="7613650" cy="5768975"/>
          </a:xfrm>
        </p:spPr>
      </p:pic>
    </p:spTree>
    <p:extLst>
      <p:ext uri="{BB962C8B-B14F-4D97-AF65-F5344CB8AC3E}">
        <p14:creationId xmlns:p14="http://schemas.microsoft.com/office/powerpoint/2010/main" xmlns="" val="29677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908721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круглых и квадратных бассейнах поддерживается круговое течение воды с определенной скоростью, обеспечивающее равномерное распределение кислорода и </a:t>
            </a:r>
            <a:r>
              <a:rPr lang="ru-RU" dirty="0" err="1"/>
              <a:t>самоочистку</a:t>
            </a:r>
            <a:r>
              <a:rPr lang="ru-RU" dirty="0"/>
              <a:t>. Круговое движение воды способствует правильной ориентации и активному плаванию культивируемых объектов.</a:t>
            </a:r>
          </a:p>
          <a:p>
            <a:r>
              <a:rPr lang="ru-RU" dirty="0"/>
              <a:t>Важным моментом при конструировании круглых бассейнов является отношение диаметра к глубине. Оптимальное соотношение – 3:1 (рис. 2). </a:t>
            </a:r>
          </a:p>
        </p:txBody>
      </p:sp>
      <p:pic>
        <p:nvPicPr>
          <p:cNvPr id="5" name="Рисунок 4" descr="C:\Users\AQUA\Desktop\УЗВ_США\Слайд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6" t="26488" r="13445" b="10168"/>
          <a:stretch>
            <a:fillRect/>
          </a:stretch>
        </p:blipFill>
        <p:spPr bwMode="auto">
          <a:xfrm>
            <a:off x="1835696" y="2663047"/>
            <a:ext cx="5184576" cy="31053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133888" y="57683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Циркуляция </a:t>
            </a:r>
            <a:r>
              <a:rPr lang="ru-RU" dirty="0"/>
              <a:t>воды в круглых бассейнах (соотношение сторон – 3:1)</a:t>
            </a:r>
          </a:p>
        </p:txBody>
      </p:sp>
    </p:spTree>
    <p:extLst>
      <p:ext uri="{BB962C8B-B14F-4D97-AF65-F5344CB8AC3E}">
        <p14:creationId xmlns:p14="http://schemas.microsoft.com/office/powerpoint/2010/main" xmlns="" val="288125121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616" y="47667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Если это соотношение увеличивается, то возникает вероятность появления так называемых мертвых зон или участков с низким содержанием </a:t>
            </a:r>
            <a:r>
              <a:rPr lang="ru-RU" dirty="0" smtClean="0"/>
              <a:t>кислорода.</a:t>
            </a:r>
            <a:endParaRPr lang="ru-RU" dirty="0"/>
          </a:p>
        </p:txBody>
      </p:sp>
      <p:pic>
        <p:nvPicPr>
          <p:cNvPr id="5" name="Рисунок 4" descr="C:\Users\AQUA\Desktop\УЗВ_США\Слайд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0" t="26344" r="8701" b="10057"/>
          <a:stretch>
            <a:fillRect/>
          </a:stretch>
        </p:blipFill>
        <p:spPr bwMode="auto">
          <a:xfrm>
            <a:off x="1331640" y="1484784"/>
            <a:ext cx="6336704" cy="36724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248106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/>
              <a:t>Циркуляция воды в круглых бассейнах (соотношение сторон – 6:1)</a:t>
            </a:r>
          </a:p>
        </p:txBody>
      </p:sp>
    </p:spTree>
    <p:extLst>
      <p:ext uri="{BB962C8B-B14F-4D97-AF65-F5344CB8AC3E}">
        <p14:creationId xmlns:p14="http://schemas.microsoft.com/office/powerpoint/2010/main" xmlns="" val="269571294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67411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улучшения циркуляции в круглых бассейнах удобнее использовать вертикальный водослив с равномерным распределением потока воды по всей глубине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AQUA\Desktop\УЗВ_США\Слайд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47" t="25787" r="26378" b="11864"/>
          <a:stretch>
            <a:fillRect/>
          </a:stretch>
        </p:blipFill>
        <p:spPr bwMode="auto">
          <a:xfrm>
            <a:off x="2339752" y="1874442"/>
            <a:ext cx="4392487" cy="37740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123728" y="5648494"/>
            <a:ext cx="5648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Вертикальная </a:t>
            </a:r>
            <a:r>
              <a:rPr lang="ru-RU" dirty="0" err="1"/>
              <a:t>водоподача</a:t>
            </a:r>
            <a:r>
              <a:rPr lang="ru-RU" dirty="0"/>
              <a:t> и двойной водослив </a:t>
            </a:r>
          </a:p>
          <a:p>
            <a:r>
              <a:rPr lang="ru-RU" dirty="0"/>
              <a:t>в круглых бассейнах</a:t>
            </a:r>
          </a:p>
        </p:txBody>
      </p:sp>
    </p:spTree>
    <p:extLst>
      <p:ext uri="{BB962C8B-B14F-4D97-AF65-F5344CB8AC3E}">
        <p14:creationId xmlns:p14="http://schemas.microsoft.com/office/powerpoint/2010/main" xmlns="" val="174113674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62068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в круглых бассейнах твердые вещества оседают в центре бассейна. Вода с твердыми веществами в объеме 10–20 % идет на сброс через центральный водослив с дальнейшей очисткой, например через гидроциклон. Остальная вода в объеме 80–90 % идет на дальнейшую механическую и биологическую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AQUA\Desktop\УЗВ_США\Слайд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05" t="27763" r="4054" b="13161"/>
          <a:stretch>
            <a:fillRect/>
          </a:stretch>
        </p:blipFill>
        <p:spPr bwMode="auto">
          <a:xfrm>
            <a:off x="1619672" y="2132856"/>
            <a:ext cx="6120680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591780" y="5742548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слив в круглых бассейнах</a:t>
            </a:r>
          </a:p>
        </p:txBody>
      </p:sp>
    </p:spTree>
    <p:extLst>
      <p:ext uri="{BB962C8B-B14F-4D97-AF65-F5344CB8AC3E}">
        <p14:creationId xmlns:p14="http://schemas.microsoft.com/office/powerpoint/2010/main" xmlns="" val="192257164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12845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преимуществ прямоугольного бассейна является то, что его легче облавливать и обслуживать.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вытянутых прямоугольных бассейнах (лотки, ванны) подача и отвод воды осуществляются с противоположных сторон. За счет этого создается течение, необходимое для выноса загрязнений. При недостаточной мощности потока в углах бассейна создаются мертвые зоны, где может накапливаться грязь.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донных видов рыб (осетр), моллюсков и ракообразных в основном используют емкости с большой площадью дна и невысокими стенками. Для видов рыб, обитающих и питающихся во всей толще воды, могут применять высокие бассейны-силосы с меньшей площадью дна.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56142776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Содержимое 3" descr="Образц бас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2638" y="2039938"/>
            <a:ext cx="5038725" cy="4181475"/>
          </a:xfrm>
        </p:spPr>
      </p:pic>
      <p:sp>
        <p:nvSpPr>
          <p:cNvPr id="5" name="TextBox 4"/>
          <p:cNvSpPr txBox="1"/>
          <p:nvPr/>
        </p:nvSpPr>
        <p:spPr>
          <a:xfrm>
            <a:off x="714375" y="5500688"/>
            <a:ext cx="7715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Объем –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4,0м</a:t>
            </a:r>
            <a:r>
              <a:rPr lang="ru-RU" sz="2000" b="1" baseline="30000" dirty="0">
                <a:solidFill>
                  <a:srgbClr val="C00000"/>
                </a:solidFill>
                <a:latin typeface="+mn-lt"/>
                <a:cs typeface="+mn-cs"/>
              </a:rPr>
              <a:t>3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 ,  габариты -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2,4 </a:t>
            </a:r>
            <a:r>
              <a:rPr lang="ru-RU" sz="2000" b="1" dirty="0" err="1">
                <a:solidFill>
                  <a:srgbClr val="C00000"/>
                </a:solidFill>
                <a:latin typeface="+mn-lt"/>
                <a:cs typeface="+mn-cs"/>
              </a:rPr>
              <a:t>х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 2,4 </a:t>
            </a:r>
            <a:r>
              <a:rPr lang="ru-RU" sz="2000" b="1" dirty="0" err="1">
                <a:solidFill>
                  <a:srgbClr val="C00000"/>
                </a:solidFill>
                <a:latin typeface="+mn-lt"/>
                <a:cs typeface="+mn-cs"/>
              </a:rPr>
              <a:t>х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 1,2м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,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число  секций -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4</a:t>
            </a:r>
            <a:r>
              <a:rPr lang="ru-RU" dirty="0">
                <a:latin typeface="+mn-lt"/>
                <a:cs typeface="+mn-cs"/>
              </a:rPr>
              <a:t>  </a:t>
            </a:r>
          </a:p>
        </p:txBody>
      </p:sp>
      <p:grpSp>
        <p:nvGrpSpPr>
          <p:cNvPr id="136196" name="Group 2"/>
          <p:cNvGrpSpPr>
            <a:grpSpLocks/>
          </p:cNvGrpSpPr>
          <p:nvPr/>
        </p:nvGrpSpPr>
        <p:grpSpPr bwMode="auto">
          <a:xfrm>
            <a:off x="5572125" y="5857875"/>
            <a:ext cx="360363" cy="360363"/>
            <a:chOff x="4847" y="2409"/>
            <a:chExt cx="567" cy="567"/>
          </a:xfrm>
        </p:grpSpPr>
        <p:grpSp>
          <p:nvGrpSpPr>
            <p:cNvPr id="136198" name="Group 3"/>
            <p:cNvGrpSpPr>
              <a:grpSpLocks/>
            </p:cNvGrpSpPr>
            <p:nvPr/>
          </p:nvGrpSpPr>
          <p:grpSpPr bwMode="auto">
            <a:xfrm>
              <a:off x="4847" y="2409"/>
              <a:ext cx="567" cy="567"/>
              <a:chOff x="4230" y="7815"/>
              <a:chExt cx="1474" cy="1474"/>
            </a:xfrm>
          </p:grpSpPr>
          <p:sp>
            <p:nvSpPr>
              <p:cNvPr id="136200" name="AutoShape 4"/>
              <p:cNvSpPr>
                <a:spLocks noChangeArrowheads="1"/>
              </p:cNvSpPr>
              <p:nvPr/>
            </p:nvSpPr>
            <p:spPr bwMode="auto">
              <a:xfrm>
                <a:off x="4230" y="7815"/>
                <a:ext cx="1474" cy="1474"/>
              </a:xfrm>
              <a:prstGeom prst="roundRect">
                <a:avLst>
                  <a:gd name="adj" fmla="val 16667"/>
                </a:avLst>
              </a:prstGeom>
              <a:solidFill>
                <a:srgbClr val="00CCFF"/>
              </a:solidFill>
              <a:ln w="38100" cmpd="dbl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cxnSp>
            <p:nvCxnSpPr>
              <p:cNvPr id="136201" name="AutoShape 5"/>
              <p:cNvCxnSpPr>
                <a:cxnSpLocks noChangeShapeType="1"/>
              </p:cNvCxnSpPr>
              <p:nvPr/>
            </p:nvCxnSpPr>
            <p:spPr bwMode="auto">
              <a:xfrm>
                <a:off x="4965" y="7815"/>
                <a:ext cx="0" cy="147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6202" name="AutoShape 6"/>
              <p:cNvCxnSpPr>
                <a:cxnSpLocks noChangeShapeType="1"/>
              </p:cNvCxnSpPr>
              <p:nvPr/>
            </p:nvCxnSpPr>
            <p:spPr bwMode="auto">
              <a:xfrm>
                <a:off x="4230" y="8550"/>
                <a:ext cx="1474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136199" name="Rectangle 7"/>
            <p:cNvSpPr>
              <a:spLocks noChangeArrowheads="1"/>
            </p:cNvSpPr>
            <p:nvPr/>
          </p:nvSpPr>
          <p:spPr bwMode="auto">
            <a:xfrm>
              <a:off x="5026" y="2588"/>
              <a:ext cx="75" cy="7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36197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41783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Содержимое 3" descr="Образц бас 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8000" contrast="10000"/>
          </a:blip>
          <a:srcRect/>
          <a:stretch>
            <a:fillRect/>
          </a:stretch>
        </p:blipFill>
        <p:spPr>
          <a:xfrm>
            <a:off x="971550" y="2176463"/>
            <a:ext cx="7200900" cy="3905250"/>
          </a:xfrm>
        </p:spPr>
      </p:pic>
      <p:sp>
        <p:nvSpPr>
          <p:cNvPr id="5" name="TextBox 4"/>
          <p:cNvSpPr txBox="1"/>
          <p:nvPr/>
        </p:nvSpPr>
        <p:spPr>
          <a:xfrm>
            <a:off x="714375" y="5500688"/>
            <a:ext cx="7715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Объем –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9,6м</a:t>
            </a:r>
            <a:r>
              <a:rPr lang="ru-RU" sz="2000" b="1" baseline="30000" dirty="0">
                <a:solidFill>
                  <a:srgbClr val="C00000"/>
                </a:solidFill>
                <a:latin typeface="+mn-lt"/>
                <a:cs typeface="+mn-cs"/>
              </a:rPr>
              <a:t>3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 ,  габариты –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3,5 </a:t>
            </a:r>
            <a:r>
              <a:rPr lang="ru-RU" sz="2000" b="1" dirty="0" err="1">
                <a:solidFill>
                  <a:srgbClr val="C00000"/>
                </a:solidFill>
                <a:latin typeface="+mn-lt"/>
                <a:cs typeface="+mn-cs"/>
              </a:rPr>
              <a:t>х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 3,5 </a:t>
            </a:r>
            <a:r>
              <a:rPr lang="ru-RU" sz="2000" b="1" dirty="0" err="1">
                <a:solidFill>
                  <a:srgbClr val="C00000"/>
                </a:solidFill>
                <a:latin typeface="+mn-lt"/>
                <a:cs typeface="+mn-cs"/>
              </a:rPr>
              <a:t>х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 1,2м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,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число  секций -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9</a:t>
            </a:r>
            <a:r>
              <a:rPr lang="ru-RU" dirty="0">
                <a:latin typeface="+mn-lt"/>
                <a:cs typeface="+mn-cs"/>
              </a:rPr>
              <a:t>  </a:t>
            </a:r>
          </a:p>
        </p:txBody>
      </p:sp>
      <p:grpSp>
        <p:nvGrpSpPr>
          <p:cNvPr id="137220" name="Группа 18"/>
          <p:cNvGrpSpPr>
            <a:grpSpLocks/>
          </p:cNvGrpSpPr>
          <p:nvPr/>
        </p:nvGrpSpPr>
        <p:grpSpPr bwMode="auto">
          <a:xfrm>
            <a:off x="5627688" y="5843588"/>
            <a:ext cx="539750" cy="539750"/>
            <a:chOff x="5627688" y="5844290"/>
            <a:chExt cx="539750" cy="539750"/>
          </a:xfrm>
        </p:grpSpPr>
        <p:grpSp>
          <p:nvGrpSpPr>
            <p:cNvPr id="137222" name="Group 2"/>
            <p:cNvGrpSpPr>
              <a:grpSpLocks/>
            </p:cNvGrpSpPr>
            <p:nvPr/>
          </p:nvGrpSpPr>
          <p:grpSpPr bwMode="auto">
            <a:xfrm>
              <a:off x="5627688" y="5844290"/>
              <a:ext cx="539750" cy="539750"/>
              <a:chOff x="4543" y="3927"/>
              <a:chExt cx="794" cy="731"/>
            </a:xfrm>
          </p:grpSpPr>
          <p:sp>
            <p:nvSpPr>
              <p:cNvPr id="137224" name="AutoShape 3"/>
              <p:cNvSpPr>
                <a:spLocks noChangeArrowheads="1"/>
              </p:cNvSpPr>
              <p:nvPr/>
            </p:nvSpPr>
            <p:spPr bwMode="auto">
              <a:xfrm>
                <a:off x="4562" y="3930"/>
                <a:ext cx="775" cy="721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38100" cmpd="dbl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cxnSp>
            <p:nvCxnSpPr>
              <p:cNvPr id="137225" name="AutoShape 4"/>
              <p:cNvCxnSpPr>
                <a:cxnSpLocks noChangeShapeType="1"/>
              </p:cNvCxnSpPr>
              <p:nvPr/>
            </p:nvCxnSpPr>
            <p:spPr bwMode="auto">
              <a:xfrm>
                <a:off x="4560" y="4205"/>
                <a:ext cx="73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7226" name="AutoShape 5"/>
              <p:cNvCxnSpPr>
                <a:cxnSpLocks noChangeShapeType="1"/>
              </p:cNvCxnSpPr>
              <p:nvPr/>
            </p:nvCxnSpPr>
            <p:spPr bwMode="auto">
              <a:xfrm>
                <a:off x="4543" y="4406"/>
                <a:ext cx="73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7227" name="AutoShape 6"/>
              <p:cNvCxnSpPr>
                <a:cxnSpLocks noChangeShapeType="1"/>
              </p:cNvCxnSpPr>
              <p:nvPr/>
            </p:nvCxnSpPr>
            <p:spPr bwMode="auto">
              <a:xfrm>
                <a:off x="4837" y="3937"/>
                <a:ext cx="0" cy="72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7228" name="AutoShape 7"/>
              <p:cNvCxnSpPr>
                <a:cxnSpLocks noChangeShapeType="1"/>
              </p:cNvCxnSpPr>
              <p:nvPr/>
            </p:nvCxnSpPr>
            <p:spPr bwMode="auto">
              <a:xfrm>
                <a:off x="5063" y="3927"/>
                <a:ext cx="0" cy="72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137229" name="Rectangle 8"/>
              <p:cNvSpPr>
                <a:spLocks noChangeArrowheads="1"/>
              </p:cNvSpPr>
              <p:nvPr/>
            </p:nvSpPr>
            <p:spPr bwMode="auto">
              <a:xfrm>
                <a:off x="4732" y="4106"/>
                <a:ext cx="72" cy="71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18" name="Блок-схема: узел 17"/>
            <p:cNvSpPr/>
            <p:nvPr/>
          </p:nvSpPr>
          <p:spPr>
            <a:xfrm>
              <a:off x="5857875" y="6087177"/>
              <a:ext cx="96838" cy="96838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37221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41852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87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28888" y="390525"/>
            <a:ext cx="4257675" cy="6110288"/>
          </a:xfrm>
        </p:spPr>
      </p:pic>
    </p:spTree>
    <p:extLst>
      <p:ext uri="{BB962C8B-B14F-4D97-AF65-F5344CB8AC3E}">
        <p14:creationId xmlns:p14="http://schemas.microsoft.com/office/powerpoint/2010/main" xmlns="" val="33369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Содержимое 3" descr="Образц бас 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6000" contrast="10000"/>
          </a:blip>
          <a:srcRect/>
          <a:stretch>
            <a:fillRect/>
          </a:stretch>
        </p:blipFill>
        <p:spPr>
          <a:xfrm>
            <a:off x="457200" y="2497138"/>
            <a:ext cx="8229600" cy="3265487"/>
          </a:xfrm>
        </p:spPr>
      </p:pic>
      <p:sp>
        <p:nvSpPr>
          <p:cNvPr id="5" name="TextBox 4"/>
          <p:cNvSpPr txBox="1"/>
          <p:nvPr/>
        </p:nvSpPr>
        <p:spPr>
          <a:xfrm>
            <a:off x="714375" y="4786313"/>
            <a:ext cx="7715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Объем –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8,5м</a:t>
            </a:r>
            <a:r>
              <a:rPr lang="ru-RU" sz="2000" b="1" baseline="30000" dirty="0">
                <a:solidFill>
                  <a:srgbClr val="C00000"/>
                </a:solidFill>
                <a:latin typeface="+mn-lt"/>
                <a:cs typeface="+mn-cs"/>
              </a:rPr>
              <a:t>3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 ,  габариты –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2,4 </a:t>
            </a:r>
            <a:r>
              <a:rPr lang="ru-RU" sz="2000" b="1" dirty="0" err="1">
                <a:solidFill>
                  <a:srgbClr val="C00000"/>
                </a:solidFill>
                <a:latin typeface="+mn-lt"/>
                <a:cs typeface="+mn-cs"/>
              </a:rPr>
              <a:t>х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 4,5 </a:t>
            </a:r>
            <a:r>
              <a:rPr lang="ru-RU" sz="2000" b="1" dirty="0" err="1">
                <a:solidFill>
                  <a:srgbClr val="C00000"/>
                </a:solidFill>
                <a:latin typeface="+mn-lt"/>
                <a:cs typeface="+mn-cs"/>
              </a:rPr>
              <a:t>х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 1,2м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,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число  секций -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+mn-cs"/>
              </a:rPr>
              <a:t>8</a:t>
            </a:r>
            <a:r>
              <a:rPr lang="ru-RU" dirty="0">
                <a:latin typeface="+mn-lt"/>
                <a:cs typeface="+mn-cs"/>
              </a:rPr>
              <a:t>  </a:t>
            </a:r>
          </a:p>
        </p:txBody>
      </p:sp>
      <p:grpSp>
        <p:nvGrpSpPr>
          <p:cNvPr id="138244" name="Группа 19"/>
          <p:cNvGrpSpPr>
            <a:grpSpLocks/>
          </p:cNvGrpSpPr>
          <p:nvPr/>
        </p:nvGrpSpPr>
        <p:grpSpPr bwMode="auto">
          <a:xfrm>
            <a:off x="5572125" y="5143500"/>
            <a:ext cx="719138" cy="360363"/>
            <a:chOff x="5643570" y="5929330"/>
            <a:chExt cx="719138" cy="360363"/>
          </a:xfrm>
        </p:grpSpPr>
        <p:sp>
          <p:nvSpPr>
            <p:cNvPr id="138246" name="AutoShape 3"/>
            <p:cNvSpPr>
              <a:spLocks noChangeAspect="1" noChangeArrowheads="1"/>
            </p:cNvSpPr>
            <p:nvPr/>
          </p:nvSpPr>
          <p:spPr bwMode="auto">
            <a:xfrm>
              <a:off x="5643570" y="5930334"/>
              <a:ext cx="712592" cy="356348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38100" cmpd="dbl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38247" name="Group 4"/>
            <p:cNvGrpSpPr>
              <a:grpSpLocks/>
            </p:cNvGrpSpPr>
            <p:nvPr/>
          </p:nvGrpSpPr>
          <p:grpSpPr bwMode="auto">
            <a:xfrm>
              <a:off x="5663676" y="5929330"/>
              <a:ext cx="699032" cy="360363"/>
              <a:chOff x="4622" y="5277"/>
              <a:chExt cx="1495" cy="1077"/>
            </a:xfrm>
          </p:grpSpPr>
          <p:cxnSp>
            <p:nvCxnSpPr>
              <p:cNvPr id="138248" name="AutoShape 5"/>
              <p:cNvCxnSpPr>
                <a:cxnSpLocks noChangeAspect="1" noChangeShapeType="1"/>
              </p:cNvCxnSpPr>
              <p:nvPr/>
            </p:nvCxnSpPr>
            <p:spPr bwMode="auto">
              <a:xfrm>
                <a:off x="4622" y="5814"/>
                <a:ext cx="1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8249" name="AutoShape 6"/>
              <p:cNvCxnSpPr>
                <a:cxnSpLocks noChangeAspect="1" noChangeShapeType="1"/>
              </p:cNvCxnSpPr>
              <p:nvPr/>
            </p:nvCxnSpPr>
            <p:spPr bwMode="auto">
              <a:xfrm>
                <a:off x="5351" y="5278"/>
                <a:ext cx="0" cy="106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8250" name="AutoShape 7"/>
              <p:cNvCxnSpPr>
                <a:cxnSpLocks noChangeAspect="1" noChangeShapeType="1"/>
              </p:cNvCxnSpPr>
              <p:nvPr/>
            </p:nvCxnSpPr>
            <p:spPr bwMode="auto">
              <a:xfrm>
                <a:off x="5714" y="5289"/>
                <a:ext cx="0" cy="106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8251" name="AutoShape 8"/>
              <p:cNvCxnSpPr>
                <a:cxnSpLocks noChangeAspect="1" noChangeShapeType="1"/>
              </p:cNvCxnSpPr>
              <p:nvPr/>
            </p:nvCxnSpPr>
            <p:spPr bwMode="auto">
              <a:xfrm>
                <a:off x="4978" y="5277"/>
                <a:ext cx="0" cy="106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138252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807" y="5603"/>
                <a:ext cx="114" cy="141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138245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3284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</a:rPr>
              <a:t>Внутренняя конструкция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и уклоны дна бассейнов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9267" name="Содержимое 3" descr="Бас 3х3 2секц+ВА кор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>
          <a:xfrm>
            <a:off x="1911350" y="1935163"/>
            <a:ext cx="5321300" cy="4389437"/>
          </a:xfrm>
        </p:spPr>
      </p:pic>
    </p:spTree>
    <p:extLst>
      <p:ext uri="{BB962C8B-B14F-4D97-AF65-F5344CB8AC3E}">
        <p14:creationId xmlns:p14="http://schemas.microsoft.com/office/powerpoint/2010/main" xmlns="" val="35489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B050"/>
                </a:solidFill>
              </a:rPr>
              <a:t>Сборка бассейна.   </a:t>
            </a:r>
            <a:r>
              <a:rPr lang="ru-RU" sz="3600" i="1" smtClean="0"/>
              <a:t>Шаг 1-2</a:t>
            </a:r>
          </a:p>
        </p:txBody>
      </p:sp>
      <p:pic>
        <p:nvPicPr>
          <p:cNvPr id="140291" name="Содержимое 3" descr="Шаг сборки 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6000" contrast="10000"/>
          </a:blip>
          <a:srcRect/>
          <a:stretch>
            <a:fillRect/>
          </a:stretch>
        </p:blipFill>
        <p:spPr>
          <a:xfrm>
            <a:off x="1135063" y="1935163"/>
            <a:ext cx="6873875" cy="4389437"/>
          </a:xfrm>
        </p:spPr>
      </p:pic>
    </p:spTree>
    <p:extLst>
      <p:ext uri="{BB962C8B-B14F-4D97-AF65-F5344CB8AC3E}">
        <p14:creationId xmlns:p14="http://schemas.microsoft.com/office/powerpoint/2010/main" xmlns="" val="3834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B050"/>
                </a:solidFill>
              </a:rPr>
              <a:t>Сборка бассейна.   </a:t>
            </a:r>
            <a:r>
              <a:rPr lang="ru-RU" sz="3600" i="1" smtClean="0"/>
              <a:t>Шаг 3-4</a:t>
            </a:r>
            <a:endParaRPr lang="ru-RU" i="1" smtClean="0"/>
          </a:p>
        </p:txBody>
      </p:sp>
      <p:pic>
        <p:nvPicPr>
          <p:cNvPr id="141315" name="Содержимое 3" descr="Шаг сборки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35063" y="1935163"/>
            <a:ext cx="6873875" cy="4389437"/>
          </a:xfrm>
        </p:spPr>
      </p:pic>
    </p:spTree>
    <p:extLst>
      <p:ext uri="{BB962C8B-B14F-4D97-AF65-F5344CB8AC3E}">
        <p14:creationId xmlns:p14="http://schemas.microsoft.com/office/powerpoint/2010/main" xmlns="" val="175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B050"/>
                </a:solidFill>
              </a:rPr>
              <a:t>Сборка бассейна.   </a:t>
            </a:r>
            <a:r>
              <a:rPr lang="ru-RU" sz="3600" i="1" smtClean="0"/>
              <a:t>Шаг 5-6</a:t>
            </a:r>
            <a:endParaRPr lang="ru-RU" i="1" smtClean="0"/>
          </a:p>
        </p:txBody>
      </p:sp>
      <p:pic>
        <p:nvPicPr>
          <p:cNvPr id="142339" name="Содержимое 3" descr="Шаг сборки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35063" y="1935163"/>
            <a:ext cx="6873875" cy="4389437"/>
          </a:xfrm>
        </p:spPr>
      </p:pic>
    </p:spTree>
    <p:extLst>
      <p:ext uri="{BB962C8B-B14F-4D97-AF65-F5344CB8AC3E}">
        <p14:creationId xmlns:p14="http://schemas.microsoft.com/office/powerpoint/2010/main" xmlns="" val="6511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B050"/>
                </a:solidFill>
              </a:rPr>
              <a:t>Сборка бассейна.   </a:t>
            </a:r>
            <a:r>
              <a:rPr lang="ru-RU" sz="3600" i="1" smtClean="0"/>
              <a:t>Шаг 7-8</a:t>
            </a:r>
            <a:endParaRPr lang="ru-RU" i="1" smtClean="0"/>
          </a:p>
        </p:txBody>
      </p:sp>
      <p:pic>
        <p:nvPicPr>
          <p:cNvPr id="143363" name="Содержимое 3" descr="Шаг сборки 4 копия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8000"/>
          </a:blip>
          <a:srcRect/>
          <a:stretch>
            <a:fillRect/>
          </a:stretch>
        </p:blipFill>
        <p:spPr>
          <a:xfrm>
            <a:off x="1135063" y="1935163"/>
            <a:ext cx="6873875" cy="4389437"/>
          </a:xfrm>
        </p:spPr>
      </p:pic>
    </p:spTree>
    <p:extLst>
      <p:ext uri="{BB962C8B-B14F-4D97-AF65-F5344CB8AC3E}">
        <p14:creationId xmlns:p14="http://schemas.microsoft.com/office/powerpoint/2010/main" xmlns="" val="26949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ЕМКОСТИ  ДЛЯ  ПЕРЕДЕРЖКИ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И  ОБРАБОТКИ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4387" name="Содержимое 5" descr="Поддон Е-м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6000" contrast="20000"/>
          </a:blip>
          <a:srcRect/>
          <a:stretch>
            <a:fillRect/>
          </a:stretch>
        </p:blipFill>
        <p:spPr>
          <a:xfrm>
            <a:off x="428625" y="3214688"/>
            <a:ext cx="2190750" cy="1646237"/>
          </a:xfrm>
        </p:spPr>
      </p:pic>
      <p:sp>
        <p:nvSpPr>
          <p:cNvPr id="144388" name="TextBox 9"/>
          <p:cNvSpPr txBox="1">
            <a:spLocks noChangeArrowheads="1"/>
          </p:cNvSpPr>
          <p:nvPr/>
        </p:nvSpPr>
        <p:spPr bwMode="auto">
          <a:xfrm>
            <a:off x="571500" y="2714625"/>
            <a:ext cx="1785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Поддон мелкий</a:t>
            </a:r>
          </a:p>
        </p:txBody>
      </p:sp>
      <p:sp>
        <p:nvSpPr>
          <p:cNvPr id="144389" name="TextBox 17"/>
          <p:cNvSpPr txBox="1">
            <a:spLocks noChangeArrowheads="1"/>
          </p:cNvSpPr>
          <p:nvPr/>
        </p:nvSpPr>
        <p:spPr bwMode="auto">
          <a:xfrm>
            <a:off x="357188" y="4857750"/>
            <a:ext cx="2286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V</a:t>
            </a:r>
            <a:r>
              <a:rPr lang="uk-UA" sz="2000">
                <a:latin typeface="Calibri" pitchFamily="34" charset="0"/>
              </a:rPr>
              <a:t>=</a:t>
            </a:r>
            <a:r>
              <a:rPr lang="uk-UA" sz="2000" b="1">
                <a:latin typeface="Calibri" pitchFamily="34" charset="0"/>
              </a:rPr>
              <a:t>80л</a:t>
            </a:r>
            <a:endParaRPr lang="ru-RU" sz="2000">
              <a:latin typeface="Calibri" pitchFamily="34" charset="0"/>
            </a:endParaRPr>
          </a:p>
          <a:p>
            <a:pPr algn="ctr"/>
            <a:r>
              <a:rPr lang="uk-UA">
                <a:latin typeface="Calibri" pitchFamily="34" charset="0"/>
              </a:rPr>
              <a:t>0,9 х 0,9 х 0,3/0,12м. </a:t>
            </a:r>
            <a:endParaRPr 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ЕМКОСТИ  ДЛЯ  ПЕРЕДЕРЖКИ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И  ОБРАБОТКИ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5411" name="Содержимое 5" descr="Поддон Е-м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6000" contrast="20000"/>
          </a:blip>
          <a:srcRect/>
          <a:stretch>
            <a:fillRect/>
          </a:stretch>
        </p:blipFill>
        <p:spPr>
          <a:xfrm>
            <a:off x="428625" y="3214688"/>
            <a:ext cx="2190750" cy="1646237"/>
          </a:xfrm>
        </p:spPr>
      </p:pic>
      <p:pic>
        <p:nvPicPr>
          <p:cNvPr id="145412" name="Рисунок 3" descr="Бас мал-чел.jpg"/>
          <p:cNvPicPr>
            <a:picLocks noChangeAspect="1"/>
          </p:cNvPicPr>
          <p:nvPr/>
        </p:nvPicPr>
        <p:blipFill>
          <a:blip r:embed="rId4" cstate="print">
            <a:lum bright="-6000" contrast="10000"/>
          </a:blip>
          <a:srcRect/>
          <a:stretch>
            <a:fillRect/>
          </a:stretch>
        </p:blipFill>
        <p:spPr bwMode="auto">
          <a:xfrm>
            <a:off x="2643188" y="2328863"/>
            <a:ext cx="1766887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TextBox 9"/>
          <p:cNvSpPr txBox="1">
            <a:spLocks noChangeArrowheads="1"/>
          </p:cNvSpPr>
          <p:nvPr/>
        </p:nvSpPr>
        <p:spPr bwMode="auto">
          <a:xfrm>
            <a:off x="571500" y="2714625"/>
            <a:ext cx="1785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Поддон мелкий</a:t>
            </a:r>
          </a:p>
        </p:txBody>
      </p:sp>
      <p:sp>
        <p:nvSpPr>
          <p:cNvPr id="145414" name="TextBox 10"/>
          <p:cNvSpPr txBox="1">
            <a:spLocks noChangeArrowheads="1"/>
          </p:cNvSpPr>
          <p:nvPr/>
        </p:nvSpPr>
        <p:spPr bwMode="auto">
          <a:xfrm flipH="1">
            <a:off x="2643188" y="1643063"/>
            <a:ext cx="1785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Бассейн малый</a:t>
            </a:r>
          </a:p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«Пруд-М»</a:t>
            </a:r>
          </a:p>
        </p:txBody>
      </p:sp>
      <p:sp>
        <p:nvSpPr>
          <p:cNvPr id="145415" name="TextBox 16"/>
          <p:cNvSpPr txBox="1">
            <a:spLocks noChangeArrowheads="1"/>
          </p:cNvSpPr>
          <p:nvPr/>
        </p:nvSpPr>
        <p:spPr bwMode="auto">
          <a:xfrm>
            <a:off x="2714625" y="4857750"/>
            <a:ext cx="16430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V</a:t>
            </a:r>
            <a:r>
              <a:rPr lang="ru-RU" sz="2000" b="1">
                <a:latin typeface="Calibri" pitchFamily="34" charset="0"/>
              </a:rPr>
              <a:t>=</a:t>
            </a:r>
            <a:r>
              <a:rPr lang="uk-UA" sz="2000" b="1">
                <a:latin typeface="Calibri" pitchFamily="34" charset="0"/>
              </a:rPr>
              <a:t>0,43</a:t>
            </a:r>
            <a:r>
              <a:rPr lang="uk-UA" sz="2000" b="1" i="1">
                <a:latin typeface="Calibri" pitchFamily="34" charset="0"/>
              </a:rPr>
              <a:t> </a:t>
            </a:r>
            <a:r>
              <a:rPr lang="uk-UA" sz="2000" b="1">
                <a:latin typeface="Calibri" pitchFamily="34" charset="0"/>
              </a:rPr>
              <a:t>м</a:t>
            </a:r>
            <a:r>
              <a:rPr lang="uk-UA" sz="2000" b="1" baseline="30000">
                <a:latin typeface="Calibri" pitchFamily="34" charset="0"/>
              </a:rPr>
              <a:t>3</a:t>
            </a:r>
            <a:endParaRPr lang="ru-RU" sz="2000">
              <a:latin typeface="Calibri" pitchFamily="34" charset="0"/>
            </a:endParaRPr>
          </a:p>
          <a:p>
            <a:pPr algn="ctr"/>
            <a:r>
              <a:rPr lang="uk-UA">
                <a:latin typeface="Calibri" pitchFamily="34" charset="0"/>
              </a:rPr>
              <a:t>1,0 х 1,0 х 0,7м</a:t>
            </a:r>
            <a:endParaRPr lang="ru-RU">
              <a:latin typeface="Calibri" pitchFamily="34" charset="0"/>
            </a:endParaRPr>
          </a:p>
        </p:txBody>
      </p:sp>
      <p:sp>
        <p:nvSpPr>
          <p:cNvPr id="145416" name="TextBox 17"/>
          <p:cNvSpPr txBox="1">
            <a:spLocks noChangeArrowheads="1"/>
          </p:cNvSpPr>
          <p:nvPr/>
        </p:nvSpPr>
        <p:spPr bwMode="auto">
          <a:xfrm>
            <a:off x="357188" y="4857750"/>
            <a:ext cx="2286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V</a:t>
            </a:r>
            <a:r>
              <a:rPr lang="uk-UA" sz="2000">
                <a:latin typeface="Calibri" pitchFamily="34" charset="0"/>
              </a:rPr>
              <a:t>=</a:t>
            </a:r>
            <a:r>
              <a:rPr lang="uk-UA" sz="2000" b="1">
                <a:latin typeface="Calibri" pitchFamily="34" charset="0"/>
              </a:rPr>
              <a:t>80л</a:t>
            </a:r>
            <a:endParaRPr lang="ru-RU" sz="2000">
              <a:latin typeface="Calibri" pitchFamily="34" charset="0"/>
            </a:endParaRPr>
          </a:p>
          <a:p>
            <a:pPr algn="ctr"/>
            <a:r>
              <a:rPr lang="uk-UA">
                <a:latin typeface="Calibri" pitchFamily="34" charset="0"/>
              </a:rPr>
              <a:t>0,9 х 0,9 х 0,3/0,12м. </a:t>
            </a:r>
            <a:endParaRPr 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2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ЕМКОСТИ  ДЛЯ  ПЕРЕДЕРЖКИ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И  ОБРАБОТКИ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6435" name="Содержимое 5" descr="Поддон Е-м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6000" contrast="20000"/>
          </a:blip>
          <a:srcRect/>
          <a:stretch>
            <a:fillRect/>
          </a:stretch>
        </p:blipFill>
        <p:spPr>
          <a:xfrm>
            <a:off x="428625" y="3214688"/>
            <a:ext cx="2190750" cy="1646237"/>
          </a:xfrm>
        </p:spPr>
      </p:pic>
      <p:pic>
        <p:nvPicPr>
          <p:cNvPr id="146436" name="Рисунок 3" descr="Бас мал-чел.jpg"/>
          <p:cNvPicPr>
            <a:picLocks noChangeAspect="1"/>
          </p:cNvPicPr>
          <p:nvPr/>
        </p:nvPicPr>
        <p:blipFill>
          <a:blip r:embed="rId4" cstate="print">
            <a:lum bright="-6000" contrast="10000"/>
          </a:blip>
          <a:srcRect/>
          <a:stretch>
            <a:fillRect/>
          </a:stretch>
        </p:blipFill>
        <p:spPr bwMode="auto">
          <a:xfrm>
            <a:off x="2643188" y="2328863"/>
            <a:ext cx="1766887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Рисунок 5" descr="Передн кор 2.jpg"/>
          <p:cNvPicPr>
            <a:picLocks noChangeAspect="1"/>
          </p:cNvPicPr>
          <p:nvPr/>
        </p:nvPicPr>
        <p:blipFill>
          <a:blip r:embed="rId5" cstate="print">
            <a:lum bright="-6000" contrast="8000"/>
          </a:blip>
          <a:srcRect/>
          <a:stretch>
            <a:fillRect/>
          </a:stretch>
        </p:blipFill>
        <p:spPr bwMode="auto">
          <a:xfrm>
            <a:off x="4429125" y="2714625"/>
            <a:ext cx="18669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8" name="TextBox 9"/>
          <p:cNvSpPr txBox="1">
            <a:spLocks noChangeArrowheads="1"/>
          </p:cNvSpPr>
          <p:nvPr/>
        </p:nvSpPr>
        <p:spPr bwMode="auto">
          <a:xfrm>
            <a:off x="571500" y="2714625"/>
            <a:ext cx="1785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Поддон мелкий</a:t>
            </a:r>
          </a:p>
        </p:txBody>
      </p:sp>
      <p:sp>
        <p:nvSpPr>
          <p:cNvPr id="146439" name="TextBox 10"/>
          <p:cNvSpPr txBox="1">
            <a:spLocks noChangeArrowheads="1"/>
          </p:cNvSpPr>
          <p:nvPr/>
        </p:nvSpPr>
        <p:spPr bwMode="auto">
          <a:xfrm flipH="1">
            <a:off x="2643188" y="1643063"/>
            <a:ext cx="1785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Бассейн малый</a:t>
            </a:r>
          </a:p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«Пруд-М»</a:t>
            </a:r>
          </a:p>
        </p:txBody>
      </p:sp>
      <p:sp>
        <p:nvSpPr>
          <p:cNvPr id="146440" name="TextBox 11"/>
          <p:cNvSpPr txBox="1">
            <a:spLocks noChangeArrowheads="1"/>
          </p:cNvSpPr>
          <p:nvPr/>
        </p:nvSpPr>
        <p:spPr bwMode="auto">
          <a:xfrm>
            <a:off x="4429125" y="2286000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Ёмкость «Короб»</a:t>
            </a:r>
          </a:p>
        </p:txBody>
      </p:sp>
      <p:sp>
        <p:nvSpPr>
          <p:cNvPr id="146441" name="Rectangle 3"/>
          <p:cNvSpPr>
            <a:spLocks noChangeArrowheads="1"/>
          </p:cNvSpPr>
          <p:nvPr/>
        </p:nvSpPr>
        <p:spPr bwMode="auto">
          <a:xfrm>
            <a:off x="4500563" y="4857750"/>
            <a:ext cx="1785937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  <a:cs typeface="Times New Roman" pitchFamily="18" charset="0"/>
              </a:rPr>
              <a:t>V</a:t>
            </a:r>
            <a:r>
              <a:rPr lang="ru-RU" sz="2000" b="1">
                <a:latin typeface="Calibri" pitchFamily="34" charset="0"/>
                <a:cs typeface="Times New Roman" pitchFamily="18" charset="0"/>
              </a:rPr>
              <a:t>=</a:t>
            </a:r>
            <a:r>
              <a:rPr lang="uk-UA" sz="2000" b="1">
                <a:latin typeface="Calibri" pitchFamily="34" charset="0"/>
                <a:cs typeface="Times New Roman" pitchFamily="18" charset="0"/>
              </a:rPr>
              <a:t>0,75</a:t>
            </a:r>
            <a:r>
              <a:rPr lang="uk-UA" sz="2000" b="1" i="1">
                <a:latin typeface="Calibri" pitchFamily="34" charset="0"/>
                <a:cs typeface="Times New Roman" pitchFamily="18" charset="0"/>
              </a:rPr>
              <a:t> м</a:t>
            </a:r>
            <a:r>
              <a:rPr lang="uk-UA" sz="2000" b="1" i="1" baseline="30000">
                <a:latin typeface="Calibri" pitchFamily="34" charset="0"/>
                <a:cs typeface="Times New Roman" pitchFamily="18" charset="0"/>
              </a:rPr>
              <a:t>3</a:t>
            </a:r>
            <a:endParaRPr lang="ru-RU" sz="2000">
              <a:latin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uk-UA">
                <a:latin typeface="Calibri" pitchFamily="34" charset="0"/>
                <a:cs typeface="Times New Roman" pitchFamily="18" charset="0"/>
              </a:rPr>
              <a:t>1,5х0,85х0,75м</a:t>
            </a:r>
          </a:p>
          <a:p>
            <a:pPr algn="ctr" eaLnBrk="0" hangingPunct="0"/>
            <a:r>
              <a:rPr lang="ru-RU" sz="1200" b="1" i="1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Вариант: с крышками</a:t>
            </a:r>
          </a:p>
        </p:txBody>
      </p:sp>
      <p:sp>
        <p:nvSpPr>
          <p:cNvPr id="146442" name="TextBox 16"/>
          <p:cNvSpPr txBox="1">
            <a:spLocks noChangeArrowheads="1"/>
          </p:cNvSpPr>
          <p:nvPr/>
        </p:nvSpPr>
        <p:spPr bwMode="auto">
          <a:xfrm>
            <a:off x="2714625" y="4857750"/>
            <a:ext cx="16430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V</a:t>
            </a:r>
            <a:r>
              <a:rPr lang="ru-RU" sz="2000" b="1">
                <a:latin typeface="Calibri" pitchFamily="34" charset="0"/>
              </a:rPr>
              <a:t>=</a:t>
            </a:r>
            <a:r>
              <a:rPr lang="uk-UA" sz="2000" b="1">
                <a:latin typeface="Calibri" pitchFamily="34" charset="0"/>
              </a:rPr>
              <a:t>0,43</a:t>
            </a:r>
            <a:r>
              <a:rPr lang="uk-UA" sz="2000" b="1" i="1">
                <a:latin typeface="Calibri" pitchFamily="34" charset="0"/>
              </a:rPr>
              <a:t> </a:t>
            </a:r>
            <a:r>
              <a:rPr lang="uk-UA" sz="2000" b="1">
                <a:latin typeface="Calibri" pitchFamily="34" charset="0"/>
              </a:rPr>
              <a:t>м</a:t>
            </a:r>
            <a:r>
              <a:rPr lang="uk-UA" sz="2000" b="1" baseline="30000">
                <a:latin typeface="Calibri" pitchFamily="34" charset="0"/>
              </a:rPr>
              <a:t>3</a:t>
            </a:r>
            <a:endParaRPr lang="ru-RU" sz="2000">
              <a:latin typeface="Calibri" pitchFamily="34" charset="0"/>
            </a:endParaRPr>
          </a:p>
          <a:p>
            <a:pPr algn="ctr"/>
            <a:r>
              <a:rPr lang="uk-UA">
                <a:latin typeface="Calibri" pitchFamily="34" charset="0"/>
              </a:rPr>
              <a:t>1,0 х 1,0 х 0,7м</a:t>
            </a:r>
            <a:endParaRPr lang="ru-RU">
              <a:latin typeface="Calibri" pitchFamily="34" charset="0"/>
            </a:endParaRPr>
          </a:p>
        </p:txBody>
      </p:sp>
      <p:sp>
        <p:nvSpPr>
          <p:cNvPr id="146443" name="TextBox 17"/>
          <p:cNvSpPr txBox="1">
            <a:spLocks noChangeArrowheads="1"/>
          </p:cNvSpPr>
          <p:nvPr/>
        </p:nvSpPr>
        <p:spPr bwMode="auto">
          <a:xfrm>
            <a:off x="357188" y="4857750"/>
            <a:ext cx="2286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V</a:t>
            </a:r>
            <a:r>
              <a:rPr lang="uk-UA" sz="2000">
                <a:latin typeface="Calibri" pitchFamily="34" charset="0"/>
              </a:rPr>
              <a:t>=</a:t>
            </a:r>
            <a:r>
              <a:rPr lang="uk-UA" sz="2000" b="1">
                <a:latin typeface="Calibri" pitchFamily="34" charset="0"/>
              </a:rPr>
              <a:t>80л</a:t>
            </a:r>
            <a:endParaRPr lang="ru-RU" sz="2000">
              <a:latin typeface="Calibri" pitchFamily="34" charset="0"/>
            </a:endParaRPr>
          </a:p>
          <a:p>
            <a:pPr algn="ctr"/>
            <a:r>
              <a:rPr lang="uk-UA">
                <a:latin typeface="Calibri" pitchFamily="34" charset="0"/>
              </a:rPr>
              <a:t>0,9 х 0,9 х 0,3/0,12м. </a:t>
            </a:r>
            <a:endParaRPr 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6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ЕМКОСТИ  ДЛЯ  ПЕРЕДЕРЖКИ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И  ОБРАБОТКИ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7459" name="Содержимое 5" descr="Поддон Е-м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6000" contrast="20000"/>
          </a:blip>
          <a:srcRect/>
          <a:stretch>
            <a:fillRect/>
          </a:stretch>
        </p:blipFill>
        <p:spPr>
          <a:xfrm>
            <a:off x="428625" y="3214688"/>
            <a:ext cx="2190750" cy="1646237"/>
          </a:xfrm>
        </p:spPr>
      </p:pic>
      <p:pic>
        <p:nvPicPr>
          <p:cNvPr id="147460" name="Рисунок 3" descr="Бас мал-чел.jpg"/>
          <p:cNvPicPr>
            <a:picLocks noChangeAspect="1"/>
          </p:cNvPicPr>
          <p:nvPr/>
        </p:nvPicPr>
        <p:blipFill>
          <a:blip r:embed="rId4" cstate="print">
            <a:lum bright="-6000" contrast="10000"/>
          </a:blip>
          <a:srcRect/>
          <a:stretch>
            <a:fillRect/>
          </a:stretch>
        </p:blipFill>
        <p:spPr bwMode="auto">
          <a:xfrm>
            <a:off x="2643188" y="2328863"/>
            <a:ext cx="1766887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1" name="Рисунок 5" descr="Передн кор 2.jpg"/>
          <p:cNvPicPr>
            <a:picLocks noChangeAspect="1"/>
          </p:cNvPicPr>
          <p:nvPr/>
        </p:nvPicPr>
        <p:blipFill>
          <a:blip r:embed="rId5" cstate="print">
            <a:lum bright="-6000" contrast="8000"/>
          </a:blip>
          <a:srcRect/>
          <a:stretch>
            <a:fillRect/>
          </a:stretch>
        </p:blipFill>
        <p:spPr bwMode="auto">
          <a:xfrm>
            <a:off x="4429125" y="2714625"/>
            <a:ext cx="18669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2" name="Рисунок 8" descr="Акв бол-сбок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38" y="2771775"/>
            <a:ext cx="252888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3" name="TextBox 9"/>
          <p:cNvSpPr txBox="1">
            <a:spLocks noChangeArrowheads="1"/>
          </p:cNvSpPr>
          <p:nvPr/>
        </p:nvSpPr>
        <p:spPr bwMode="auto">
          <a:xfrm>
            <a:off x="571500" y="2714625"/>
            <a:ext cx="1785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Поддон мелкий</a:t>
            </a:r>
          </a:p>
        </p:txBody>
      </p:sp>
      <p:sp>
        <p:nvSpPr>
          <p:cNvPr id="147464" name="TextBox 10"/>
          <p:cNvSpPr txBox="1">
            <a:spLocks noChangeArrowheads="1"/>
          </p:cNvSpPr>
          <p:nvPr/>
        </p:nvSpPr>
        <p:spPr bwMode="auto">
          <a:xfrm flipH="1">
            <a:off x="2643188" y="1643063"/>
            <a:ext cx="1785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Бассейн малый</a:t>
            </a:r>
          </a:p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«Пруд-М»</a:t>
            </a:r>
          </a:p>
        </p:txBody>
      </p:sp>
      <p:sp>
        <p:nvSpPr>
          <p:cNvPr id="147465" name="TextBox 11"/>
          <p:cNvSpPr txBox="1">
            <a:spLocks noChangeArrowheads="1"/>
          </p:cNvSpPr>
          <p:nvPr/>
        </p:nvSpPr>
        <p:spPr bwMode="auto">
          <a:xfrm>
            <a:off x="4429125" y="2286000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Ёмкость «Короб»</a:t>
            </a:r>
          </a:p>
        </p:txBody>
      </p:sp>
      <p:sp>
        <p:nvSpPr>
          <p:cNvPr id="147466" name="TextBox 12"/>
          <p:cNvSpPr txBox="1">
            <a:spLocks noChangeArrowheads="1"/>
          </p:cNvSpPr>
          <p:nvPr/>
        </p:nvSpPr>
        <p:spPr bwMode="auto">
          <a:xfrm>
            <a:off x="6429375" y="20716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Calibri" pitchFamily="34" charset="0"/>
              </a:rPr>
              <a:t>Бассейн передержки «Пруд»</a:t>
            </a:r>
          </a:p>
        </p:txBody>
      </p:sp>
      <p:sp>
        <p:nvSpPr>
          <p:cNvPr id="147467" name="TextBox 13"/>
          <p:cNvSpPr txBox="1">
            <a:spLocks noChangeArrowheads="1"/>
          </p:cNvSpPr>
          <p:nvPr/>
        </p:nvSpPr>
        <p:spPr bwMode="auto">
          <a:xfrm>
            <a:off x="6643688" y="4857750"/>
            <a:ext cx="192881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V</a:t>
            </a:r>
            <a:r>
              <a:rPr lang="uk-UA" sz="2000" b="1">
                <a:latin typeface="Calibri" pitchFamily="34" charset="0"/>
              </a:rPr>
              <a:t>=1,1</a:t>
            </a:r>
            <a:r>
              <a:rPr lang="uk-UA" sz="2000" b="1" i="1">
                <a:latin typeface="Calibri" pitchFamily="34" charset="0"/>
              </a:rPr>
              <a:t> м</a:t>
            </a:r>
            <a:r>
              <a:rPr lang="uk-UA" sz="2000" b="1" i="1" baseline="30000">
                <a:latin typeface="Calibri" pitchFamily="34" charset="0"/>
              </a:rPr>
              <a:t>3</a:t>
            </a:r>
          </a:p>
          <a:p>
            <a:pPr algn="ctr"/>
            <a:r>
              <a:rPr lang="uk-UA">
                <a:latin typeface="Calibri" pitchFamily="34" charset="0"/>
              </a:rPr>
              <a:t>1,2 х 1,2 х 1,15м</a:t>
            </a:r>
            <a:endParaRPr lang="ru-RU">
              <a:latin typeface="Calibri" pitchFamily="34" charset="0"/>
            </a:endParaRPr>
          </a:p>
        </p:txBody>
      </p:sp>
      <p:sp>
        <p:nvSpPr>
          <p:cNvPr id="147468" name="Rectangle 3"/>
          <p:cNvSpPr>
            <a:spLocks noChangeArrowheads="1"/>
          </p:cNvSpPr>
          <p:nvPr/>
        </p:nvSpPr>
        <p:spPr bwMode="auto">
          <a:xfrm>
            <a:off x="4500563" y="4857750"/>
            <a:ext cx="1785937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  <a:cs typeface="Times New Roman" pitchFamily="18" charset="0"/>
              </a:rPr>
              <a:t>V</a:t>
            </a:r>
            <a:r>
              <a:rPr lang="ru-RU" sz="2000" b="1">
                <a:latin typeface="Calibri" pitchFamily="34" charset="0"/>
                <a:cs typeface="Times New Roman" pitchFamily="18" charset="0"/>
              </a:rPr>
              <a:t>=</a:t>
            </a:r>
            <a:r>
              <a:rPr lang="uk-UA" sz="2000" b="1">
                <a:latin typeface="Calibri" pitchFamily="34" charset="0"/>
                <a:cs typeface="Times New Roman" pitchFamily="18" charset="0"/>
              </a:rPr>
              <a:t>0,75</a:t>
            </a:r>
            <a:r>
              <a:rPr lang="uk-UA" sz="2000" b="1" i="1">
                <a:latin typeface="Calibri" pitchFamily="34" charset="0"/>
                <a:cs typeface="Times New Roman" pitchFamily="18" charset="0"/>
              </a:rPr>
              <a:t> м</a:t>
            </a:r>
            <a:r>
              <a:rPr lang="uk-UA" sz="2000" b="1" i="1" baseline="30000">
                <a:latin typeface="Calibri" pitchFamily="34" charset="0"/>
                <a:cs typeface="Times New Roman" pitchFamily="18" charset="0"/>
              </a:rPr>
              <a:t>3</a:t>
            </a:r>
            <a:endParaRPr lang="ru-RU" sz="2000">
              <a:latin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uk-UA">
                <a:latin typeface="Calibri" pitchFamily="34" charset="0"/>
                <a:cs typeface="Times New Roman" pitchFamily="18" charset="0"/>
              </a:rPr>
              <a:t>1,5х0,85х0,75м</a:t>
            </a:r>
          </a:p>
          <a:p>
            <a:pPr algn="ctr" eaLnBrk="0" hangingPunct="0"/>
            <a:r>
              <a:rPr lang="ru-RU" sz="1200" b="1" i="1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Вариант: с крышками</a:t>
            </a:r>
          </a:p>
        </p:txBody>
      </p:sp>
      <p:sp>
        <p:nvSpPr>
          <p:cNvPr id="147469" name="TextBox 16"/>
          <p:cNvSpPr txBox="1">
            <a:spLocks noChangeArrowheads="1"/>
          </p:cNvSpPr>
          <p:nvPr/>
        </p:nvSpPr>
        <p:spPr bwMode="auto">
          <a:xfrm>
            <a:off x="2714625" y="4857750"/>
            <a:ext cx="16430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V</a:t>
            </a:r>
            <a:r>
              <a:rPr lang="ru-RU" sz="2000" b="1">
                <a:latin typeface="Calibri" pitchFamily="34" charset="0"/>
              </a:rPr>
              <a:t>=</a:t>
            </a:r>
            <a:r>
              <a:rPr lang="uk-UA" sz="2000" b="1">
                <a:latin typeface="Calibri" pitchFamily="34" charset="0"/>
              </a:rPr>
              <a:t>0,43</a:t>
            </a:r>
            <a:r>
              <a:rPr lang="uk-UA" sz="2000" b="1" i="1">
                <a:latin typeface="Calibri" pitchFamily="34" charset="0"/>
              </a:rPr>
              <a:t> </a:t>
            </a:r>
            <a:r>
              <a:rPr lang="uk-UA" sz="2000" b="1">
                <a:latin typeface="Calibri" pitchFamily="34" charset="0"/>
              </a:rPr>
              <a:t>м</a:t>
            </a:r>
            <a:r>
              <a:rPr lang="uk-UA" sz="2000" b="1" baseline="30000">
                <a:latin typeface="Calibri" pitchFamily="34" charset="0"/>
              </a:rPr>
              <a:t>3</a:t>
            </a:r>
            <a:endParaRPr lang="ru-RU" sz="2000">
              <a:latin typeface="Calibri" pitchFamily="34" charset="0"/>
            </a:endParaRPr>
          </a:p>
          <a:p>
            <a:pPr algn="ctr"/>
            <a:r>
              <a:rPr lang="uk-UA">
                <a:latin typeface="Calibri" pitchFamily="34" charset="0"/>
              </a:rPr>
              <a:t>1,0 х 1,0 х 0,7м</a:t>
            </a:r>
            <a:endParaRPr lang="ru-RU">
              <a:latin typeface="Calibri" pitchFamily="34" charset="0"/>
            </a:endParaRPr>
          </a:p>
        </p:txBody>
      </p:sp>
      <p:sp>
        <p:nvSpPr>
          <p:cNvPr id="147470" name="TextBox 17"/>
          <p:cNvSpPr txBox="1">
            <a:spLocks noChangeArrowheads="1"/>
          </p:cNvSpPr>
          <p:nvPr/>
        </p:nvSpPr>
        <p:spPr bwMode="auto">
          <a:xfrm>
            <a:off x="357188" y="4857750"/>
            <a:ext cx="2286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V</a:t>
            </a:r>
            <a:r>
              <a:rPr lang="uk-UA" sz="2000">
                <a:latin typeface="Calibri" pitchFamily="34" charset="0"/>
              </a:rPr>
              <a:t>=</a:t>
            </a:r>
            <a:r>
              <a:rPr lang="uk-UA" sz="2000" b="1">
                <a:latin typeface="Calibri" pitchFamily="34" charset="0"/>
              </a:rPr>
              <a:t>80л</a:t>
            </a:r>
            <a:endParaRPr lang="ru-RU" sz="2000">
              <a:latin typeface="Calibri" pitchFamily="34" charset="0"/>
            </a:endParaRPr>
          </a:p>
          <a:p>
            <a:pPr algn="ctr"/>
            <a:r>
              <a:rPr lang="uk-UA">
                <a:latin typeface="Calibri" pitchFamily="34" charset="0"/>
              </a:rPr>
              <a:t>0,9 х 0,9 х 0,3/0,12м. </a:t>
            </a:r>
            <a:endParaRPr 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57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Documents and Settings\xXx\Рабочий стол\Untitled-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9613" y="285750"/>
            <a:ext cx="7724775" cy="5840413"/>
          </a:xfrm>
        </p:spPr>
      </p:pic>
    </p:spTree>
    <p:extLst>
      <p:ext uri="{BB962C8B-B14F-4D97-AF65-F5344CB8AC3E}">
        <p14:creationId xmlns:p14="http://schemas.microsoft.com/office/powerpoint/2010/main" xmlns="" val="23945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C000"/>
                </a:solidFill>
              </a:rPr>
              <a:t>БАССЕЙНЫ – АКВАРИУМЫ  ИССЛЕДОВАТЕЛЬСКИЕ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148483" name="Рисунок 4" descr="Акв мал 2окн 2кор.jpg"/>
          <p:cNvPicPr>
            <a:picLocks noChangeAspect="1"/>
          </p:cNvPicPr>
          <p:nvPr/>
        </p:nvPicPr>
        <p:blipFill>
          <a:blip r:embed="rId3" cstate="print">
            <a:lum bright="-8000" contrast="12000"/>
          </a:blip>
          <a:srcRect/>
          <a:stretch>
            <a:fillRect/>
          </a:stretch>
        </p:blipFill>
        <p:spPr bwMode="auto">
          <a:xfrm>
            <a:off x="357188" y="2928938"/>
            <a:ext cx="23241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Рисунок 5" descr="Ж-г угол 2 кор.jpg"/>
          <p:cNvPicPr>
            <a:picLocks noChangeAspect="1"/>
          </p:cNvPicPr>
          <p:nvPr/>
        </p:nvPicPr>
        <p:blipFill>
          <a:blip r:embed="rId4" cstate="print">
            <a:lum bright="-8000" contrast="12000"/>
          </a:blip>
          <a:srcRect/>
          <a:stretch>
            <a:fillRect/>
          </a:stretch>
        </p:blipFill>
        <p:spPr bwMode="auto">
          <a:xfrm>
            <a:off x="2714625" y="2428875"/>
            <a:ext cx="27860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Рисунок 6" descr="Прилавок 2 кор.jpg"/>
          <p:cNvPicPr>
            <a:picLocks noChangeAspect="1"/>
          </p:cNvPicPr>
          <p:nvPr/>
        </p:nvPicPr>
        <p:blipFill>
          <a:blip r:embed="rId5" cstate="print">
            <a:lum bright="-10000" contrast="12000"/>
          </a:blip>
          <a:srcRect/>
          <a:stretch>
            <a:fillRect/>
          </a:stretch>
        </p:blipFill>
        <p:spPr bwMode="auto">
          <a:xfrm>
            <a:off x="5572125" y="2500313"/>
            <a:ext cx="3289300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6" name="TextBox 7"/>
          <p:cNvSpPr txBox="1">
            <a:spLocks noChangeArrowheads="1"/>
          </p:cNvSpPr>
          <p:nvPr/>
        </p:nvSpPr>
        <p:spPr bwMode="auto">
          <a:xfrm>
            <a:off x="428625" y="1928813"/>
            <a:ext cx="2214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Calibri" pitchFamily="34" charset="0"/>
              </a:rPr>
              <a:t>Бассейн-аквариум исследовательский, малый</a:t>
            </a:r>
          </a:p>
        </p:txBody>
      </p:sp>
      <p:sp>
        <p:nvSpPr>
          <p:cNvPr id="148487" name="TextBox 8"/>
          <p:cNvSpPr txBox="1">
            <a:spLocks noChangeArrowheads="1"/>
          </p:cNvSpPr>
          <p:nvPr/>
        </p:nvSpPr>
        <p:spPr bwMode="auto">
          <a:xfrm>
            <a:off x="3000375" y="1714500"/>
            <a:ext cx="2214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Calibri" pitchFamily="34" charset="0"/>
              </a:rPr>
              <a:t>Бассейн-аквариум обзорный, большой</a:t>
            </a:r>
          </a:p>
        </p:txBody>
      </p:sp>
      <p:sp>
        <p:nvSpPr>
          <p:cNvPr id="148488" name="TextBox 9"/>
          <p:cNvSpPr txBox="1">
            <a:spLocks noChangeArrowheads="1"/>
          </p:cNvSpPr>
          <p:nvPr/>
        </p:nvSpPr>
        <p:spPr bwMode="auto">
          <a:xfrm>
            <a:off x="6000750" y="2071688"/>
            <a:ext cx="2439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Calibri" pitchFamily="34" charset="0"/>
              </a:rPr>
              <a:t>Контейнер  смотр</a:t>
            </a:r>
            <a:r>
              <a:rPr lang="ru-RU">
                <a:solidFill>
                  <a:srgbClr val="C00000"/>
                </a:solidFill>
                <a:latin typeface="Calibri" pitchFamily="34" charset="0"/>
              </a:rPr>
              <a:t>овой</a:t>
            </a:r>
          </a:p>
        </p:txBody>
      </p:sp>
      <p:sp>
        <p:nvSpPr>
          <p:cNvPr id="148489" name="TextBox 10"/>
          <p:cNvSpPr txBox="1">
            <a:spLocks noChangeArrowheads="1"/>
          </p:cNvSpPr>
          <p:nvPr/>
        </p:nvSpPr>
        <p:spPr bwMode="auto">
          <a:xfrm>
            <a:off x="2500313" y="5214938"/>
            <a:ext cx="3714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0070C0"/>
                </a:solidFill>
                <a:latin typeface="Calibri" pitchFamily="34" charset="0"/>
              </a:rPr>
              <a:t>Количество  окон  обзора: 1-3.</a:t>
            </a:r>
          </a:p>
          <a:p>
            <a:pPr algn="ctr"/>
            <a:r>
              <a:rPr lang="ru-RU" b="1" i="1">
                <a:solidFill>
                  <a:srgbClr val="0070C0"/>
                </a:solidFill>
                <a:latin typeface="Calibri" pitchFamily="34" charset="0"/>
              </a:rPr>
              <a:t>Толщина иллюминаторов 8-12мм</a:t>
            </a:r>
          </a:p>
        </p:txBody>
      </p:sp>
      <p:sp>
        <p:nvSpPr>
          <p:cNvPr id="148490" name="TextBox 11"/>
          <p:cNvSpPr txBox="1">
            <a:spLocks noChangeArrowheads="1"/>
          </p:cNvSpPr>
          <p:nvPr/>
        </p:nvSpPr>
        <p:spPr bwMode="auto">
          <a:xfrm>
            <a:off x="1000125" y="4786313"/>
            <a:ext cx="1071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V</a:t>
            </a:r>
            <a:r>
              <a:rPr lang="ru-RU">
                <a:latin typeface="Calibri" pitchFamily="34" charset="0"/>
              </a:rPr>
              <a:t>=</a:t>
            </a:r>
            <a:r>
              <a:rPr lang="uk-UA">
                <a:latin typeface="Calibri" pitchFamily="34" charset="0"/>
              </a:rPr>
              <a:t>0,43м</a:t>
            </a:r>
            <a:r>
              <a:rPr lang="uk-UA" baseline="30000">
                <a:latin typeface="Calibri" pitchFamily="34" charset="0"/>
              </a:rPr>
              <a:t>3</a:t>
            </a:r>
            <a:endParaRPr lang="ru-RU">
              <a:latin typeface="Calibri" pitchFamily="34" charset="0"/>
            </a:endParaRPr>
          </a:p>
        </p:txBody>
      </p:sp>
      <p:sp>
        <p:nvSpPr>
          <p:cNvPr id="148491" name="TextBox 12"/>
          <p:cNvSpPr txBox="1">
            <a:spLocks noChangeArrowheads="1"/>
          </p:cNvSpPr>
          <p:nvPr/>
        </p:nvSpPr>
        <p:spPr bwMode="auto">
          <a:xfrm>
            <a:off x="3500438" y="47863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V</a:t>
            </a:r>
            <a:r>
              <a:rPr lang="ru-RU">
                <a:latin typeface="Calibri" pitchFamily="34" charset="0"/>
              </a:rPr>
              <a:t>=</a:t>
            </a:r>
            <a:r>
              <a:rPr lang="uk-UA">
                <a:latin typeface="Calibri" pitchFamily="34" charset="0"/>
              </a:rPr>
              <a:t>1,13м</a:t>
            </a:r>
            <a:r>
              <a:rPr lang="uk-UA" baseline="30000">
                <a:latin typeface="Calibri" pitchFamily="34" charset="0"/>
              </a:rPr>
              <a:t>3</a:t>
            </a:r>
            <a:endParaRPr lang="ru-RU">
              <a:latin typeface="Calibri" pitchFamily="34" charset="0"/>
            </a:endParaRPr>
          </a:p>
        </p:txBody>
      </p:sp>
      <p:sp>
        <p:nvSpPr>
          <p:cNvPr id="148492" name="TextBox 13"/>
          <p:cNvSpPr txBox="1">
            <a:spLocks noChangeArrowheads="1"/>
          </p:cNvSpPr>
          <p:nvPr/>
        </p:nvSpPr>
        <p:spPr bwMode="auto">
          <a:xfrm>
            <a:off x="6500813" y="4786313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V</a:t>
            </a:r>
            <a:r>
              <a:rPr lang="ru-RU">
                <a:latin typeface="Calibri" pitchFamily="34" charset="0"/>
              </a:rPr>
              <a:t>=</a:t>
            </a:r>
            <a:r>
              <a:rPr lang="uk-UA" b="1">
                <a:latin typeface="Calibri" pitchFamily="34" charset="0"/>
              </a:rPr>
              <a:t>0,75</a:t>
            </a:r>
            <a:r>
              <a:rPr lang="uk-UA" b="1" i="1">
                <a:latin typeface="Calibri" pitchFamily="34" charset="0"/>
              </a:rPr>
              <a:t> м</a:t>
            </a:r>
            <a:r>
              <a:rPr lang="uk-UA" b="1" i="1" baseline="30000">
                <a:latin typeface="Calibri" pitchFamily="34" charset="0"/>
              </a:rPr>
              <a:t>3</a:t>
            </a:r>
            <a:endParaRPr 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3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142875"/>
            <a:ext cx="8229600" cy="5000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</a:rPr>
              <a:t>ЖИВОРЫБНЫЙ  ИЗОТЕРМИЧЕСКИЙ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49507" name="Рисунок 6" descr="Лот нов_челов копия.jpg"/>
          <p:cNvPicPr>
            <a:picLocks noChangeAspect="1"/>
          </p:cNvPicPr>
          <p:nvPr/>
        </p:nvPicPr>
        <p:blipFill>
          <a:blip r:embed="rId3" cstate="print">
            <a:lum bright="-10000" contrast="14000"/>
          </a:blip>
          <a:srcRect/>
          <a:stretch>
            <a:fillRect/>
          </a:stretch>
        </p:blipFill>
        <p:spPr bwMode="auto">
          <a:xfrm>
            <a:off x="428625" y="1571625"/>
            <a:ext cx="23463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Рисунок 7" descr="Два контейнер 2.jpg"/>
          <p:cNvPicPr>
            <a:picLocks noChangeAspect="1"/>
          </p:cNvPicPr>
          <p:nvPr/>
        </p:nvPicPr>
        <p:blipFill>
          <a:blip r:embed="rId4" cstate="print">
            <a:lum bright="-10000" contrast="14000"/>
          </a:blip>
          <a:srcRect/>
          <a:stretch>
            <a:fillRect/>
          </a:stretch>
        </p:blipFill>
        <p:spPr bwMode="auto">
          <a:xfrm>
            <a:off x="357188" y="4143375"/>
            <a:ext cx="2428875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9" name="TextBox 8"/>
          <p:cNvSpPr txBox="1">
            <a:spLocks noChangeArrowheads="1"/>
          </p:cNvSpPr>
          <p:nvPr/>
        </p:nvSpPr>
        <p:spPr bwMode="auto">
          <a:xfrm>
            <a:off x="6929438" y="2000250"/>
            <a:ext cx="20002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V</a:t>
            </a:r>
            <a:r>
              <a:rPr lang="ru-RU">
                <a:latin typeface="Calibri" pitchFamily="34" charset="0"/>
              </a:rPr>
              <a:t>=</a:t>
            </a:r>
            <a:r>
              <a:rPr lang="uk-UA">
                <a:latin typeface="Calibri" pitchFamily="34" charset="0"/>
              </a:rPr>
              <a:t>0,75м</a:t>
            </a:r>
            <a:r>
              <a:rPr lang="uk-UA" baseline="30000">
                <a:latin typeface="Calibri" pitchFamily="34" charset="0"/>
              </a:rPr>
              <a:t>3</a:t>
            </a:r>
            <a:r>
              <a:rPr lang="uk-UA">
                <a:latin typeface="Calibri" pitchFamily="34" charset="0"/>
              </a:rPr>
              <a:t> </a:t>
            </a:r>
            <a:endParaRPr lang="ru-RU">
              <a:latin typeface="Calibri" pitchFamily="34" charset="0"/>
            </a:endParaRPr>
          </a:p>
          <a:p>
            <a:pPr algn="ctr"/>
            <a:r>
              <a:rPr lang="ru-RU">
                <a:latin typeface="Calibri" pitchFamily="34" charset="0"/>
              </a:rPr>
              <a:t>1,5 х 0,9 х 0,9м</a:t>
            </a:r>
          </a:p>
          <a:p>
            <a:pPr algn="ctr"/>
            <a:r>
              <a:rPr lang="ru-RU">
                <a:solidFill>
                  <a:srgbClr val="C00000"/>
                </a:solidFill>
                <a:latin typeface="Calibri" pitchFamily="34" charset="0"/>
              </a:rPr>
              <a:t>Бортовой 12В компресор:</a:t>
            </a:r>
            <a:r>
              <a:rPr lang="ru-RU">
                <a:latin typeface="Calibri" pitchFamily="34" charset="0"/>
              </a:rPr>
              <a:t> </a:t>
            </a:r>
          </a:p>
          <a:p>
            <a:pPr algn="ctr"/>
            <a:r>
              <a:rPr lang="ru-RU" b="1">
                <a:latin typeface="Calibri" pitchFamily="34" charset="0"/>
              </a:rPr>
              <a:t>W</a:t>
            </a:r>
            <a:r>
              <a:rPr lang="ru-RU">
                <a:latin typeface="Calibri" pitchFamily="34" charset="0"/>
              </a:rPr>
              <a:t> =80÷105л/мин , Р=0,07÷0,1МРа</a:t>
            </a:r>
          </a:p>
          <a:p>
            <a:pPr algn="ctr"/>
            <a:r>
              <a:rPr lang="ru-RU">
                <a:latin typeface="Calibri" pitchFamily="34" charset="0"/>
              </a:rPr>
              <a:t>Двойные стенки + термоизоляция </a:t>
            </a:r>
            <a:r>
              <a:rPr lang="uk-UA">
                <a:latin typeface="Calibri" pitchFamily="34" charset="0"/>
              </a:rPr>
              <a:t>20мм</a:t>
            </a:r>
            <a:endParaRPr lang="ru-RU">
              <a:latin typeface="Calibri" pitchFamily="34" charset="0"/>
            </a:endParaRPr>
          </a:p>
        </p:txBody>
      </p:sp>
      <p:pic>
        <p:nvPicPr>
          <p:cNvPr id="149510" name="Рисунок 10" descr="Контейн констр.jpg"/>
          <p:cNvPicPr>
            <a:picLocks noChangeAspect="1"/>
          </p:cNvPicPr>
          <p:nvPr/>
        </p:nvPicPr>
        <p:blipFill>
          <a:blip r:embed="rId5" cstate="print">
            <a:lum bright="-10000" contrast="14000"/>
          </a:blip>
          <a:srcRect/>
          <a:stretch>
            <a:fillRect/>
          </a:stretch>
        </p:blipFill>
        <p:spPr bwMode="auto">
          <a:xfrm>
            <a:off x="2786063" y="1285875"/>
            <a:ext cx="4164012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786563" y="5214938"/>
            <a:ext cx="20002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Установка 2шт контейнеров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на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ГАЗель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149512" name="Группа 15"/>
          <p:cNvGrpSpPr>
            <a:grpSpLocks/>
          </p:cNvGrpSpPr>
          <p:nvPr/>
        </p:nvGrpSpPr>
        <p:grpSpPr bwMode="auto">
          <a:xfrm>
            <a:off x="3071813" y="4929188"/>
            <a:ext cx="3716337" cy="1830387"/>
            <a:chOff x="3143240" y="4894006"/>
            <a:chExt cx="3716920" cy="1830996"/>
          </a:xfrm>
        </p:grpSpPr>
        <p:pic>
          <p:nvPicPr>
            <p:cNvPr id="149515" name="Рисунок 11" descr="Установ ГАЗель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43240" y="4894006"/>
              <a:ext cx="3716920" cy="183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516" name="TextBox 13"/>
            <p:cNvSpPr txBox="1">
              <a:spLocks noChangeArrowheads="1"/>
            </p:cNvSpPr>
            <p:nvPr/>
          </p:nvSpPr>
          <p:spPr bwMode="auto">
            <a:xfrm>
              <a:off x="6429388" y="5357826"/>
              <a:ext cx="42862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700" b="1">
                  <a:latin typeface="Calibri" pitchFamily="34" charset="0"/>
                </a:rPr>
                <a:t>зона</a:t>
              </a:r>
            </a:p>
          </p:txBody>
        </p:sp>
      </p:grpSp>
      <p:sp>
        <p:nvSpPr>
          <p:cNvPr id="149513" name="TextBox 14"/>
          <p:cNvSpPr txBox="1">
            <a:spLocks noChangeArrowheads="1"/>
          </p:cNvSpPr>
          <p:nvPr/>
        </p:nvSpPr>
        <p:spPr bwMode="auto">
          <a:xfrm>
            <a:off x="500063" y="500063"/>
            <a:ext cx="7786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B050"/>
                </a:solidFill>
                <a:latin typeface="Calibri" pitchFamily="34" charset="0"/>
              </a:rPr>
              <a:t>ТРАНСПОРТНЫЙ  КОНТЕЙНЕР</a:t>
            </a:r>
            <a:endParaRPr lang="ru-RU" sz="4000">
              <a:latin typeface="Calibri" pitchFamily="34" charset="0"/>
            </a:endParaRPr>
          </a:p>
        </p:txBody>
      </p:sp>
      <p:sp>
        <p:nvSpPr>
          <p:cNvPr id="149514" name="TextBox 9"/>
          <p:cNvSpPr txBox="1">
            <a:spLocks noChangeArrowheads="1"/>
          </p:cNvSpPr>
          <p:nvPr/>
        </p:nvSpPr>
        <p:spPr bwMode="auto">
          <a:xfrm>
            <a:off x="2071688" y="1000125"/>
            <a:ext cx="5143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  <a:latin typeface="Calibri" pitchFamily="34" charset="0"/>
              </a:rPr>
              <a:t>С АВТОНОМНЫМ БОРТОВЫМ КОМПРЕССОРОМ</a:t>
            </a:r>
            <a:endParaRPr 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5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Различные конструкции бассейнов имеют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различные свойства и преимущества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0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335213"/>
            <a:ext cx="7315200" cy="3590925"/>
          </a:xfrm>
        </p:spPr>
      </p:pic>
    </p:spTree>
    <p:extLst>
      <p:ext uri="{BB962C8B-B14F-4D97-AF65-F5344CB8AC3E}">
        <p14:creationId xmlns:p14="http://schemas.microsoft.com/office/powerpoint/2010/main" xmlns="" val="38354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50925" y="1935163"/>
            <a:ext cx="7042150" cy="4389437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Круглый, овальный и прямоугольный типы бассейнов</a:t>
            </a:r>
          </a:p>
        </p:txBody>
      </p:sp>
    </p:spTree>
    <p:extLst>
      <p:ext uri="{BB962C8B-B14F-4D97-AF65-F5344CB8AC3E}">
        <p14:creationId xmlns:p14="http://schemas.microsoft.com/office/powerpoint/2010/main" xmlns="" val="9258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5588" y="1935163"/>
            <a:ext cx="6092825" cy="4389437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восьми-угольной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конструкции бассейнов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УЗВ, экономящей место, но достигающей тех же положительных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гидравлических эффектов, что и круглые бассейны</a:t>
            </a:r>
          </a:p>
        </p:txBody>
      </p:sp>
    </p:spTree>
    <p:extLst>
      <p:ext uri="{BB962C8B-B14F-4D97-AF65-F5344CB8AC3E}">
        <p14:creationId xmlns:p14="http://schemas.microsoft.com/office/powerpoint/2010/main" xmlns="" val="390319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Фотографии\рик\IMG_20200224_12401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2231" y="553963"/>
            <a:ext cx="4431704" cy="332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reshbydesign.com.au/wp-content/uploads/2019/03/Belt-Feede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2801888" cy="28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quacultur.ru/images/primer/korm/DSCN3514-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179282" cy="313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avtokorm.ru/upload/medialibrary/95b/95b4b1cb4e3b8028f8adcb1df9caabe0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900"/>
          <a:stretch/>
        </p:blipFill>
        <p:spPr bwMode="auto">
          <a:xfrm>
            <a:off x="462786" y="3485104"/>
            <a:ext cx="3741078" cy="287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504928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214554"/>
            <a:ext cx="83058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3</a:t>
            </a:r>
            <a:r>
              <a:rPr lang="ru-RU" b="1" dirty="0" smtClean="0"/>
              <a:t>. ВЫБОР ФИЛЬТРОВ МЕХАНИЧЕСКОЙ ОЧИТСТКИ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7662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1113" y="1772816"/>
            <a:ext cx="777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Барабанные и дисковые фильтры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Hydrotech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распространены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рециркуляционных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системах по всему миру. Уникальная конструкция фильтровальной ткани обеспечивает мягкое удаление частиц.</a:t>
            </a:r>
          </a:p>
        </p:txBody>
      </p:sp>
    </p:spTree>
    <p:extLst>
      <p:ext uri="{BB962C8B-B14F-4D97-AF65-F5344CB8AC3E}">
        <p14:creationId xmlns:p14="http://schemas.microsoft.com/office/powerpoint/2010/main" xmlns="" val="187199575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563" y="184195"/>
            <a:ext cx="3393357" cy="226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195"/>
            <a:ext cx="3528391" cy="22613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2492896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Фильтруемая вода поступает внутрь барабана.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Вода фильтруется при проходе через фильтрующие элементы барабана. Движущая сила для воды создается за счет разницы между уровнями воды внутри и снаружи барабана.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Твердые частицы улавливаются фильтровальными элементами и вращением барабана поднимаются в зону противоточной промывки. В зависимости от выбранного режима работы барабан вращается прерывисто или постоянно.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Через промывочную форсунку вода подается на наружную поверхность фильтровальных элементов. Отфильтрованный материал вымывается из фильтровального элемента в поддон для осадка.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Осадок вместе с водой самотеком подается из фильтра.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рециркуляционной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системе микрофильтрация является интегрированной частью всей системы очистки.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409855341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/>
          <p:cNvPicPr>
            <a:picLocks noChangeAspect="1" noChangeArrowheads="1"/>
          </p:cNvPicPr>
          <p:nvPr/>
        </p:nvPicPr>
        <p:blipFill>
          <a:blip r:embed="rId3" cstate="print"/>
          <a:srcRect l="7143" t="5624" r="12857" b="7187"/>
          <a:stretch>
            <a:fillRect/>
          </a:stretch>
        </p:blipFill>
        <p:spPr bwMode="auto">
          <a:xfrm>
            <a:off x="642938" y="0"/>
            <a:ext cx="800100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574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67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95525" y="1935163"/>
            <a:ext cx="4552950" cy="4389437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normAutofit fontScale="85000" lnSpcReduction="20000"/>
          </a:bodyPr>
          <a:lstStyle/>
          <a:p>
            <a:pPr algn="ctr" eaLnBrk="0" hangingPunct="0">
              <a:defRPr/>
            </a:pPr>
            <a:r>
              <a:rPr lang="ru-RU" sz="5000" b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Биофильтры с плавающей загрузкой</a:t>
            </a:r>
          </a:p>
        </p:txBody>
      </p:sp>
    </p:spTree>
    <p:extLst>
      <p:ext uri="{BB962C8B-B14F-4D97-AF65-F5344CB8AC3E}">
        <p14:creationId xmlns:p14="http://schemas.microsoft.com/office/powerpoint/2010/main" xmlns="" val="141409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20838" y="1935163"/>
            <a:ext cx="5902325" cy="4389437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Барабанный фильтр </a:t>
            </a:r>
          </a:p>
        </p:txBody>
      </p:sp>
    </p:spTree>
    <p:extLst>
      <p:ext uri="{BB962C8B-B14F-4D97-AF65-F5344CB8AC3E}">
        <p14:creationId xmlns:p14="http://schemas.microsoft.com/office/powerpoint/2010/main" xmlns="" val="2081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93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9332" name="Picture 2" descr="filtre 2-80 sur cuve inox en cou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91440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17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06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661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xXx\Рабочий стол\УЗВ\Фото из Акватории (практика 3 курс)\Студент\04-03-20\P319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54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:\Фотографии\рик\IMG_20200224_12200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9974"/>
            <a:ext cx="4195134" cy="314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768" y="116632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99127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2440297"/>
            <a:ext cx="5904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Выбор насосов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циркуляции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в системе</a:t>
            </a:r>
          </a:p>
        </p:txBody>
      </p:sp>
    </p:spTree>
    <p:extLst>
      <p:ext uri="{BB962C8B-B14F-4D97-AF65-F5344CB8AC3E}">
        <p14:creationId xmlns:p14="http://schemas.microsoft.com/office/powerpoint/2010/main" xmlns="" val="127683311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3" name="Содержимое 3" descr="IMG_20200224_122726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4033838" cy="3024187"/>
          </a:xfrm>
          <a:prstGeom prst="rect">
            <a:avLst/>
          </a:prstGeom>
        </p:spPr>
      </p:pic>
      <p:pic>
        <p:nvPicPr>
          <p:cNvPr id="30724" name="Рисунок 4" descr="IMG_20200224_1234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84313"/>
            <a:ext cx="417671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63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xn--80azccbgkbw.xn--p1ai/wp-content/uploads/2023/02/bez-fona_stok_1411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263" y="2371335"/>
            <a:ext cx="4176464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12474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Центробежные насосы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1916831"/>
            <a:ext cx="44279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один из двух типов динамических лопастных </a:t>
            </a:r>
            <a:r>
              <a:rPr lang="ru-RU" dirty="0">
                <a:hlinkClick r:id="rId3" tooltip="Насос"/>
              </a:rPr>
              <a:t>насосов</a:t>
            </a:r>
            <a:r>
              <a:rPr lang="ru-RU" dirty="0"/>
              <a:t>, перемещение </a:t>
            </a:r>
            <a:r>
              <a:rPr lang="ru-RU" dirty="0">
                <a:hlinkClick r:id="rId4" tooltip="Рабочее тело"/>
              </a:rPr>
              <a:t>рабочего тела</a:t>
            </a:r>
            <a:r>
              <a:rPr lang="ru-RU" dirty="0"/>
              <a:t> в котором происходит непрерывным потоком за счёт взаимодействия этого потока с подвижными вращающимися лопастями ротора и неподвижными лопастями корпуса. При этом переносное движение рабочего тела происходит за счёт </a:t>
            </a:r>
            <a:r>
              <a:rPr lang="ru-RU" dirty="0">
                <a:hlinkClick r:id="rId5" tooltip="Центробежная сила"/>
              </a:rPr>
              <a:t>центробежной силы</a:t>
            </a:r>
            <a:r>
              <a:rPr lang="ru-RU" dirty="0"/>
              <a:t> и протекает в радиальном направлении, то есть перпендикулярно оси вращения ротора.</a:t>
            </a:r>
          </a:p>
        </p:txBody>
      </p:sp>
    </p:spTree>
    <p:extLst>
      <p:ext uri="{BB962C8B-B14F-4D97-AF65-F5344CB8AC3E}">
        <p14:creationId xmlns:p14="http://schemas.microsoft.com/office/powerpoint/2010/main" xmlns="" val="93689341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20688"/>
            <a:ext cx="5184576" cy="497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Центробежные насосы 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 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(пресная вода)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Блочные насосы поверхностной установки с корпусом насоса из чугуна и рабочим колесом из нержавеющей стали 1.4404 (до 7.5 кВт) или чугуна (11 - 37 кВт), пригодны для подачи пресной воды с небольшим содержанием твёрдых частиц, с вставным валом и стандартным двигателем, поставка без кабеля.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FHS 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2-х полюсным мотором (2900 об/мин)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FHF 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2-х полюсным мотором (2900 об/мин) на основании, с муфтой, .	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FHS4 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4-х полюсным мотором (1450 об/мин)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FHF4 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4-х полюсным мотором (1450 об/мин) на основании, с муфтой.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06" t="11194" r="11890" b="11494"/>
          <a:stretch/>
        </p:blipFill>
        <p:spPr bwMode="auto">
          <a:xfrm>
            <a:off x="5652120" y="941868"/>
            <a:ext cx="3168831" cy="457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9827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Фотографии\рик\IMG_20200224_12315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056784" cy="529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227294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4" t="14925" r="7694" b="14552"/>
          <a:stretch/>
        </p:blipFill>
        <p:spPr bwMode="auto">
          <a:xfrm>
            <a:off x="25149" y="1484783"/>
            <a:ext cx="9083355" cy="418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69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887" t="19397" r="10841" b="11423"/>
          <a:stretch/>
        </p:blipFill>
        <p:spPr bwMode="auto">
          <a:xfrm>
            <a:off x="6809370" y="798620"/>
            <a:ext cx="233463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40" t="12823" r="26251" b="7220"/>
          <a:stretch/>
        </p:blipFill>
        <p:spPr bwMode="auto">
          <a:xfrm>
            <a:off x="77565" y="764704"/>
            <a:ext cx="675439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11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itysun.ru/800/600/https/eurobion.info/wp-content/uploads/7/b/0/7b0b3711eb3f0715267bd44ba7308cb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2619" y="1412776"/>
            <a:ext cx="5688632" cy="518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40466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Погружные скважинные насосы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9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33" t="16164" r="34811" b="16811"/>
          <a:stretch/>
        </p:blipFill>
        <p:spPr bwMode="auto">
          <a:xfrm>
            <a:off x="1763688" y="0"/>
            <a:ext cx="55790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339844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ilternn.ru/wp-content/uploads/2017/10/RF-CDLF-1-27-%D0%9D%D0%B0%D1%81%D0%BE%D1%81-220V-%D1%84%D0%BB%D0%B0%D0%BD%D0%B5%D1%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408" y="908720"/>
            <a:ext cx="3130420" cy="541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58555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Насосы вертикальные многоступенчатые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1432" y="278092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для промывки механических фильтров барабанного типа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43952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2209219"/>
            <a:ext cx="8717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Выбор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для дезинфекции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4003798044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Содержимое 3" descr="IMG_20200224_123855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560" y="431368"/>
            <a:ext cx="3143647" cy="2357735"/>
          </a:xfrm>
          <a:prstGeom prst="rect">
            <a:avLst/>
          </a:prstGeom>
        </p:spPr>
      </p:pic>
      <p:pic>
        <p:nvPicPr>
          <p:cNvPr id="26628" name="Рисунок 4" descr="IMG_20200224_1220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07138"/>
            <a:ext cx="2591891" cy="345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250825" y="4941888"/>
            <a:ext cx="83534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дезинфекция воды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положительное влияние на коагуляцию и фильтрацию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окисляет аммоний через нитриты до нитратов при рН выше 7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окисление нитритов до нитратов не зависимо от рН</a:t>
            </a:r>
            <a:endParaRPr lang="ru-RU" altLang="ru-RU" sz="1800" b="1"/>
          </a:p>
        </p:txBody>
      </p:sp>
      <p:pic>
        <p:nvPicPr>
          <p:cNvPr id="6" name="Рисунок 5" descr="C:\Documents and Settings\xXx\Рабочий стол\УЗВ\СП ООО  Акватория\P32000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780928"/>
            <a:ext cx="3096344" cy="218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20072" y="404664"/>
            <a:ext cx="288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Озонирование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50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06" t="10991" r="27905" b="4741"/>
          <a:stretch/>
        </p:blipFill>
        <p:spPr bwMode="auto">
          <a:xfrm>
            <a:off x="1115616" y="0"/>
            <a:ext cx="70333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454284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7" t="20689" r="7911" b="28664"/>
          <a:stretch/>
        </p:blipFill>
        <p:spPr bwMode="auto">
          <a:xfrm>
            <a:off x="63072" y="1772816"/>
            <a:ext cx="904543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240778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62" t="10561" r="26087" b="6250"/>
          <a:stretch/>
        </p:blipFill>
        <p:spPr bwMode="auto">
          <a:xfrm>
            <a:off x="611559" y="0"/>
            <a:ext cx="77641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4844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313" y="476250"/>
            <a:ext cx="3673475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651125" y="836613"/>
            <a:ext cx="3624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Arial" charset="0"/>
              </a:rPr>
              <a:t>ДЕЗИНФЕКЦИЯ ВОДЫ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2924175"/>
            <a:ext cx="3168650" cy="1441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solidFill>
                  <a:schemeClr val="tx1"/>
                </a:solidFill>
              </a:rPr>
              <a:t>УФ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32363" y="2913063"/>
            <a:ext cx="3168650" cy="1439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tx1"/>
                </a:solidFill>
              </a:rPr>
              <a:t>ОЗОН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916238" y="1773238"/>
            <a:ext cx="503237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449888" y="1773238"/>
            <a:ext cx="504825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9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4" t="18535" r="8396" b="11638"/>
          <a:stretch/>
        </p:blipFill>
        <p:spPr bwMode="auto">
          <a:xfrm>
            <a:off x="72008" y="1340768"/>
            <a:ext cx="9036496" cy="407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266143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299" y="3717032"/>
            <a:ext cx="4032448" cy="232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F:\Hs,jdjlcndj\Пискикультура 2\inline_blog нов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2484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7544" y="170080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УФ-облучение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12230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07" t="11423" r="28632" b="7974"/>
          <a:stretch/>
        </p:blipFill>
        <p:spPr bwMode="auto">
          <a:xfrm>
            <a:off x="1115615" y="59754"/>
            <a:ext cx="7056785" cy="668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365688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3" t="24569" r="7548" b="17672"/>
          <a:stretch/>
        </p:blipFill>
        <p:spPr bwMode="auto">
          <a:xfrm>
            <a:off x="50986" y="1772816"/>
            <a:ext cx="9057518" cy="33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015724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65" t="13060" r="17242" b="5258"/>
          <a:stretch/>
        </p:blipFill>
        <p:spPr bwMode="auto">
          <a:xfrm>
            <a:off x="8065" y="332656"/>
            <a:ext cx="9080938" cy="597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1092080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67" t="11207" r="19665" b="4742"/>
          <a:stretch/>
        </p:blipFill>
        <p:spPr bwMode="auto">
          <a:xfrm>
            <a:off x="354388" y="332656"/>
            <a:ext cx="8466084" cy="614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0561235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21" t="11423" r="10698" b="6250"/>
          <a:stretch/>
        </p:blipFill>
        <p:spPr bwMode="auto">
          <a:xfrm>
            <a:off x="107715" y="794408"/>
            <a:ext cx="9000789" cy="52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3713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14" t="9914" r="9850" b="8405"/>
          <a:stretch/>
        </p:blipFill>
        <p:spPr bwMode="auto">
          <a:xfrm>
            <a:off x="107504" y="908720"/>
            <a:ext cx="8940941" cy="511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7437047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62" t="12284" r="20997" b="8190"/>
          <a:stretch/>
        </p:blipFill>
        <p:spPr bwMode="auto">
          <a:xfrm>
            <a:off x="323528" y="116632"/>
            <a:ext cx="8597264" cy="662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519591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20" t="13793" r="20755" b="8621"/>
          <a:stretch/>
        </p:blipFill>
        <p:spPr bwMode="auto">
          <a:xfrm>
            <a:off x="251520" y="188640"/>
            <a:ext cx="8640960" cy="644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7009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01008"/>
            <a:ext cx="5118612" cy="295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F:\Hs,jdjlcndj\Пискикультура 2\inline_blog нов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0648"/>
            <a:ext cx="504056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93976494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70" t="12500" r="15990" b="9914"/>
          <a:stretch/>
        </p:blipFill>
        <p:spPr bwMode="auto">
          <a:xfrm>
            <a:off x="107504" y="638064"/>
            <a:ext cx="8964488" cy="544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469650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2060848"/>
            <a:ext cx="7632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Выбор оборудования для обогащение воды кислородом</a:t>
            </a:r>
          </a:p>
        </p:txBody>
      </p:sp>
    </p:spTree>
    <p:extLst>
      <p:ext uri="{BB962C8B-B14F-4D97-AF65-F5344CB8AC3E}">
        <p14:creationId xmlns:p14="http://schemas.microsoft.com/office/powerpoint/2010/main" xmlns="" val="297458872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05009"/>
            <a:ext cx="4753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АТМОСФЕРНЫЙ ВОЗДУХ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ae01.alicdn.com/kf/HTB1ifarSFXXXXX5XXXXq6xXFXXXA/HG-3800-Industrial-Max-Capacity-320M3-h-Vacuum-Air-Pump-High-Pressure-Vortex-Bl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33452"/>
            <a:ext cx="3240360" cy="306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e04.alicdn.com/kf/He36b67e00dee43d4b5019c201694e724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51258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.ebayimg.com/00/s/NzkwWDc5MA==/z/BJ4AAOSw8lhbXtxD/$_3.JPG?set_id=880000500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31" b="26315"/>
          <a:stretch/>
        </p:blipFill>
        <p:spPr bwMode="auto">
          <a:xfrm>
            <a:off x="2167484" y="4149080"/>
            <a:ext cx="4736872" cy="236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1443273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35" t="10990" r="20149" b="4311"/>
          <a:stretch/>
        </p:blipFill>
        <p:spPr bwMode="auto">
          <a:xfrm>
            <a:off x="443606" y="107610"/>
            <a:ext cx="8304858" cy="663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7538824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1" t="10560" r="6458" b="7759"/>
          <a:stretch/>
        </p:blipFill>
        <p:spPr bwMode="auto">
          <a:xfrm>
            <a:off x="72009" y="980728"/>
            <a:ext cx="9036495" cy="47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73665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8" t="11637" r="28389" b="6251"/>
          <a:stretch/>
        </p:blipFill>
        <p:spPr bwMode="auto">
          <a:xfrm>
            <a:off x="1115616" y="93175"/>
            <a:ext cx="6984776" cy="672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99707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3" t="28017" r="8881" b="16595"/>
          <a:stretch/>
        </p:blipFill>
        <p:spPr bwMode="auto">
          <a:xfrm>
            <a:off x="107504" y="1700808"/>
            <a:ext cx="8944402" cy="32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365228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tf-esti.pt/fotos_artigos/images/O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54" y="1710018"/>
            <a:ext cx="3360882" cy="36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mid-aquaculture.com/upload/iblock/fb0/ac57f51525bcbe12a5a9e533d73be01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86" t="9618" r="38145" b="7578"/>
          <a:stretch/>
        </p:blipFill>
        <p:spPr bwMode="auto">
          <a:xfrm>
            <a:off x="5940152" y="1411263"/>
            <a:ext cx="1943338" cy="39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5799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генератор кислорода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6136" y="576461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Кислородный конус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36913" y="616039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ЧИСТЫЙ КИСЛОРОД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газообразный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7484525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80" t="11423" r="17363" b="6250"/>
          <a:stretch/>
        </p:blipFill>
        <p:spPr bwMode="auto">
          <a:xfrm>
            <a:off x="87773" y="403582"/>
            <a:ext cx="9020731" cy="595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240810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9" t="53233" r="7427" b="19181"/>
          <a:stretch/>
        </p:blipFill>
        <p:spPr bwMode="auto">
          <a:xfrm>
            <a:off x="107504" y="2639871"/>
            <a:ext cx="8928991" cy="158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4807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Содержимое 3" descr="IMG_20200224_123855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560" y="431368"/>
            <a:ext cx="3143647" cy="2357735"/>
          </a:xfrm>
          <a:prstGeom prst="rect">
            <a:avLst/>
          </a:prstGeom>
        </p:spPr>
      </p:pic>
      <p:pic>
        <p:nvPicPr>
          <p:cNvPr id="26628" name="Рисунок 4" descr="IMG_20200224_1220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07138"/>
            <a:ext cx="2591891" cy="345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250825" y="4941888"/>
            <a:ext cx="83534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дезинфекция воды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положительное влияние на коагуляцию и фильтрацию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окисляет аммоний через нитриты до нитратов при рН выше 7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ru-RU" altLang="ru-RU" sz="2000" b="1"/>
              <a:t>окисление нитритов до нитратов не зависимо от рН</a:t>
            </a:r>
            <a:endParaRPr lang="ru-RU" altLang="ru-RU" sz="1800" b="1"/>
          </a:p>
        </p:txBody>
      </p:sp>
      <p:pic>
        <p:nvPicPr>
          <p:cNvPr id="6" name="Рисунок 5" descr="C:\Documents and Settings\xXx\Рабочий стол\УЗВ\СП ООО  Акватория\P32000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780928"/>
            <a:ext cx="3096344" cy="218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05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60" t="11637" r="23542" b="4742"/>
          <a:stretch/>
        </p:blipFill>
        <p:spPr bwMode="auto">
          <a:xfrm>
            <a:off x="467544" y="75638"/>
            <a:ext cx="8194724" cy="666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2606059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4" t="13147" r="6457" b="12500"/>
          <a:stretch/>
        </p:blipFill>
        <p:spPr bwMode="auto">
          <a:xfrm>
            <a:off x="114169" y="1189414"/>
            <a:ext cx="8994335" cy="432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5999786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7" t="15302" r="20634" b="9483"/>
          <a:stretch/>
        </p:blipFill>
        <p:spPr bwMode="auto">
          <a:xfrm>
            <a:off x="-1474" y="127422"/>
            <a:ext cx="9109978" cy="65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966303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90" t="10344" r="15787" b="6249"/>
          <a:stretch/>
        </p:blipFill>
        <p:spPr bwMode="auto">
          <a:xfrm>
            <a:off x="93095" y="476672"/>
            <a:ext cx="9015409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354468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36" t="12283" r="9850" b="9052"/>
          <a:stretch/>
        </p:blipFill>
        <p:spPr bwMode="auto">
          <a:xfrm>
            <a:off x="35496" y="1052736"/>
            <a:ext cx="9000164" cy="49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30527440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726967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hemistry-chemists.com/N3_2012/U3/img/Liquid_Oxygen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908720"/>
            <a:ext cx="523875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t29.stpulscen.ru/images/product/260/290/143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4148"/>
            <a:ext cx="4320480" cy="32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1241598"/>
            <a:ext cx="27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Жидкий кислород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immid-aquaculture.com/upload/iblock/fb0/ac57f51525bcbe12a5a9e533d73be01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86" t="9618" r="38145" b="7578"/>
          <a:stretch/>
        </p:blipFill>
        <p:spPr bwMode="auto">
          <a:xfrm>
            <a:off x="1907704" y="4653136"/>
            <a:ext cx="925180" cy="18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5823635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924944"/>
            <a:ext cx="4428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АВТОМАТИЗАЦИЯ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886599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1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88" y="604838"/>
            <a:ext cx="7448550" cy="5824537"/>
          </a:xfrm>
        </p:spPr>
      </p:pic>
    </p:spTree>
    <p:extLst>
      <p:ext uri="{BB962C8B-B14F-4D97-AF65-F5344CB8AC3E}">
        <p14:creationId xmlns:p14="http://schemas.microsoft.com/office/powerpoint/2010/main" xmlns="" val="41886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2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7498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tf-esti.pt/fotos_artigos/images/O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54" y="1710018"/>
            <a:ext cx="3360882" cy="36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mid-aquaculture.com/upload/iblock/fb0/ac57f51525bcbe12a5a9e533d73be01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86" t="9618" r="38145" b="7578"/>
          <a:stretch/>
        </p:blipFill>
        <p:spPr bwMode="auto">
          <a:xfrm>
            <a:off x="6084168" y="1423839"/>
            <a:ext cx="1943338" cy="39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5799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генератор кислорода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6136" y="576461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Кислородный конус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6758" y="42311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ЧИСТЫЙ КИСЛОРОД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7944" y="227687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газообразный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14085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61039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4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7375" y="238125"/>
            <a:ext cx="5524500" cy="6334125"/>
          </a:xfrm>
        </p:spPr>
      </p:pic>
    </p:spTree>
    <p:extLst>
      <p:ext uri="{BB962C8B-B14F-4D97-AF65-F5344CB8AC3E}">
        <p14:creationId xmlns:p14="http://schemas.microsoft.com/office/powerpoint/2010/main" xmlns="" val="41410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5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914400"/>
            <a:ext cx="8229600" cy="4495800"/>
          </a:xfrm>
        </p:spPr>
      </p:pic>
    </p:spTree>
    <p:extLst>
      <p:ext uri="{BB962C8B-B14F-4D97-AF65-F5344CB8AC3E}">
        <p14:creationId xmlns:p14="http://schemas.microsoft.com/office/powerpoint/2010/main" xmlns="" val="22920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6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4425" y="547688"/>
            <a:ext cx="7172325" cy="5810250"/>
          </a:xfrm>
        </p:spPr>
      </p:pic>
    </p:spTree>
    <p:extLst>
      <p:ext uri="{BB962C8B-B14F-4D97-AF65-F5344CB8AC3E}">
        <p14:creationId xmlns:p14="http://schemas.microsoft.com/office/powerpoint/2010/main" xmlns="" val="42562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7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7888" y="500063"/>
            <a:ext cx="5067300" cy="5819775"/>
          </a:xfrm>
        </p:spPr>
      </p:pic>
    </p:spTree>
    <p:extLst>
      <p:ext uri="{BB962C8B-B14F-4D97-AF65-F5344CB8AC3E}">
        <p14:creationId xmlns:p14="http://schemas.microsoft.com/office/powerpoint/2010/main" xmlns="" val="17122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2280067"/>
            <a:ext cx="525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Дополнительное 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290200574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38300" y="1935163"/>
            <a:ext cx="5867400" cy="4389437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Насос-дозатор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	регулирования	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9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7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79700" y="304800"/>
            <a:ext cx="4178300" cy="6267450"/>
          </a:xfrm>
        </p:spPr>
      </p:pic>
    </p:spTree>
    <p:extLst>
      <p:ext uri="{BB962C8B-B14F-4D97-AF65-F5344CB8AC3E}">
        <p14:creationId xmlns:p14="http://schemas.microsoft.com/office/powerpoint/2010/main" xmlns="" val="12568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8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56331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9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3248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hemistry-chemists.com/N3_2012/U3/img/Liquid_Oxygen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908720"/>
            <a:ext cx="523875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t29.stpulscen.ru/images/product/260/290/143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4148"/>
            <a:ext cx="4320480" cy="32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1241598"/>
            <a:ext cx="27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Жидкий кислород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immid-aquaculture.com/upload/iblock/fb0/ac57f51525bcbe12a5a9e533d73be01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86" t="9618" r="38145" b="7578"/>
          <a:stretch/>
        </p:blipFill>
        <p:spPr bwMode="auto">
          <a:xfrm>
            <a:off x="1907704" y="4653136"/>
            <a:ext cx="925180" cy="18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1347102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0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5498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8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1350" y="428625"/>
            <a:ext cx="7861300" cy="5895975"/>
          </a:xfrm>
        </p:spPr>
      </p:pic>
    </p:spTree>
    <p:extLst>
      <p:ext uri="{BB962C8B-B14F-4D97-AF65-F5344CB8AC3E}">
        <p14:creationId xmlns:p14="http://schemas.microsoft.com/office/powerpoint/2010/main" xmlns="" val="36184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9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3725" y="357188"/>
            <a:ext cx="7956550" cy="5967412"/>
          </a:xfrm>
        </p:spPr>
      </p:pic>
    </p:spTree>
    <p:extLst>
      <p:ext uri="{BB962C8B-B14F-4D97-AF65-F5344CB8AC3E}">
        <p14:creationId xmlns:p14="http://schemas.microsoft.com/office/powerpoint/2010/main" xmlns="" val="40536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 descr="C:\Documents and Settings\xXx\Рабочий стол\УЗВ\СП ООО  Акватория\P31900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627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 descr="C:\Documents and Settings\xXx\Рабочий стол\УЗВ\СП ООО  Акватория\P32000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10234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 descr="C:\Documents and Settings\xXx\Рабочий стол\УЗВ\СП ООО  Акватория\P32000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31012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2" descr="C:\Documents and Settings\xXx\Рабочий стол\УЗВ\СП ООО  Акватория\P32000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17887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2" descr="C:\Documents and Settings\xXx\Рабочий стол\УЗВ\СП ООО  Акватория\P32000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36142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C:\Documents and Settings\xXx\Рабочий стол\УЗВ\СП ООО  Акватория\P32000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5359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 descr="C:\Documents and Settings\xXx\Рабочий стол\УЗВ\СП ООО  Акватория\P32000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6064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475252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Понятие интенсивная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Типы интенсивных рыбоводных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хозяйств</a:t>
            </a:r>
          </a:p>
          <a:p>
            <a:pPr marL="0" indent="0">
              <a:spcBef>
                <a:spcPts val="0"/>
              </a:spcBef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УЗВ как наиболее интенсивный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способ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090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1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88" y="604838"/>
            <a:ext cx="7448550" cy="5824537"/>
          </a:xfrm>
        </p:spPr>
      </p:pic>
    </p:spTree>
    <p:extLst>
      <p:ext uri="{BB962C8B-B14F-4D97-AF65-F5344CB8AC3E}">
        <p14:creationId xmlns:p14="http://schemas.microsoft.com/office/powerpoint/2010/main" xmlns="" val="5274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 descr="C:\Documents and Settings\xXx\Рабочий стол\УЗВ\СП ООО  Акватория\P32000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8329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2" descr="C:\Documents and Settings\xXx\Рабочий стол\УЗВ\ТМ\DSC032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264443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C:\Documents and Settings\xXx\Рабочий стол\УЗВ\Могилив\P414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7000" y="95250"/>
            <a:ext cx="8890000" cy="6667500"/>
          </a:xfrm>
          <a:noFill/>
        </p:spPr>
      </p:pic>
    </p:spTree>
    <p:extLst>
      <p:ext uri="{BB962C8B-B14F-4D97-AF65-F5344CB8AC3E}">
        <p14:creationId xmlns:p14="http://schemas.microsoft.com/office/powerpoint/2010/main" xmlns="" val="378507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2" descr="C:\Documents and Settings\xXx\Рабочий стол\УЗВ\Могилив\P21301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00250" y="0"/>
            <a:ext cx="51435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18442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 descr="C:\Documents and Settings\xXx\Рабочий стол\УЗВ\Могилив\P21301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7000" y="95250"/>
            <a:ext cx="8890000" cy="6667500"/>
          </a:xfrm>
          <a:noFill/>
        </p:spPr>
      </p:pic>
    </p:spTree>
    <p:extLst>
      <p:ext uri="{BB962C8B-B14F-4D97-AF65-F5344CB8AC3E}">
        <p14:creationId xmlns:p14="http://schemas.microsoft.com/office/powerpoint/2010/main" xmlns="" val="26575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/>
              <a:t>Барабанный механический микрофильтр </a:t>
            </a:r>
            <a:r>
              <a:rPr lang="en-GB" sz="3200" b="1" dirty="0" err="1" smtClean="0"/>
              <a:t>Hydrotech</a:t>
            </a:r>
            <a:r>
              <a:rPr lang="ru-RU" sz="3200" b="1" dirty="0" smtClean="0"/>
              <a:t> с ячеей сетки 40 микрон</a:t>
            </a:r>
            <a:endParaRPr lang="ru-RU" sz="3200" b="1" dirty="0"/>
          </a:p>
        </p:txBody>
      </p:sp>
      <p:pic>
        <p:nvPicPr>
          <p:cNvPr id="197635" name="Рисунок 19" descr="Picture and descibtion of standard unit paralel raceways_8"/>
          <p:cNvPicPr>
            <a:picLocks noChangeAspect="1" noChangeArrowheads="1"/>
          </p:cNvPicPr>
          <p:nvPr/>
        </p:nvPicPr>
        <p:blipFill>
          <a:blip r:embed="rId2" cstate="print"/>
          <a:srcRect l="20688" t="12291" r="18782" b="59471"/>
          <a:stretch>
            <a:fillRect/>
          </a:stretch>
        </p:blipFill>
        <p:spPr bwMode="auto">
          <a:xfrm>
            <a:off x="1143000" y="2000250"/>
            <a:ext cx="70008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6842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Заголовок 3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64195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495800" cy="6858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64196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6419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91440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113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65219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65220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652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91440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076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4131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4132" name="Picture 2" descr="J:\Фермы\DSC073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7463"/>
            <a:ext cx="8964613" cy="6724650"/>
          </a:xfrm>
        </p:spPr>
      </p:pic>
    </p:spTree>
    <p:extLst>
      <p:ext uri="{BB962C8B-B14F-4D97-AF65-F5344CB8AC3E}">
        <p14:creationId xmlns:p14="http://schemas.microsoft.com/office/powerpoint/2010/main" xmlns="" val="291051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C:\Documents and Settings\xXx\Рабочий стол\УЗВ\Германия\Caviar-creator\Изображение-3 0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2123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4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7375" y="238125"/>
            <a:ext cx="5524500" cy="6334125"/>
          </a:xfrm>
        </p:spPr>
      </p:pic>
    </p:spTree>
    <p:extLst>
      <p:ext uri="{BB962C8B-B14F-4D97-AF65-F5344CB8AC3E}">
        <p14:creationId xmlns:p14="http://schemas.microsoft.com/office/powerpoint/2010/main" xmlns="" val="4982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C:\Documents and Settings\xXx\Рабочий стол\УЗВ\Германия\Caviar-creator\Изображение-3 0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22170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C:\Documents and Settings\xXx\Рабочий стол\УЗВ\Германия\Caviar-creator\Изображение-3 0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22929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3" descr="C:\Documents and Settings\xXx\Рабочий стол\УЗВ\Германия\Caviar-creator\Изображение-3 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36931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C:\Documents and Settings\xXx\Рабочий стол\УЗВ\Германия\Caviar-creator\Изображение-3 0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00250" y="0"/>
            <a:ext cx="51435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272841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C:\Documents and Settings\xXx\Рабочий стол\УЗВ\Германия\Caviar-creator\Изображение-3 0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419456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C:\Documents and Settings\xXx\Рабочий стол\УЗВ\Германия\Caviar-creator\Изображение-3 0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00250" y="0"/>
            <a:ext cx="51435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33482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C:\Documents and Settings\xXx\Рабочий стол\УЗВ\Германия\Caviar-creator\Изображение-3 0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00250" y="0"/>
            <a:ext cx="51435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31413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C:\Documents and Settings\xXx\Рабочий стол\УЗВ\Германия\Caviar-creator\Изображение-3 0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21098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 descr="C:\Documents and Settings\xXx\Рабочий стол\УЗВ\Германия\Rundbekanlage\Изображение-1 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7141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C:\Documents and Settings\xXx\Рабочий стол\УЗВ\Германия\Rundbekanlage\Изображение-1 0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36876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6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4425" y="547688"/>
            <a:ext cx="7172325" cy="5810250"/>
          </a:xfrm>
        </p:spPr>
      </p:pic>
    </p:spTree>
    <p:extLst>
      <p:ext uri="{BB962C8B-B14F-4D97-AF65-F5344CB8AC3E}">
        <p14:creationId xmlns:p14="http://schemas.microsoft.com/office/powerpoint/2010/main" xmlns="" val="7591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49/f3/71/49f371516989ed271fa5c6dc6acddb7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0516"/>
            <a:ext cx="4896544" cy="408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360970"/>
            <a:ext cx="8784976" cy="854968"/>
          </a:xfrm>
        </p:spPr>
        <p:txBody>
          <a:bodyPr>
            <a:normAutofit fontScale="90000"/>
          </a:bodyPr>
          <a:lstStyle/>
          <a:p>
            <a:pPr marL="0" indent="0"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объекты интенсивной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194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№2.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2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2031524"/>
            <a:ext cx="72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объекты холодноводной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объекты тепловодной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644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.shgcdn.com/772d7f89-6944-4917-ba82-884953c7b06a/-/format/auto/-/preview/3000x3000/-/quality/lighter/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62" b="5809"/>
          <a:stretch/>
        </p:blipFill>
        <p:spPr bwMode="auto">
          <a:xfrm>
            <a:off x="-1" y="1343180"/>
            <a:ext cx="9135377" cy="52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2157"/>
            <a:ext cx="9144000" cy="1439862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Перспективные объекты холодноводной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245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6412" y="3861048"/>
            <a:ext cx="9035008" cy="2448272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Радужная форель 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Оncorhynhus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mykis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Walbaum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1792)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речной формой проходного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лосося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микижи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распространенного в южных водах Аляски. Родина форели- тихоокеанское побережье Северной  Америки, где ее насчитывают более 30 подвидов. Имеет две формы-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весенненерестующую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осенненерестующую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Достигает массы- до 7 кг, -длины 60 см, плодовитость до 2000 икринок на 1кг массы тела.</a:t>
            </a:r>
          </a:p>
        </p:txBody>
      </p:sp>
      <p:pic>
        <p:nvPicPr>
          <p:cNvPr id="4099" name="Picture 4" descr="100_027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54" b="15024"/>
          <a:stretch/>
        </p:blipFill>
        <p:spPr bwMode="auto">
          <a:xfrm>
            <a:off x="611560" y="116632"/>
            <a:ext cx="813996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642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4576763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077072"/>
            <a:ext cx="8229600" cy="2376264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оптимальным при эксплуатации рыбоводных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рециркуляционных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установок является совместное  выращивание двух форм радужной форели: весенней и осенней нерестующих, которые обеспечивают круглогодичное выращивание стандартной столовой рыбы. Данные объекты предлагаются как стартовые в первые годы эксплуатации предприятий, в дальнейшем возможно введение в производство других видов лососевых рыб: ручьевой форели, гольцов (американской палии: ручьевой и озерной), что качественно разнообразит выпуск продукции.</a:t>
            </a:r>
          </a:p>
        </p:txBody>
      </p:sp>
      <p:pic>
        <p:nvPicPr>
          <p:cNvPr id="5124" name="Picture 8" descr="100_21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350"/>
            <a:ext cx="6407943" cy="362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19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7416800" cy="5224463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509120"/>
            <a:ext cx="8712968" cy="2160240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Форель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камлоопс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ncorhynhus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mykis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kamloops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глубоководная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осенненерестующая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 радужной форели, является идеальным объектом для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двухлинейной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гибридизации. Гибриды радужной форели и форели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камлоопс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растут на 30% лучше, чем исходные формы.</a:t>
            </a:r>
          </a:p>
        </p:txBody>
      </p:sp>
      <p:pic>
        <p:nvPicPr>
          <p:cNvPr id="6148" name="Picture 4" descr="100_60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03"/>
          <a:stretch/>
        </p:blipFill>
        <p:spPr bwMode="auto">
          <a:xfrm>
            <a:off x="868613" y="284581"/>
            <a:ext cx="7415212" cy="406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62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149080"/>
            <a:ext cx="8229600" cy="2448570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полного товарного цикла радужной форели составляет  12 месяцев: 1 месяц – инкубация, 1,5 месяца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подращивание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личинок и выращивание мальков, 2,5 месяца выращивание собственного рыбопосадочного материала, 7 месяцев – товарное выращивание рыбы. При закупке икры на стадии «глазка»– товарный цикл составляет 11 месяцев.</a:t>
            </a:r>
          </a:p>
        </p:txBody>
      </p:sp>
      <p:pic>
        <p:nvPicPr>
          <p:cNvPr id="7172" name="Picture 4" descr="100_02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119911" cy="366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350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res.cloudinary.com/www-virgin-com/virgin-com-prod/sites/virgin.com/files/Articles/Unite/1.%20NEW%20%28June%202014%20onwards%29/Conservation/Ocean/Ocean%20Series/Aquaspark/brycegroark%2017_1500px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7334"/>
            <a:ext cx="10478153" cy="69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986" y="1412776"/>
            <a:ext cx="92770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Понятие интенсивная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64843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/>
              <a:t>Технологическая схема работы:</a:t>
            </a:r>
            <a:r>
              <a:rPr lang="ru-RU" sz="4000" dirty="0" smtClean="0"/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229600" cy="45259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закупка и доставка оплодотворенной икры на стадии </a:t>
            </a:r>
            <a:r>
              <a:rPr lang="ru-RU" sz="2800" dirty="0" err="1" smtClean="0"/>
              <a:t>пигментирования</a:t>
            </a:r>
            <a:r>
              <a:rPr lang="ru-RU" sz="2800" dirty="0" smtClean="0"/>
              <a:t> глаз в течении первых трех лет до создания собственного стада;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создание и эксплуатация ремонтно-маточного стада;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получение, оплодотворение и инкубация икры;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выдерживание личинок до перехода на активное питание, выращивание мальков и рыбопосадочного материала (сеголеток);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 выращивание товарной рыбы;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 сортировка и реализация.</a:t>
            </a:r>
          </a:p>
        </p:txBody>
      </p:sp>
    </p:spTree>
    <p:extLst>
      <p:ext uri="{BB962C8B-B14F-4D97-AF65-F5344CB8AC3E}">
        <p14:creationId xmlns:p14="http://schemas.microsoft.com/office/powerpoint/2010/main" xmlns="" val="15541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064500" cy="4937125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763" y="3534156"/>
            <a:ext cx="8229600" cy="2880048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Калифорнийска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золотая форель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Оncorhynhus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mykis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aguabonita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испанского прекрасная вода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эндемик верхнего бассейна р. Керн, речек и  озер альпийского плато южной Сьерры-Невады штата Калифорния в США. Калифорнийская золота форель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от всех радужных форелей яркой золотистой окраской. Золотая форель легко скрещивается в природе, образуя жизнестойких гибридов с радужной форелью и лососем Кларка. Гибриды имеют светло-золотистую окраску и обладают сильным гетерозисом. В природе нерестится всего 3 раза.</a:t>
            </a:r>
          </a:p>
        </p:txBody>
      </p:sp>
      <p:pic>
        <p:nvPicPr>
          <p:cNvPr id="9220" name="Picture 4" descr="100_205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441" b="6020"/>
          <a:stretch/>
        </p:blipFill>
        <p:spPr bwMode="auto">
          <a:xfrm>
            <a:off x="468313" y="332656"/>
            <a:ext cx="8064500" cy="296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50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464978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	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0295" y="4680298"/>
            <a:ext cx="8524687" cy="1872208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Голец  или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Кристивомер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американский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Salvelinus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namaycush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населяет восточные районы Северно-Американского континента. По условиям жизнедеятельности  напоминает озерную форель. Имеет привлекательный  эстетический вид – серо-голубое тело покрыто белыми пятнышками. Плавники стального цвета с ярко-белой полоской по краю. У гольца  более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высокоспинное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тело, чем у форелей. В США  разводят в большом количестве молодь палии для зарыбления естественных водоемов с целью спортивного рыболовства. Часто используется для гибридизации, как межвидовой (с другими представителями рода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Salvelinus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так и между родовой (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ncorhynhus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–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Salmo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Достигает массы- до 20 кг, -длины 80- 126 см, плодовитость до 18000 икринок.</a:t>
            </a:r>
          </a:p>
        </p:txBody>
      </p:sp>
      <p:pic>
        <p:nvPicPr>
          <p:cNvPr id="10244" name="Picture 4" descr="100_20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30" y="1196752"/>
            <a:ext cx="5976937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lake tro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273" y="0"/>
            <a:ext cx="51133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592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4897438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451" y="3160440"/>
            <a:ext cx="8229600" cy="3240360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Форель ручьевая –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Salmo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trutta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morfa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fario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Linne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Ручьевая форель- пресноводная форма атлантического лосося - кумжи. Считается, что процесс превращения кумжи в форель ручьевую и наоборот в реках сопряженных с морем происходит постоянно. Форель ручьевая  – ценная рыба, живет до 12 лет. Достигает 25-38 см и массы 0,2-0,8 кг, изредка до 1-2 кг. Культивирование ручьевой  форели распространено во Франции и Италии в  течении нескольких веков. Имеет несколько замедленный темп роста, по сравнению  с радужной форелью, но  вкусовые  свойства считаются лучше. Требования к товарному весу в пределах 120-200 г. Продолжительность выращивания - 20-24 месяца. </a:t>
            </a:r>
          </a:p>
        </p:txBody>
      </p:sp>
      <p:pic>
        <p:nvPicPr>
          <p:cNvPr id="11268" name="Picture 4" descr="100_20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423" b="5188"/>
          <a:stretch/>
        </p:blipFill>
        <p:spPr bwMode="auto">
          <a:xfrm>
            <a:off x="406051" y="260648"/>
            <a:ext cx="8280400" cy="28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458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 smtClean="0"/>
              <a:t>Основные технологические элементы</a:t>
            </a:r>
            <a:r>
              <a:rPr lang="ru-RU" sz="6000" dirty="0" smtClean="0"/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764704"/>
            <a:ext cx="8640960" cy="5832648"/>
          </a:xfrm>
        </p:spPr>
        <p:txBody>
          <a:bodyPr>
            <a:noAutofit/>
          </a:bodyPr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Полносистемное предприятие обеспечивает все элементы товарного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лососеводства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содержание маточного стада,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-племенная работа, получение икры, выращивание посадочного материала и товарной рыбы.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полного товарного цикла 12 месяцев. При закупке икры на стадии «глазка»– товарный цикл составляет 11 месяцев. Формирование маточного стада в течении трех лет.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управление условиями выращивания, моделирование условий среды по физиологическим требованиям объектов выращивания и технологическим целям.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рыбы в выростные бассейны с учетом фактической биомассы, с последующей рассадкой по мере увеличения плотности посадки с ростом биомассы.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Раздельное содержание разных возрастных групп.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 сортировка рыб с целью исключения каннибализма, отдельное содержание разно весовых групп форели.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Блочная и модульная система хозяйства включающая: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собственного ремонтно-маточного стада;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воспроизводства (получение и инкубация икры, выдерживание личинок и выращивание рыбопосадочного материала до навески 3-4 г);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выращивания товарной продукции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подготовки рыбы к реализации (выдерживание в чистой проточной воде для улучшения вкусовых качеств).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блок может включать несколько автономных модулей оптимальной расчетной мощности.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для технологического водоснабжения артезианской воды, поскольку инкубация икры и выращивание молоди требует обеспечения пресной водой высокого качества.</a:t>
            </a:r>
          </a:p>
        </p:txBody>
      </p:sp>
    </p:spTree>
    <p:extLst>
      <p:ext uri="{BB962C8B-B14F-4D97-AF65-F5344CB8AC3E}">
        <p14:creationId xmlns:p14="http://schemas.microsoft.com/office/powerpoint/2010/main" xmlns="" val="413432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88478"/>
            <a:ext cx="8229600" cy="13681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. Перспективные объекты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тепловодной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endParaRPr lang="ru-RU" sz="4000" dirty="0"/>
          </a:p>
        </p:txBody>
      </p:sp>
      <p:pic>
        <p:nvPicPr>
          <p:cNvPr id="23554" name="Picture 2" descr="https://thumbs.dreamstime.com/b/%D0%BA%D1%80%D1%83%D1%82%D1%8B%D0%B5-%D1%81%D0%BC%D0%B5%D1%88%D0%BD%D1%8B%D0%B5-%D0%BC%D0%B8%D0%BB%D1%8B%D0%B5-%D1%80%D1%8B%D0%B1%D1%8B-%D0%BF%D0%B5%D1%80%D1%81%D0%BE%D0%BD%D0%B0%D0%B6%D0%B0-%D0%B8%D0%B7-%D0%BC%D1%83%D0%BB%D1%8C%D1%82%D1%84%D0%B8%D0%BB%D1%8C%D0%BC%D0%B0-%D0%BF%D0%B0%D1%80%D0%BD%D1%8F-%D0%BF%D1%80%D0%B8%D0%BD%D0%B8%D0%BC%D0%B0%D1%8F-sunbath-1464901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78" t="8192" r="11252" b="5997"/>
          <a:stretch/>
        </p:blipFill>
        <p:spPr bwMode="auto">
          <a:xfrm>
            <a:off x="6084168" y="3768435"/>
            <a:ext cx="2854038" cy="30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mg2.freepng.ru/20180629/uhb/kisspng-fried-fish-catfish-country-restaurant-bartow-clip-fried-shrimp-5b363dae9ee400.531151001530281390650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699792" cy="209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4507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5479"/>
            <a:ext cx="8229600" cy="2996952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Африканский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клариевый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сом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arn-CL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Clarias gariepinus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гибриды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Clarias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gariepinus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Heterobrachus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longifilis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Clarias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gariepinus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C.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macrocephalus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zarabatyvayemsami.ru/wp-content/uploads/2020/04/%D0%A1%D0%BE%D0%B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98" b="22560"/>
          <a:stretch/>
        </p:blipFill>
        <p:spPr bwMode="auto">
          <a:xfrm>
            <a:off x="0" y="3622431"/>
            <a:ext cx="9144000" cy="32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2896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Огромные надежды по популяризации африканского сома как объекта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Беларуси были возложены на ИООО "Рыбоводное хозяйство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Ясельда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запущенное в 2012 году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ИООО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Ясельда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расценивалось как крупный пилотный проект. В нем были задействованы интенсивные и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суперинтенсивные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индустриального рыбоводства, авторские и патентные права на которые принадлежат компании-разработчику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(1980)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Ltd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 (Израиль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Учредителями являются компания с ограниченной ответственностью «Фиш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Инвестмент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Лтд.» (Израиль) и компания с ограниченной ответственностью «Ривер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Плэйсид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Интерпрайз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ЛЛС» (США). Финансирование проекта велось за счет прямых инвестиций израильского учредителя и кредита израильского банка. При этом гарантом с белорусской стороны выступал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Белагропромбанк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Хозяйство должно было производить 700 тонн товарной рыбы в год и должно было полностью обеспечивать рыбоводные организаций и фермерские хозяйства республики рыбопосадочным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сома.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в мае 2015 года предприятие обанкротилось. </a:t>
            </a:r>
          </a:p>
        </p:txBody>
      </p:sp>
    </p:spTree>
    <p:extLst>
      <p:ext uri="{BB962C8B-B14F-4D97-AF65-F5344CB8AC3E}">
        <p14:creationId xmlns:p14="http://schemas.microsoft.com/office/powerpoint/2010/main" xmlns="" val="2330200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gro-matik.ru/assets/img/upload/2019/08/01/16360589_212198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51" b="23440"/>
          <a:stretch/>
        </p:blipFill>
        <p:spPr bwMode="auto">
          <a:xfrm>
            <a:off x="-51502" y="3727938"/>
            <a:ext cx="9272827" cy="31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krasivosti.pro/uploads/posts/2021-12/1638374412_22-krasivosti-pro-p-ribi-tilapii-ribi-krasivo-foto-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43" b="39503"/>
          <a:stretch/>
        </p:blipFill>
        <p:spPr bwMode="auto">
          <a:xfrm>
            <a:off x="5789" y="0"/>
            <a:ext cx="9205519" cy="26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9" y="2780928"/>
            <a:ext cx="913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ТИЛЯПИИ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614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традиционный объект промысла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странах Африки и Ближнего Востока, находящихся на территории их естественного ареала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культивируют более чем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странах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Значительные успехи в акклиматизации и выращивании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достигнуты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Китае, Японии, Южной Корее, странах Юго-Восточной Азии и Центральной Америке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578480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5386610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Интенсивная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рыбоводства основанная на выращивании рыбы при высокой плотности посадки (до 400 кг/м3 и более) путем создания благоприятных условий культивирования, кормления полноценными кормами, механизации и автоматизации всех производственных процессов и получение товарной продукции в течение круглого года.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626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0300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хорошо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растут и легко размножаются как в пресной, так и соленой воде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 к дефициту кислорода и повышенному содержанию органики в воде, эффективно оплачивают задаваемые корма, что позволяет успешно выращивать их в специфичных условиях содержания (высоких плотностях посадки, постоянном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водообмене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напряженном гидрохимическом режиме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кислородный порог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Мозамбика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нилотика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приближается к 0,2-0,3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мг/л.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другим данным пороговое содержание кислорода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Мозамбика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меланоплеура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25° С составляет соответственно 0,58-0,64 и 0,65-0,70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мг/л.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Оптимальным для выращивания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содержание кислорода на уровне 5-10 мг/л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обладают высокой терпимостью к содержанию в воде аммиака, аммония, нитритов и нитратов. Они способны выдерживать концентрацию недиссоциированного аммиака (NH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до 2 мг/л и нитратов до 5 мг/л.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351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Нильская </a:t>
            </a:r>
            <a:r>
              <a:rPr lang="ru-RU" b="1" dirty="0" err="1"/>
              <a:t>тиляпия</a:t>
            </a:r>
            <a:r>
              <a:rPr lang="ru-RU" b="1" dirty="0"/>
              <a:t> − </a:t>
            </a:r>
            <a:r>
              <a:rPr lang="en-US" b="1" i="1" dirty="0" err="1"/>
              <a:t>Oreochromis</a:t>
            </a:r>
            <a:r>
              <a:rPr lang="en-US" b="1" i="1" dirty="0"/>
              <a:t> </a:t>
            </a:r>
            <a:r>
              <a:rPr lang="en-US" b="1" i="1" dirty="0" err="1"/>
              <a:t>niloticus</a:t>
            </a:r>
            <a:r>
              <a:rPr lang="ru-RU" b="1" i="1" dirty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61704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может достигать массы 5 кг и по этому показателю является наиболее крупным представителем </a:t>
            </a:r>
            <a:r>
              <a:rPr lang="en-US" dirty="0"/>
              <a:t>p</a:t>
            </a:r>
            <a:r>
              <a:rPr lang="ru-RU" dirty="0"/>
              <a:t>ода </a:t>
            </a:r>
            <a:r>
              <a:rPr lang="en-US" dirty="0" err="1"/>
              <a:t>Oreochromis</a:t>
            </a:r>
            <a:r>
              <a:rPr lang="ru-RU" dirty="0"/>
              <a:t>. По скорости роста, эффективности использования задаваемых кормов, хорошим товарным качествам она превосходит другие виды </a:t>
            </a:r>
            <a:r>
              <a:rPr lang="ru-RU" dirty="0" err="1"/>
              <a:t>тиляпий</a:t>
            </a:r>
            <a:r>
              <a:rPr lang="ru-RU" dirty="0"/>
              <a:t> </a:t>
            </a:r>
            <a:r>
              <a:rPr lang="ru-RU" dirty="0" smtClean="0"/>
              <a:t>.</a:t>
            </a:r>
            <a:r>
              <a:rPr lang="ru-RU" dirty="0"/>
              <a:t> нильская </a:t>
            </a:r>
            <a:r>
              <a:rPr lang="ru-RU" dirty="0" err="1"/>
              <a:t>тиляпия</a:t>
            </a:r>
            <a:r>
              <a:rPr lang="ru-RU" dirty="0"/>
              <a:t> всеядна. Она потребляет низшую и высшую водную растительность, организмы бентоса, а также может питаться мелкой рыбой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Нижний температурный порог 10-12 °С, верхний 38-40 °С.</a:t>
            </a:r>
          </a:p>
        </p:txBody>
      </p:sp>
      <p:pic>
        <p:nvPicPr>
          <p:cNvPr id="2050" name="Picture 2" descr="nile_tilap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498" y="1196752"/>
            <a:ext cx="4454525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2176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Голубая </a:t>
            </a:r>
            <a:r>
              <a:rPr lang="ru-RU" b="1" dirty="0" err="1"/>
              <a:t>тиляпия</a:t>
            </a:r>
            <a:r>
              <a:rPr lang="ru-RU" b="1" dirty="0"/>
              <a:t> − </a:t>
            </a:r>
            <a:r>
              <a:rPr lang="en-US" b="1" dirty="0" err="1"/>
              <a:t>Oreochromis</a:t>
            </a:r>
            <a:r>
              <a:rPr lang="en-US" b="1" dirty="0"/>
              <a:t> aureus</a:t>
            </a:r>
            <a:r>
              <a:rPr lang="ru-RU" b="1" dirty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4730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Один из самых холодоустойчивых видов. Широко используется в </a:t>
            </a:r>
            <a:r>
              <a:rPr lang="ru-RU" dirty="0" err="1"/>
              <a:t>аквакультуре</a:t>
            </a:r>
            <a:r>
              <a:rPr lang="ru-RU" dirty="0"/>
              <a:t>, в том числе в межвидовой гибридизации. По своим продуктивным качествам близка к нильской </a:t>
            </a:r>
            <a:r>
              <a:rPr lang="ru-RU" dirty="0" err="1"/>
              <a:t>тиляпий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946275"/>
            <a:ext cx="38068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1005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Мозамбикская</a:t>
            </a:r>
            <a:r>
              <a:rPr lang="ru-RU" b="1" dirty="0"/>
              <a:t> </a:t>
            </a:r>
            <a:r>
              <a:rPr lang="ru-RU" b="1" dirty="0" err="1"/>
              <a:t>тиляпия</a:t>
            </a:r>
            <a:r>
              <a:rPr lang="ru-RU" b="1" dirty="0"/>
              <a:t> − </a:t>
            </a:r>
            <a:r>
              <a:rPr lang="en-US" b="1" i="1" dirty="0" err="1"/>
              <a:t>Oreochromis</a:t>
            </a:r>
            <a:r>
              <a:rPr lang="en-US" b="1" i="1" dirty="0"/>
              <a:t> </a:t>
            </a:r>
            <a:r>
              <a:rPr lang="en-US" b="1" i="1" dirty="0" err="1"/>
              <a:t>mossambicus</a:t>
            </a:r>
            <a:r>
              <a:rPr lang="ru-RU" b="1" i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69991"/>
            <a:ext cx="8229600" cy="155617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относительно </a:t>
            </a:r>
            <a:r>
              <a:rPr lang="ru-RU" dirty="0"/>
              <a:t>некрупный вид. Максимальная ее масса − 2830 г отмечена в 1967 г. в реке </a:t>
            </a:r>
            <a:r>
              <a:rPr lang="ru-RU" dirty="0" err="1"/>
              <a:t>Умфули</a:t>
            </a:r>
            <a:r>
              <a:rPr lang="ru-RU" dirty="0"/>
              <a:t> (Зимбабве). В </a:t>
            </a:r>
            <a:r>
              <a:rPr lang="ru-RU" dirty="0" err="1"/>
              <a:t>аквакультуре</a:t>
            </a:r>
            <a:r>
              <a:rPr lang="ru-RU" dirty="0"/>
              <a:t> в последние десятилетия к ней проявляется относительно небольшой интерес. </a:t>
            </a:r>
            <a:endParaRPr lang="ru-RU" dirty="0" smtClean="0"/>
          </a:p>
          <a:p>
            <a:r>
              <a:rPr lang="ru-RU" dirty="0" err="1"/>
              <a:t>Мозамбикская</a:t>
            </a:r>
            <a:r>
              <a:rPr lang="ru-RU" dirty="0"/>
              <a:t> </a:t>
            </a:r>
            <a:r>
              <a:rPr lang="ru-RU" dirty="0" err="1"/>
              <a:t>тиляпия</a:t>
            </a:r>
            <a:r>
              <a:rPr lang="ru-RU" dirty="0"/>
              <a:t> является первой, вывезенной за пределы естественного ареала. </a:t>
            </a:r>
          </a:p>
        </p:txBody>
      </p:sp>
      <p:pic>
        <p:nvPicPr>
          <p:cNvPr id="4098" name="Picture 2" descr="45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6672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0511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Занзибарская</a:t>
            </a:r>
            <a:r>
              <a:rPr lang="ru-RU" b="1" dirty="0"/>
              <a:t> </a:t>
            </a:r>
            <a:r>
              <a:rPr lang="ru-RU" b="1" dirty="0" err="1"/>
              <a:t>тиляпия</a:t>
            </a:r>
            <a:r>
              <a:rPr lang="ru-RU" b="1" dirty="0"/>
              <a:t> − </a:t>
            </a:r>
            <a:r>
              <a:rPr lang="en-US" b="1" dirty="0" err="1"/>
              <a:t>Oreochromis</a:t>
            </a:r>
            <a:r>
              <a:rPr lang="en-US" b="1" dirty="0"/>
              <a:t> </a:t>
            </a:r>
            <a:r>
              <a:rPr lang="en-US" b="1" dirty="0" err="1"/>
              <a:t>urolepis</a:t>
            </a:r>
            <a:r>
              <a:rPr lang="en-US" b="1" dirty="0"/>
              <a:t> </a:t>
            </a:r>
            <a:r>
              <a:rPr lang="en-US" b="1" dirty="0" err="1"/>
              <a:t>hornorum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16890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Вид теплолюбивый, плохо переносит температуру ниже 15 °С. Летальная температура 10-12 °С. Поведение мирное по отношению к другим видам. Является перспективным объектом для межвидовой гибридизации.</a:t>
            </a:r>
          </a:p>
        </p:txBody>
      </p:sp>
      <p:pic>
        <p:nvPicPr>
          <p:cNvPr id="5122" name="Picture 2" descr="wami-tilap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3" t="11224" r="12816" b="10204"/>
          <a:stretch>
            <a:fillRect/>
          </a:stretch>
        </p:blipFill>
        <p:spPr bwMode="auto">
          <a:xfrm>
            <a:off x="2519363" y="1754981"/>
            <a:ext cx="36147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0456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04664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цикл производства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включает следующие этапы:</a:t>
            </a:r>
          </a:p>
          <a:p>
            <a:pPr marL="571500" indent="-571500">
              <a:buFontTx/>
              <a:buChar char="-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преднерестовое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производителей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нереста,</a:t>
            </a:r>
          </a:p>
          <a:p>
            <a:pPr marL="571500" indent="-571500">
              <a:buFontTx/>
              <a:buChar char="-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инкубация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икры 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доинкубация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эмбрионов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подращивание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личинок,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выращивание мололи.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выращивание товарной рыбы </a:t>
            </a:r>
          </a:p>
        </p:txBody>
      </p:sp>
    </p:spTree>
    <p:extLst>
      <p:ext uri="{BB962C8B-B14F-4D97-AF65-F5344CB8AC3E}">
        <p14:creationId xmlns:p14="http://schemas.microsoft.com/office/powerpoint/2010/main" xmlns="" val="3583384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48680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размножения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тиляпии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включает ряд последовательно идущих этапов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приспособление к новым условиям и устройство нерестовой территории − 3-4 суток;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нерест − 1-2;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инкубация икры в ротовой полости – 3-5;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вынашивание эмбрионов – 4-5;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охрана личинок – 2-3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нерестовый цикл составляет обычно 14-18 суток.</a:t>
            </a:r>
          </a:p>
        </p:txBody>
      </p:sp>
    </p:spTree>
    <p:extLst>
      <p:ext uri="{BB962C8B-B14F-4D97-AF65-F5344CB8AC3E}">
        <p14:creationId xmlns:p14="http://schemas.microsoft.com/office/powerpoint/2010/main" xmlns="" val="32714092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www.aquafarmer.ru/images/produktsiya/forelevye-fermy/50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36" b="8535"/>
          <a:stretch/>
        </p:blipFill>
        <p:spPr bwMode="auto">
          <a:xfrm>
            <a:off x="1169724" y="59548"/>
            <a:ext cx="6552728" cy="23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604" y="179348"/>
            <a:ext cx="232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 3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avatars.dzeninfra.ru/get-zen_doc/3473288/pub_5ef8816f54cae04d0bb76104_5ef88270a08a7d51ae37bd45/scale_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70" b="27450"/>
          <a:stretch/>
        </p:blipFill>
        <p:spPr bwMode="auto">
          <a:xfrm>
            <a:off x="-8562" y="3754582"/>
            <a:ext cx="9152562" cy="310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519" y="2132856"/>
            <a:ext cx="7772400" cy="20162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Интенсивные способы культивирования радужной форели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045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908720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Мировое производство форели.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радужной форели, диплоидные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триплоидные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стада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регулирующие потенциально возможную скорость роста форели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современных индустриальных форелевых хозяйств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работы маточного форелевого комплекса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работы рыбоводного индустриального комплекса по получению посадочного материала</a:t>
            </a:r>
          </a:p>
          <a:p>
            <a:pPr marL="342900" indent="-342900">
              <a:buFontTx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товарных форелевых комплексов и особенности их функционирования</a:t>
            </a:r>
          </a:p>
          <a:p>
            <a:pPr marL="342900" indent="-342900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494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283574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Мировое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форели.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xn----gtbdbmmjvcj.xn--p1ai/img/resource/rad_for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28" b="27511"/>
          <a:stretch/>
        </p:blipFill>
        <p:spPr bwMode="auto">
          <a:xfrm>
            <a:off x="827406" y="3068960"/>
            <a:ext cx="7620000" cy="263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436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83264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Отличительные особенности интенсивной </a:t>
            </a:r>
            <a:r>
              <a:rPr lang="ru-RU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плотности посадки</a:t>
            </a:r>
          </a:p>
          <a:p>
            <a:pPr marL="514350" indent="-514350">
              <a:buAutoNum type="arabicPeriod"/>
            </a:pP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высокоэнергетические гранулированные корма</a:t>
            </a:r>
          </a:p>
          <a:p>
            <a:pPr marL="514350" indent="-514350">
              <a:buAutoNum type="arabicPeriod"/>
            </a:pP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режимом водной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</a:p>
          <a:p>
            <a:pPr marL="514350" indent="-514350">
              <a:buAutoNum type="arabicPeriod"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еханизация и автоматизация</a:t>
            </a:r>
          </a:p>
          <a:p>
            <a:pPr marL="514350" indent="-514350">
              <a:buAutoNum type="arabicPeriod"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меньшение площади хозяйства при увеличении мощности производства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50689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692696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США радужная форель - давний и традиционный объект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Её разведение началось в 1870-хх гг. из «икры на глазке», взятой из реки Мак-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Клоуд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Калифорнии и перевезённой на восточное побережье США в штат Каледонию. К настоящему времени в стране сформировано более 80 различных пород  радужной форели, из которых только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доместицированные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составляют 66 наименований.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Европу радужная форель впервые попала в 1879 г., когда во Францию на промышленную выставку была завезена её оплодотворённая икра. С конца XIX в. икру радужной форели с территории США начали активно завозить в различные страны мира . В результате широкомасштабных работ по расселению она была завезена на все континенты (кроме Антарктиды) и стала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из наиболее популярных объектов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полноцикличного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культивирования. В настоящее время радужная форель является объектом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чем в 115 странах мира 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1970-х гг. в мировой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наметилась тенденция расширения масштабов культивирования лососевых рыб и в частности, радужной форели.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7843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733" y="504350"/>
            <a:ext cx="78128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Возросший интерес к разведению этих рыб не случаен. Их выращивание экономически выгодно, т.к. мясо и икра относятся к деликатесной рыбной продукции. Цены на свежую и особенно, на переработанную продукцию высоки, а спрос на рынке отличается стабильностью и устойчивостью. 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мировое производство форели составило 981,239 тонны: в период с 2011 по 2020 год оно увеличилось на 21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г. объем производства составил 929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тонн.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99% производства форели приходится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ЕС основными производителями в 2020 году были Франция, Италия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Дания.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мировом уровне основным производителем форели был Иран, на долю которого в 2020 году приходилось 20% мирового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производства.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Испании объемы производства крупной форели растут (+188% с 2014 по 2020 год).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 рынок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форели будет расти на 6,20% ежегодно в период 2022-2027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694383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2231514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Характеристика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радужной форели, диплоидные 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триплоидные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стада</a:t>
            </a:r>
          </a:p>
          <a:p>
            <a:pPr algn="ctr"/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7311080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79928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Радужная форель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микижа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сложный полиморфный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высокую адаптивную пластичность и большое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фенетическое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разнообразие.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Радужная форель имеет широкий диапазон экологической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что, видимо, и является основной причиной её широкого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распространения. Среди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лососевых рыб радужная форель - наиболее эвритермный представитель, имеющий максимальное широтное распределение.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Радужная форель как биологический вид представлена формами с разными жизненными стратегиями - типично проходной, эстуарной, речной и некоторыми промежуточными вариантами (проходная со стадией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полуфунтовика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речная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эстуарная.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распространение этих форм и их соотношение по численности отличаются в разных частях ареала вида и даже могут меняться в разные годы в одном и том же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водоёме.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Показано, что основными факторами, определяющими соотношение форм с проходной и резидентной жизненными стратегиями, являются условия нереста (площадь и расположение нерестилищ), наличие в водотоке зимовальных ям, продуктивность реки, наличие достаточных площадей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нагула как молоди, так и взрослых рыб.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2071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548680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Триплоидная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особь рыбы, которая имеет три полных комплекта хромосом в своих клетках, вместо обычных двух комплектов. Такое изменение генетического материала приводит к ряду особенностей и отличий от обычной диплоидной форели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Триплоидная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форель обычно получается путем искусственного размножения, которое включает в себя обработку гамет (яйцеклеток и сперматозоидов) рыбы различными химическими или физическими воздействиями. Такое воздействие приводит к тому, что у образующихся эмбрионов появляется дополнительный комплект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record trou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24" b="8141"/>
          <a:stretch/>
        </p:blipFill>
        <p:spPr bwMode="auto">
          <a:xfrm>
            <a:off x="1437365" y="3430493"/>
            <a:ext cx="6269269" cy="29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9527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xample gonads from diploid and triploid individuals of reproductive age for diploid fish (3+ for males, 5+ for females). Gonads are from similarly aged and sized individuals within each sex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3813"/>
            <a:ext cx="79179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79771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764704"/>
            <a:ext cx="72728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Бесплодие: основная особенность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триплоидной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форели заключается в том, что они являются бесплодными или имеют сильно сниженную способность к размножению. Это связано с тем, что у них не хватает генов, ответственных за формирование половых клеток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триплоидная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форель обычно имеет больший размер, чем обычная диплоидная форель. Это связано с генетическими изменениями, которые повлияли на развитие и рост особи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мясистость: мясо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триплоидной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форели обычно более мясистое и сочное, чем у диплоидной форели. Это делает ее более привлекательной для рыболовов и потребителей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загрязнениям: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триплоидная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форель, благодаря своим генетическим особенностям, может быть более устойчивой к воздействию окружающей среды, такой как загрязнение воды или изменение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0095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06" t="12392" r="22374" b="5712"/>
          <a:stretch/>
        </p:blipFill>
        <p:spPr bwMode="auto">
          <a:xfrm>
            <a:off x="107504" y="-8248"/>
            <a:ext cx="9002762" cy="68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72287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91" t="15948" r="22936" b="6251"/>
          <a:stretch/>
        </p:blipFill>
        <p:spPr bwMode="auto">
          <a:xfrm>
            <a:off x="0" y="76673"/>
            <a:ext cx="9144000" cy="67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21047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247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729" y="476672"/>
            <a:ext cx="8229600" cy="1512168"/>
          </a:xfrm>
        </p:spPr>
        <p:txBody>
          <a:bodyPr>
            <a:normAutofit fontScale="90000"/>
          </a:bodyPr>
          <a:lstStyle/>
          <a:p>
            <a:pPr marL="0" indent="0"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Типы интенсивных рыбоводных   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хозяйств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2" descr="https://www.solvay.com/sites/g/files/srpend221/files/styles/fullwidth/https/media.solvay.com/medias/domain1446/media355/53992-l691x3py7c.jpg?itok=0UYT48o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71" y="2285999"/>
            <a:ext cx="9144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10872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254" y="2662439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Факторы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регулирующие потенциально возможную скорость роста форели</a:t>
            </a:r>
          </a:p>
        </p:txBody>
      </p:sp>
    </p:spTree>
    <p:extLst>
      <p:ext uri="{BB962C8B-B14F-4D97-AF65-F5344CB8AC3E}">
        <p14:creationId xmlns:p14="http://schemas.microsoft.com/office/powerpoint/2010/main" xmlns="" val="3254459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489" y="908720"/>
            <a:ext cx="4932039" cy="31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5" y="2038962"/>
            <a:ext cx="4373017" cy="391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61860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412776"/>
            <a:ext cx="6192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Сбалансированный рацион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2700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578" y="548680"/>
            <a:ext cx="842493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Оптимальной скорости роста форель достигает при температуре воды 16–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период выращивания 280–300 суток индивидуальная масса тела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форели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достичь в таких условиях 250–300 г. Указанные скорости роста могут быть получены в установках замкнутого цикла, на грунтовых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водах (где температура постоянная в течение года и близка 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При выращивании форели в установках с естественной температурой воды (в открытых системах) скорость роста зависит от климатических условий (прежде всего, от температуры воды) и характера водоема.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26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20688"/>
            <a:ext cx="856895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Форель массой 0,07-0,2 г наиболее интенсивно растет в пресной воде, а у рыбы массой 0,14-0,4 г темп роста в солоноватой (5 ‰) и пресной воде одинаков. Содержание рыбы массой 0,3-1,1 г в воде соленостью 5,6 ‰ дает увеличение прироста на 14,3% по сравнению с приростом при содержании в пресной воде, а для рыбы массой 1,0-10,0 г прирост составил почти 6%. Соленость 10 ‰ действует отрицательно на форель массой от 0,3 до 10 г. Рыба массой свыше 10 г наиболее быстро растет при солености 10 ‰, а массой свыше 14 г — при солености 17 ‰, при этом увеличение прироста в солоноватой воде достигает 2-7 % по сравнению с приростом в пресной. Увеличение темпа роста молоди массой 0,3-1,1 г в солоноватой воде по сравнению с пресной составило около 14%, а более крупной рыбы (массой до 180 г) - до 7 %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58966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6096" y="2353558"/>
            <a:ext cx="67687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Типы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индустриальных форелевых хозяйств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89130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aquacultura.org/upload/images/Trout%20fa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50" y="3357563"/>
            <a:ext cx="40735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https://eucbeniki.sio.si/geo1/2527/7_3_3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2164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5057775" y="260350"/>
            <a:ext cx="38163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2800" b="1"/>
              <a:t>Форелевые хозяйства</a:t>
            </a:r>
          </a:p>
        </p:txBody>
      </p:sp>
      <p:sp>
        <p:nvSpPr>
          <p:cNvPr id="6" name="Стрелка вниз 5"/>
          <p:cNvSpPr/>
          <p:nvPr/>
        </p:nvSpPr>
        <p:spPr>
          <a:xfrm rot="2001279">
            <a:off x="6076950" y="1265238"/>
            <a:ext cx="201613" cy="1019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20173021">
            <a:off x="7613650" y="1376363"/>
            <a:ext cx="200025" cy="1052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498975" y="2243138"/>
            <a:ext cx="2628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полносистемные</a:t>
            </a:r>
          </a:p>
        </p:txBody>
      </p:sp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6177756" y="2781300"/>
            <a:ext cx="292193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b="1" dirty="0"/>
              <a:t>неполносистемные</a:t>
            </a:r>
          </a:p>
          <a:p>
            <a:pPr eaLnBrk="1" hangingPunct="1"/>
            <a:endParaRPr lang="ru-RU" altLang="ru-RU" sz="2000" b="1" dirty="0"/>
          </a:p>
          <a:p>
            <a:pPr eaLnBrk="1" hangingPunct="1"/>
            <a:r>
              <a:rPr lang="ru-RU" altLang="ru-RU" sz="2000" b="1" dirty="0"/>
              <a:t>- питомники</a:t>
            </a:r>
          </a:p>
          <a:p>
            <a:pPr eaLnBrk="1" hangingPunct="1"/>
            <a:r>
              <a:rPr lang="ru-RU" altLang="ru-RU" sz="2000" b="1" dirty="0" smtClean="0"/>
              <a:t>- товарные</a:t>
            </a:r>
          </a:p>
          <a:p>
            <a:pPr eaLnBrk="1" hangingPunct="1"/>
            <a:r>
              <a:rPr lang="ru-RU" altLang="ru-RU" sz="2000" b="1" dirty="0" smtClean="0"/>
              <a:t>- маточные </a:t>
            </a:r>
            <a:endParaRPr lang="ru-RU" altLang="ru-RU" sz="2000" b="1" dirty="0"/>
          </a:p>
          <a:p>
            <a:pPr eaLnBrk="1" hangingPunct="1"/>
            <a:endParaRPr lang="ru-RU" altLang="ru-RU" b="1" dirty="0"/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9353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6000" y="188913"/>
            <a:ext cx="30972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хозяйств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4" descr="https://f4.mirkvartir.me/custom/7a/7a2973c1-e135-4fe6-a00e-4f924b25b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000"/>
            <a:ext cx="36226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6525" y="1125538"/>
            <a:ext cx="287521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Прямоточные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66775" y="3314700"/>
            <a:ext cx="3336925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Садковые хозяйства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87900" y="5173663"/>
            <a:ext cx="1296988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УЗВ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1511" name="Picture 6" descr="https://pbs.twimg.com/media/Dgr8E16W4AAc2V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32025"/>
            <a:ext cx="39989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https://xn--36-9kcq7cnw8b.xn--p1ai/storage/2020/03/2020-03-13_16-23-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713" y="4033838"/>
            <a:ext cx="3455987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089563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1493838" y="4868863"/>
            <a:ext cx="7092950" cy="1125537"/>
          </a:xfrm>
        </p:spPr>
        <p:txBody>
          <a:bodyPr/>
          <a:lstStyle/>
          <a:p>
            <a:pPr marL="82550" indent="0" eaLnBrk="1" hangingPunct="1">
              <a:buFont typeface="Wingdings 2" pitchFamily="18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Максимальные размеры прудов (бассейнов), как правило, не должны превышать 500 м</a:t>
            </a:r>
            <a:r>
              <a:rPr lang="ru-RU" altLang="ru-RU" sz="2400" baseline="30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2531" name="Picture 6" descr="https://media.kupo.la/thumbor/unsafe/preset/orig/images/2020/10/27/1603879278-b473bb99-1d68-402b-bedd-c62e03f5c99b-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87488"/>
            <a:ext cx="42100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7925" y="332656"/>
            <a:ext cx="5832475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Прямоточные 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2533" name="Picture 8" descr="https://club-voshod.com/files/materials/329/group_cf/forelevoe_hozyaystvo_v_sele_othara_2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16063"/>
            <a:ext cx="42164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6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1835559"/>
            <a:ext cx="6262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форелевые хозяйства (проточные канальные системы)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Образцовые форелевые хозяйства (типы 1, 2,3)</a:t>
            </a:r>
          </a:p>
        </p:txBody>
      </p:sp>
    </p:spTree>
    <p:extLst>
      <p:ext uri="{BB962C8B-B14F-4D97-AF65-F5344CB8AC3E}">
        <p14:creationId xmlns:p14="http://schemas.microsoft.com/office/powerpoint/2010/main" xmlns="" val="197643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itosila.ru/images/kak-sohr-zdor/Okeanol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742" y="0"/>
            <a:ext cx="934092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63795857"/>
              </p:ext>
            </p:extLst>
          </p:nvPr>
        </p:nvGraphicFramePr>
        <p:xfrm>
          <a:off x="107504" y="404664"/>
          <a:ext cx="892899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31840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11424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76672"/>
            <a:ext cx="727280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форелевые фермы используют проточные системы, в которых вода подается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плотины на прилегающих водных источниках, а затем проходит через фермы самотеком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(то есть, без использования или с незначительным использованием энергии насосов).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пруды были построены прямо в речных долинах, близко к берегу рек, но некоторые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фермы заменили земляные пруды резервуарами, изготовленными из бетона или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водонепроницаемого материала.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Изначально производство радужной форели в пресной воде осуществлялось без очистки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вод. Таким образом, производственные воды непосредственно сливались в водотоки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которых были размещены рыбоводные фермы.</a:t>
            </a:r>
          </a:p>
        </p:txBody>
      </p:sp>
    </p:spTree>
    <p:extLst>
      <p:ext uri="{BB962C8B-B14F-4D97-AF65-F5344CB8AC3E}">
        <p14:creationId xmlns:p14="http://schemas.microsoft.com/office/powerpoint/2010/main" xmlns="" val="41572727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93083"/>
            <a:ext cx="9122938" cy="513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1695" y="260648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«Форелевое хозяйство на р.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Ульяновка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д. Александрия-2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Шкловского района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18009059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544624"/>
            <a:ext cx="9096221" cy="51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08896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yamoscow.ru/wp-content/uploads/2022/04/Forelevoe-hozyajstvo-1100x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5560" y="1825277"/>
            <a:ext cx="6718440" cy="50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ctivefisher.net/wp-content/uploads/a/a/5/aa5c86a12d380e46dd469ac2418dc7f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304" y="188640"/>
            <a:ext cx="4608512" cy="30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6261" y="7918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АО «Племенной </a:t>
            </a:r>
            <a:r>
              <a:rPr lang="ru-RU" b="1" dirty="0" err="1"/>
              <a:t>форелеводческий</a:t>
            </a:r>
            <a:r>
              <a:rPr lang="ru-RU" b="1" dirty="0"/>
              <a:t> завод «Адлер»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02267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764704"/>
            <a:ext cx="76328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Образцовые форелевые хозяйства 1 типа</a:t>
            </a:r>
          </a:p>
          <a:p>
            <a:r>
              <a:rPr lang="ru-RU" dirty="0"/>
              <a:t>Образцовое форелевое хозяйство этого типа это обширные фермы с механической очисткой</a:t>
            </a:r>
          </a:p>
          <a:p>
            <a:r>
              <a:rPr lang="ru-RU" dirty="0"/>
              <a:t>воды и повторным использованием воды (максимально - 1,25 л воды/сек/т корма/год). В них</a:t>
            </a:r>
          </a:p>
          <a:p>
            <a:r>
              <a:rPr lang="ru-RU" dirty="0"/>
              <a:t>происходит довольно эффективное внутреннее преобразование питательных веществ, а плот-</a:t>
            </a:r>
          </a:p>
          <a:p>
            <a:r>
              <a:rPr lang="ru-RU" dirty="0" err="1"/>
              <a:t>ность</a:t>
            </a:r>
            <a:r>
              <a:rPr lang="ru-RU" dirty="0"/>
              <a:t> разведения является относительно низкой. Водоподготовка происходит частично за счет</a:t>
            </a:r>
          </a:p>
          <a:p>
            <a:r>
              <a:rPr lang="ru-RU" dirty="0"/>
              <a:t>внутренних процессов преобразования, частично через конусы осаждения, микро сита (или</a:t>
            </a:r>
          </a:p>
          <a:p>
            <a:r>
              <a:rPr lang="ru-RU" dirty="0"/>
              <a:t>контактные фильтры), биологические пруды, и шламовые бассейны. Биофильтры не требуются.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10651006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309688"/>
            <a:ext cx="52959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548313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Образцовое форелевое хозяйство «</a:t>
            </a:r>
            <a:r>
              <a:rPr lang="ru-RU" dirty="0" err="1"/>
              <a:t>Bregnholm</a:t>
            </a:r>
            <a:r>
              <a:rPr lang="ru-RU" dirty="0"/>
              <a:t> </a:t>
            </a:r>
            <a:r>
              <a:rPr lang="ru-RU" dirty="0" err="1"/>
              <a:t>Mølle</a:t>
            </a:r>
            <a:r>
              <a:rPr lang="ru-RU" dirty="0"/>
              <a:t>» (тип 1) с микро ситами,</a:t>
            </a:r>
          </a:p>
          <a:p>
            <a:r>
              <a:rPr lang="ru-RU" dirty="0"/>
              <a:t>вставленными в правом углу.</a:t>
            </a:r>
          </a:p>
        </p:txBody>
      </p:sp>
    </p:spTree>
    <p:extLst>
      <p:ext uri="{BB962C8B-B14F-4D97-AF65-F5344CB8AC3E}">
        <p14:creationId xmlns:p14="http://schemas.microsoft.com/office/powerpoint/2010/main" xmlns="" val="41642540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412776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Форелевое хозяйство 2 типа</a:t>
            </a:r>
          </a:p>
          <a:p>
            <a:r>
              <a:rPr lang="ru-RU" dirty="0"/>
              <a:t>Образцовое форелевое хозяйство этого типа это высоко загруженные фермы с механической и</a:t>
            </a:r>
          </a:p>
          <a:p>
            <a:r>
              <a:rPr lang="ru-RU" dirty="0"/>
              <a:t>биологической очисткой воды, с более низким расходом воды и увеличенным повторным </a:t>
            </a:r>
            <a:r>
              <a:rPr lang="ru-RU" dirty="0" err="1"/>
              <a:t>ис</a:t>
            </a:r>
            <a:r>
              <a:rPr lang="ru-RU" dirty="0"/>
              <a:t>-</a:t>
            </a:r>
          </a:p>
          <a:p>
            <a:r>
              <a:rPr lang="ru-RU" dirty="0"/>
              <a:t>пользованием воды по сравнению с образцовыми хозяйствами типа 1. В дополнение к </a:t>
            </a:r>
            <a:r>
              <a:rPr lang="ru-RU" dirty="0" err="1"/>
              <a:t>внутрен</a:t>
            </a:r>
            <a:r>
              <a:rPr lang="ru-RU" dirty="0"/>
              <a:t>-</a:t>
            </a:r>
          </a:p>
          <a:p>
            <a:r>
              <a:rPr lang="ru-RU" dirty="0"/>
              <a:t>нему преобразованию питательных веществ, очистка воды происходит с помощью иловых ко-</a:t>
            </a:r>
          </a:p>
          <a:p>
            <a:r>
              <a:rPr lang="ru-RU" dirty="0" err="1"/>
              <a:t>нусов</a:t>
            </a:r>
            <a:r>
              <a:rPr lang="ru-RU" dirty="0"/>
              <a:t>, микро сит (</a:t>
            </a:r>
            <a:r>
              <a:rPr lang="ru-RU" dirty="0" err="1"/>
              <a:t>самоточных</a:t>
            </a:r>
            <a:r>
              <a:rPr lang="ru-RU" dirty="0"/>
              <a:t>), биофильтров и шламовых бассейнов, но без применения </a:t>
            </a:r>
            <a:r>
              <a:rPr lang="ru-RU" dirty="0" err="1"/>
              <a:t>био</a:t>
            </a:r>
            <a:r>
              <a:rPr lang="ru-RU" dirty="0"/>
              <a:t>-</a:t>
            </a:r>
          </a:p>
          <a:p>
            <a:r>
              <a:rPr lang="ru-RU" dirty="0"/>
              <a:t>логических прудов (табл. 6). Тем не менее, ни одно датское форелевое хозяйство не было пре-</a:t>
            </a:r>
          </a:p>
          <a:p>
            <a:r>
              <a:rPr lang="ru-RU" dirty="0"/>
              <a:t>образовано по этому типу, возможно, из-за высокой стоимости конверсии по сравнению с по-</a:t>
            </a:r>
          </a:p>
          <a:p>
            <a:r>
              <a:rPr lang="ru-RU" dirty="0"/>
              <a:t>лученным увеличением резерва кормов.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5246682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20688"/>
            <a:ext cx="77048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Форелевое хозяйство 3 типа</a:t>
            </a:r>
          </a:p>
          <a:p>
            <a:r>
              <a:rPr lang="ru-RU" dirty="0"/>
              <a:t>Форелевое хозяйство 3 типа представляет собой самый высокий уровень инноваций с низким</a:t>
            </a:r>
          </a:p>
          <a:p>
            <a:r>
              <a:rPr lang="ru-RU" dirty="0"/>
              <a:t>потреблением свежей водой. Максимальное значение равно 0,15 л воды на входе/сек/т/год или</a:t>
            </a:r>
          </a:p>
          <a:p>
            <a:r>
              <a:rPr lang="ru-RU" dirty="0"/>
              <a:t>3600 л на кг произведенной рыбы, но в настоящее время потребление свежей воды в этих об-</a:t>
            </a:r>
          </a:p>
          <a:p>
            <a:r>
              <a:rPr lang="ru-RU" dirty="0" err="1"/>
              <a:t>разцовых</a:t>
            </a:r>
            <a:r>
              <a:rPr lang="ru-RU" dirty="0"/>
              <a:t> хозяйствах значительно ниже, а степень рециркуляции соответственно увеличена.</a:t>
            </a:r>
          </a:p>
          <a:p>
            <a:r>
              <a:rPr lang="ru-RU" dirty="0"/>
              <a:t>Таким образом, потребление воды примерно на 15-25 ниже, чем потребление воды в </a:t>
            </a:r>
            <a:r>
              <a:rPr lang="ru-RU" dirty="0" err="1"/>
              <a:t>традици</a:t>
            </a:r>
            <a:r>
              <a:rPr lang="ru-RU" dirty="0"/>
              <a:t>-</a:t>
            </a:r>
          </a:p>
          <a:p>
            <a:r>
              <a:rPr lang="ru-RU" dirty="0" err="1"/>
              <a:t>онных</a:t>
            </a:r>
            <a:r>
              <a:rPr lang="ru-RU" dirty="0"/>
              <a:t> проточных рыбных фермах. Кроме того, форелевые хозяйства 3 типа имеют самый вы-</a:t>
            </a:r>
          </a:p>
          <a:p>
            <a:r>
              <a:rPr lang="ru-RU" dirty="0" err="1"/>
              <a:t>сокий</a:t>
            </a:r>
            <a:r>
              <a:rPr lang="ru-RU" dirty="0"/>
              <a:t> уровень рециркуляции (95%) и в нем применены самые передовые </a:t>
            </a:r>
            <a:r>
              <a:rPr lang="ru-RU" dirty="0" err="1"/>
              <a:t>рециркуляционные</a:t>
            </a:r>
            <a:endParaRPr lang="ru-RU" dirty="0"/>
          </a:p>
          <a:p>
            <a:r>
              <a:rPr lang="ru-RU" dirty="0"/>
              <a:t>технологии при обработке воды.</a:t>
            </a:r>
          </a:p>
          <a:p>
            <a:r>
              <a:rPr lang="ru-RU" dirty="0"/>
              <a:t>В общем, в форелевых хозяйствах 3 типа используются устройства, описываемые на рис.</a:t>
            </a:r>
          </a:p>
          <a:p>
            <a:r>
              <a:rPr lang="ru-RU" dirty="0"/>
              <a:t>20_5.8.</a:t>
            </a:r>
          </a:p>
        </p:txBody>
      </p:sp>
    </p:spTree>
    <p:extLst>
      <p:ext uri="{BB962C8B-B14F-4D97-AF65-F5344CB8AC3E}">
        <p14:creationId xmlns:p14="http://schemas.microsoft.com/office/powerpoint/2010/main" xmlns="" val="13883762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1924"/>
            <a:ext cx="48006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861048"/>
            <a:ext cx="55446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Образцовое форелевое хозяйство </a:t>
            </a:r>
            <a:r>
              <a:rPr lang="ru-RU" dirty="0" err="1"/>
              <a:t>Kongeåens</a:t>
            </a:r>
            <a:r>
              <a:rPr lang="ru-RU" dirty="0"/>
              <a:t> (тип 3). Производственные под-</a:t>
            </a:r>
          </a:p>
          <a:p>
            <a:r>
              <a:rPr lang="ru-RU" dirty="0"/>
              <a:t>разделения включают в себя три секции, каждая из которых состоит из двух бетонных </a:t>
            </a:r>
            <a:r>
              <a:rPr lang="ru-RU" dirty="0" err="1"/>
              <a:t>доро</a:t>
            </a:r>
            <a:r>
              <a:rPr lang="ru-RU" dirty="0"/>
              <a:t>-</a:t>
            </a:r>
          </a:p>
          <a:p>
            <a:r>
              <a:rPr lang="ru-RU" dirty="0" err="1"/>
              <a:t>жек</a:t>
            </a:r>
            <a:r>
              <a:rPr lang="ru-RU" dirty="0"/>
              <a:t> с микро ситами (размер ячейки 74 мкм) перед секцией биофильтра (на переднем плане).</a:t>
            </a:r>
          </a:p>
          <a:p>
            <a:r>
              <a:rPr lang="ru-RU" dirty="0"/>
              <a:t>Слева расположены биологические пруды, состоящие из бывших земляных прудов и впуск-</a:t>
            </a:r>
          </a:p>
          <a:p>
            <a:r>
              <a:rPr lang="ru-RU" dirty="0" err="1"/>
              <a:t>ных</a:t>
            </a:r>
            <a:r>
              <a:rPr lang="ru-RU" dirty="0"/>
              <a:t> и выпускных каналов</a:t>
            </a:r>
          </a:p>
        </p:txBody>
      </p:sp>
    </p:spTree>
    <p:extLst>
      <p:ext uri="{BB962C8B-B14F-4D97-AF65-F5344CB8AC3E}">
        <p14:creationId xmlns:p14="http://schemas.microsoft.com/office/powerpoint/2010/main" xmlns="" val="15716111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:\Фото богушевска!!\IMG_58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200467"/>
            <a:ext cx="5940425" cy="445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43608" y="476672"/>
            <a:ext cx="649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Рыбопитомник «Богушевский</a:t>
            </a:r>
            <a:r>
              <a:rPr lang="ru-RU" b="1" dirty="0" smtClean="0"/>
              <a:t>» </a:t>
            </a:r>
            <a:r>
              <a:rPr lang="be-BY" dirty="0"/>
              <a:t>100 тонн товарной форели</a:t>
            </a:r>
            <a:r>
              <a:rPr lang="ru-RU" dirty="0"/>
              <a:t> в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75404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6923112" cy="4369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САДКОВЫЕ ХОЗЯЙСТВА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908" y="849403"/>
            <a:ext cx="249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пресноводные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24127" y="84940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морские</a:t>
            </a:r>
            <a:endParaRPr lang="ru-RU" sz="2400" b="1" dirty="0"/>
          </a:p>
        </p:txBody>
      </p:sp>
      <p:pic>
        <p:nvPicPr>
          <p:cNvPr id="3074" name="Picture 2" descr="https://irkforel.ru/upload/iblock/63d/63dbf1230db63c27e8d29d116bad3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464496" cy="206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grostory.com/upload/medialibrary/470/47047d129f2f1f65fc7183ab0c36d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247" y="4078885"/>
            <a:ext cx="4244822" cy="26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https://rostov.sezus.ru/upload/iblock/fef/fef2bc26dbd6e81b80d039c9501003a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rostov.sezus.ru/upload/iblock/fef/fef2bc26dbd6e81b80d039c9501003a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://s3.amazonaws.com/hrnwp/wp-content/uploads/2016/02/aqua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8382"/>
            <a:ext cx="3561195" cy="237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F:\Hs,jdjlcndj\МАГИСТРАТУРА\САДКИ\1299947606_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8885"/>
            <a:ext cx="3528392" cy="234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61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1" descr="imgdop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238" y="2589213"/>
            <a:ext cx="20272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s://banaanisaar.ee/wp-content/uploads/2014/04/FISH-FA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003300"/>
            <a:ext cx="28670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275" y="188640"/>
            <a:ext cx="5616575" cy="4778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САДКОВЫЕ ХОЗЯЙСТВА</a:t>
            </a:r>
            <a:endParaRPr lang="ru-RU" sz="2800" dirty="0"/>
          </a:p>
        </p:txBody>
      </p:sp>
      <p:sp>
        <p:nvSpPr>
          <p:cNvPr id="24581" name="Прямоугольник 3"/>
          <p:cNvSpPr>
            <a:spLocks noChangeArrowheads="1"/>
          </p:cNvSpPr>
          <p:nvPr/>
        </p:nvSpPr>
        <p:spPr bwMode="auto">
          <a:xfrm>
            <a:off x="4840288" y="5299075"/>
            <a:ext cx="3109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ПРЕСНОВОДНЫЕ САДКИ</a:t>
            </a:r>
            <a:endParaRPr lang="be-BY" alt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2" name="Прямоугольник 4"/>
          <p:cNvSpPr>
            <a:spLocks noChangeArrowheads="1"/>
          </p:cNvSpPr>
          <p:nvPr/>
        </p:nvSpPr>
        <p:spPr bwMode="auto">
          <a:xfrm>
            <a:off x="1871663" y="1455738"/>
            <a:ext cx="227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МОРСКИЕ САДКИ</a:t>
            </a:r>
            <a:endParaRPr lang="be-BY" altLang="ru-RU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3" name="Picture 14" descr="F:\Hs,jdjlcndj\МАГИСТРАТУРА\САДКИ\Пресн\photo-0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41"/>
          <a:stretch>
            <a:fillRect/>
          </a:stretch>
        </p:blipFill>
        <p:spPr bwMode="auto">
          <a:xfrm>
            <a:off x="2268538" y="5389563"/>
            <a:ext cx="20399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2" descr="F:\Hs,jdjlcndj\Новое рыбоводство\IMG_0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25" y="5240338"/>
            <a:ext cx="19621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0" descr="F:\Hs,jdjlcndj\МАГИСТРАТУРА\САДКИ\Пресн\photo-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" y="3305175"/>
            <a:ext cx="2417763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7" descr="F:\Hs,jdjlcndj\МАГИСТРАТУРА\САДКИ\Пресн\dhcdhdhdhdh-5n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45" b="11046"/>
          <a:stretch>
            <a:fillRect/>
          </a:stretch>
        </p:blipFill>
        <p:spPr bwMode="auto">
          <a:xfrm>
            <a:off x="2268538" y="4125913"/>
            <a:ext cx="21447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5" descr="F:\Hs,jdjlcndj\МАГИСТРАТУРА\САДКИ\imgdop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2850" y="2800350"/>
            <a:ext cx="16573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Рисунок 12" descr="imgdop1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8688" y="1003300"/>
            <a:ext cx="16986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21" descr="F:\Hs,jdjlcndj\МАГИСТРАТУРА\САДКИ\1299947606_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76463"/>
            <a:ext cx="237648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627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332656"/>
            <a:ext cx="83529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вдалеке от берега, например в 40 километрах от побережья в Мексиканском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заливе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Соединенных Штатах, либо в открытых или глубинных участках рядом с береговой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линией.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используемое для морской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включает в себя традиционные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плавающие садки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различные погруженные или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полупогруженные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единицы. Садки могут иметь гибкие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жесткие каркасы.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тип плавающего садка в морской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садок на основе круговой рамы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полиэтиленовых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труб. Данный трубопровод, как правило, выполнен из труб диаметром от 200 до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мм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однако бывают и трубы диаметром 500 мм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0171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290183" cy="279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57412"/>
            <a:ext cx="4514081" cy="323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342900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Круглые рамы из PE-трубы наиболее часто используются в садковом хозяйстве в от-</a:t>
            </a:r>
          </a:p>
          <a:p>
            <a:r>
              <a:rPr lang="ru-RU" dirty="0"/>
              <a:t>крытых областях.</a:t>
            </a:r>
          </a:p>
        </p:txBody>
      </p:sp>
    </p:spTree>
    <p:extLst>
      <p:ext uri="{BB962C8B-B14F-4D97-AF65-F5344CB8AC3E}">
        <p14:creationId xmlns:p14="http://schemas.microsoft.com/office/powerpoint/2010/main" xmlns="" val="34601622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04664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трех таких труб составляет каркас. Узкая рабочая платформа может быть сконструирована из несущей рамы и круговой трубки, которые заполняются плавающим наполнителем. На несущей раме, а также над водой натянута сеть, которая предотвращает возможность попадания внутрь птиц. Также может использоваться круговая рама под водой с целью недопущения деформации садков.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Балтийском море крупнейшие садки составляют 100 метров в окружности. В атлантических лососевых хозяйствах новые рамки устанавливаются с окружностью, по крайне мере, в 100 метров. В Средиземном море наиболее часто используются садки с окружностью от 40 до 50 метров, однако для разведения тунца используются садки с окружностью в 200 метров. Глубинные садки в открытых районах моря составляют не менее 20 метров, такие рамки имеют объем не более 50 тысяч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кубометров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дают урожай около 1000 тонн.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открытых районах северной части Балтийского моря, плавающие садки на зиму удаляются, так как их структура не может выдержать движение толстых льдин. Это ограничивает окружности рамок, потому что крупные рамки и клетки трудно буксируются имеющимся оборудованием. В Норвегии, Чили и Шотландии моря не замерзают, поэтому плавающие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садкитам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удалять не обязательно.</a:t>
            </a:r>
          </a:p>
        </p:txBody>
      </p:sp>
    </p:spTree>
    <p:extLst>
      <p:ext uri="{BB962C8B-B14F-4D97-AF65-F5344CB8AC3E}">
        <p14:creationId xmlns:p14="http://schemas.microsoft.com/office/powerpoint/2010/main" xmlns="" val="34636316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Рамы для морских садков могут производится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резиновых шлангов, используемых для транспортировки нефти из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танкеров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терминалы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круговые рамы, как правило, содержат от 4 до 8 углов. Самая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известная рама имела окружность в 160 метров и использовалась в Ирландии. Плавающие гибкие садки могут использоваться в морских условиях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высотой волны более 3 метров.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718" y="2996952"/>
            <a:ext cx="36099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777" y="2996952"/>
            <a:ext cx="35528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30800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589" y="260648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Плавающая жесткая садковая система</a:t>
            </a:r>
          </a:p>
          <a:p>
            <a:r>
              <a:rPr lang="ru-RU" dirty="0"/>
              <a:t>Плавающие жесткие садковые системы используются в определенных условиях, в частности, в </a:t>
            </a:r>
            <a:r>
              <a:rPr lang="ru-RU" dirty="0" smtClean="0"/>
              <a:t>защищенных </a:t>
            </a:r>
            <a:r>
              <a:rPr lang="ru-RU" dirty="0"/>
              <a:t>от ветра местах. В подобных системах используются мосты доступа, на которых </a:t>
            </a:r>
            <a:r>
              <a:rPr lang="ru-RU" dirty="0" smtClean="0"/>
              <a:t>возможно </a:t>
            </a:r>
            <a:r>
              <a:rPr lang="ru-RU" dirty="0"/>
              <a:t>движение погрузчика. </a:t>
            </a:r>
            <a:endParaRPr lang="ru-RU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912768" cy="423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476114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45092"/>
            <a:ext cx="5904656" cy="389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584" y="404664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Крупные, с квадратам 20 х 20 м, используются в открытой местности; если в </a:t>
            </a:r>
            <a:r>
              <a:rPr lang="ru-RU" dirty="0" err="1"/>
              <a:t>аквакультуре</a:t>
            </a:r>
            <a:r>
              <a:rPr lang="ru-RU" dirty="0"/>
              <a:t> используются жесткие рамы, то они должны быть достаточно надежными. </a:t>
            </a:r>
          </a:p>
          <a:p>
            <a:r>
              <a:rPr lang="ru-RU" dirty="0"/>
              <a:t>Такие объекты могут повреждаться при шторме и накапливают лед на поверхности, который значительно увеличивает вес устройства.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61585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676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Погруженные и полупогруженные системы</a:t>
            </a:r>
          </a:p>
          <a:p>
            <a:r>
              <a:rPr lang="ru-RU" sz="2000" dirty="0" smtClean="0"/>
              <a:t>Погружение </a:t>
            </a:r>
            <a:r>
              <a:rPr lang="ru-RU" sz="2000" dirty="0"/>
              <a:t>садков позволяет избежать штормовых последствий, происходящих на поверхности воды. </a:t>
            </a:r>
            <a:r>
              <a:rPr lang="ru-RU" sz="2000" dirty="0" smtClean="0"/>
              <a:t>Можно </a:t>
            </a:r>
            <a:r>
              <a:rPr lang="ru-RU" sz="2000" dirty="0"/>
              <a:t>избежать воздействия токсичных водорослей. </a:t>
            </a:r>
            <a:r>
              <a:rPr lang="ru-RU" sz="2000" dirty="0" smtClean="0"/>
              <a:t>Использование </a:t>
            </a:r>
            <a:r>
              <a:rPr lang="ru-RU" sz="2000" dirty="0"/>
              <a:t>погруженных систем подразумевает наличие системы поднятия и опускания в </a:t>
            </a:r>
            <a:r>
              <a:rPr lang="ru-RU" sz="2000" dirty="0" smtClean="0"/>
              <a:t>период технического </a:t>
            </a:r>
            <a:r>
              <a:rPr lang="ru-RU" sz="2000" dirty="0"/>
              <a:t>обслуживания.</a:t>
            </a:r>
          </a:p>
          <a:p>
            <a:r>
              <a:rPr lang="ru-RU" sz="2000" b="1" dirty="0" smtClean="0"/>
              <a:t>Минусы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Высокая стоимость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Непрактичность кормления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Стресс из-за изменения давления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Необходимость всплытия для  заполнения плавательного пузыря у лосося </a:t>
            </a:r>
          </a:p>
          <a:p>
            <a:r>
              <a:rPr lang="ru-RU" sz="2000" b="1" dirty="0" smtClean="0"/>
              <a:t>Плюсы</a:t>
            </a:r>
            <a:r>
              <a:rPr lang="ru-RU" sz="20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Температура </a:t>
            </a:r>
            <a:r>
              <a:rPr lang="ru-RU" sz="2000" dirty="0"/>
              <a:t>на глубине </a:t>
            </a:r>
            <a:r>
              <a:rPr lang="ru-RU" sz="2000" dirty="0" smtClean="0"/>
              <a:t>более устойчивая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</a:t>
            </a:r>
            <a:r>
              <a:rPr lang="ru-RU" sz="2000" dirty="0" smtClean="0"/>
              <a:t>ахождение </a:t>
            </a:r>
            <a:r>
              <a:rPr lang="ru-RU" sz="2000" dirty="0"/>
              <a:t>на глубине не вводит в стресс рыбу, что улучшает ее рост, уровень </a:t>
            </a:r>
            <a:r>
              <a:rPr lang="ru-RU" sz="2000" dirty="0" smtClean="0"/>
              <a:t>смертности </a:t>
            </a:r>
            <a:r>
              <a:rPr lang="ru-RU" sz="2000" dirty="0"/>
              <a:t>и эффективность использования кормов.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Дополнительное </a:t>
            </a:r>
            <a:r>
              <a:rPr lang="ru-RU" sz="2000" dirty="0"/>
              <a:t>преимущество также заключается </a:t>
            </a:r>
            <a:r>
              <a:rPr lang="ru-RU" sz="2000" dirty="0" smtClean="0"/>
              <a:t>в том</a:t>
            </a:r>
            <a:r>
              <a:rPr lang="ru-RU" sz="2000" dirty="0"/>
              <a:t>, что ввиду их незаметности, их использование становится менее спорным с точки зрения </a:t>
            </a:r>
            <a:r>
              <a:rPr lang="ru-RU" sz="2000" dirty="0" smtClean="0"/>
              <a:t>рекреационной </a:t>
            </a:r>
            <a:r>
              <a:rPr lang="ru-RU" sz="2000" dirty="0"/>
              <a:t>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5770305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79" y="0"/>
            <a:ext cx="42767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25"/>
            <a:ext cx="44196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9" y="3434316"/>
            <a:ext cx="43624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8999"/>
            <a:ext cx="4198266" cy="29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66014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280" y="886048"/>
            <a:ext cx="30861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1003" y="876039"/>
            <a:ext cx="53816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869160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Refamed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TLC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(садок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натяжной опорой) меняет форму и глубину</a:t>
            </a:r>
          </a:p>
        </p:txBody>
      </p:sp>
    </p:spTree>
    <p:extLst>
      <p:ext uri="{BB962C8B-B14F-4D97-AF65-F5344CB8AC3E}">
        <p14:creationId xmlns:p14="http://schemas.microsoft.com/office/powerpoint/2010/main" xmlns="" val="3709654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10537</Words>
  <Application>Microsoft Office PowerPoint</Application>
  <PresentationFormat>Экран (4:3)</PresentationFormat>
  <Paragraphs>807</Paragraphs>
  <Slides>319</Slides>
  <Notes>56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319</vt:i4>
      </vt:variant>
    </vt:vector>
  </HeadingPairs>
  <TitlesOfParts>
    <vt:vector size="320" baseType="lpstr">
      <vt:lpstr>Тема Office</vt:lpstr>
      <vt:lpstr>Слайд 1</vt:lpstr>
      <vt:lpstr>ИНТЕНСИВНАЯ АКВАКУЛЬТУРА</vt:lpstr>
      <vt:lpstr>Слайд 3</vt:lpstr>
      <vt:lpstr>Слайд 4</vt:lpstr>
      <vt:lpstr>Интенсивная аквакультура - форма рыбоводства основанная на выращивании рыбы при высокой плотности посадки (до 400 кг/м3 и более) путем создания благоприятных условий культивирования, кормления полноценными кормами, механизации и автоматизации всех производственных процессов и получение товарной продукции в течение круглого года.</vt:lpstr>
      <vt:lpstr>Слайд 6</vt:lpstr>
      <vt:lpstr>2. Типы интенсивных рыбоводных          хозяйств </vt:lpstr>
      <vt:lpstr>Слайд 8</vt:lpstr>
      <vt:lpstr>САДКОВЫЕ ХОЗЯЙСТВА</vt:lpstr>
      <vt:lpstr>Слайд 10</vt:lpstr>
      <vt:lpstr>Прямоточные системы </vt:lpstr>
      <vt:lpstr>Системы с оборотным водоснабжением (СОВ) только часть воды возвращается в систему </vt:lpstr>
      <vt:lpstr>УЗВ</vt:lpstr>
      <vt:lpstr>3. УЗВ как наиболее интенсивный      способ аквакультуры</vt:lpstr>
      <vt:lpstr>Барабанный фильтр </vt:lpstr>
      <vt:lpstr>Слайд 16</vt:lpstr>
      <vt:lpstr>Слайд 17</vt:lpstr>
      <vt:lpstr>Слайд 18</vt:lpstr>
      <vt:lpstr>Слайд 19</vt:lpstr>
      <vt:lpstr>Биофильтры  неподвижной загрузкой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Основные объекты интенсивной аквакультуры</vt:lpstr>
      <vt:lpstr>Слайд 34</vt:lpstr>
      <vt:lpstr>1. Перспективные объекты холодноводной аквакультуры</vt:lpstr>
      <vt:lpstr>Слайд 36</vt:lpstr>
      <vt:lpstr>Слайд 37</vt:lpstr>
      <vt:lpstr>Слайд 38</vt:lpstr>
      <vt:lpstr>Слайд 39</vt:lpstr>
      <vt:lpstr>Технологическая схема работы: </vt:lpstr>
      <vt:lpstr>Слайд 41</vt:lpstr>
      <vt:lpstr> </vt:lpstr>
      <vt:lpstr> </vt:lpstr>
      <vt:lpstr>Основные технологические элементы </vt:lpstr>
      <vt:lpstr>Слайд 45</vt:lpstr>
      <vt:lpstr>Африканский клариевый сом (Clarias gariepinus) гибриды Clarias gariepinus x Heterobrachus longifilis Clarias gariepinus x C. macrocephalus </vt:lpstr>
      <vt:lpstr>Слайд 47</vt:lpstr>
      <vt:lpstr>Слайд 48</vt:lpstr>
      <vt:lpstr>Слайд 49</vt:lpstr>
      <vt:lpstr>Слайд 50</vt:lpstr>
      <vt:lpstr>Нильская тиляпия − Oreochromis niloticus.</vt:lpstr>
      <vt:lpstr>Голубая тиляпия − Oreochromis aureus.</vt:lpstr>
      <vt:lpstr>Мозамбикская тиляпия − Oreochromis mossambicus.</vt:lpstr>
      <vt:lpstr>Занзибарская тиляпия − Oreochromis urolepis hornorum </vt:lpstr>
      <vt:lpstr>Слайд 55</vt:lpstr>
      <vt:lpstr>Слайд 56</vt:lpstr>
      <vt:lpstr>Интенсивные способы культивирования радужной форели</vt:lpstr>
      <vt:lpstr>Вопросы:</vt:lpstr>
      <vt:lpstr>1. Мировое производство форели. 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САДКОВЫЕ ХОЗЯЙСТВА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ИНКУБАЦИЯ</vt:lpstr>
      <vt:lpstr>Слайд 126</vt:lpstr>
      <vt:lpstr>НЕУДОВЛЕТВАРИТЕЛЬНОЕ КАЧЕСТВО КОРМОВ</vt:lpstr>
      <vt:lpstr>Слайд 128</vt:lpstr>
      <vt:lpstr>ОЗОНИРОВАНИЕ</vt:lpstr>
      <vt:lpstr>КАННИБАЛИЗМ У ФОРЕЛИ</vt:lpstr>
      <vt:lpstr>СОРТИРОВКА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1. Технология Biofloc (BFT)  «Голубая революция»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Подбор оборудования для интенсивной аквакультуры</vt:lpstr>
      <vt:lpstr>Слайд 197</vt:lpstr>
      <vt:lpstr>1. ВЫБОР РЫБОВОДНЫХ ЕМКОСТЕЙ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Внутренняя конструкция  и уклоны дна бассейнов</vt:lpstr>
      <vt:lpstr>Сборка бассейна.   Шаг 1-2</vt:lpstr>
      <vt:lpstr>Сборка бассейна.   Шаг 3-4</vt:lpstr>
      <vt:lpstr>Сборка бассейна.   Шаг 5-6</vt:lpstr>
      <vt:lpstr>Сборка бассейна.   Шаг 7-8</vt:lpstr>
      <vt:lpstr>ЕМКОСТИ  ДЛЯ  ПЕРЕДЕРЖКИ  И  ОБРАБОТКИ</vt:lpstr>
      <vt:lpstr>ЕМКОСТИ  ДЛЯ  ПЕРЕДЕРЖКИ  И  ОБРАБОТКИ</vt:lpstr>
      <vt:lpstr>ЕМКОСТИ  ДЛЯ  ПЕРЕДЕРЖКИ  И  ОБРАБОТКИ</vt:lpstr>
      <vt:lpstr>ЕМКОСТИ  ДЛЯ  ПЕРЕДЕРЖКИ  И  ОБРАБОТКИ</vt:lpstr>
      <vt:lpstr>БАССЕЙНЫ – АКВАРИУМЫ  ИССЛЕДОВАТЕЛЬСКИЕ</vt:lpstr>
      <vt:lpstr>ЖИВОРЫБНЫЙ  ИЗОТЕРМИЧЕСКИЙ</vt:lpstr>
      <vt:lpstr>Различные конструкции бассейнов имеют различные свойства и преимущества</vt:lpstr>
      <vt:lpstr>Круглый, овальный и прямоугольный типы бассейнов</vt:lpstr>
      <vt:lpstr>Пример восьми-угольной конструкции бассейнов УЗВ, экономящей место, но достигающей тех же положительных гидравлических эффектов, что и круглые бассейны</vt:lpstr>
      <vt:lpstr>Слайд 225</vt:lpstr>
      <vt:lpstr>3. ВЫБОР ФИЛЬТРОВ МЕХАНИЧЕСКОЙ ОЧИТСТКИ </vt:lpstr>
      <vt:lpstr>Слайд 227</vt:lpstr>
      <vt:lpstr>Слайд 228</vt:lpstr>
      <vt:lpstr>Слайд 229</vt:lpstr>
      <vt:lpstr>Барабанный фильтр </vt:lpstr>
      <vt:lpstr>Слайд 231</vt:lpstr>
      <vt:lpstr>Слайд 232</vt:lpstr>
      <vt:lpstr>Слайд 233</vt:lpstr>
      <vt:lpstr>Слайд 234</vt:lpstr>
      <vt:lpstr>Слайд 235</vt:lpstr>
      <vt:lpstr>Слайд 236</vt:lpstr>
      <vt:lpstr>Слайд 237</vt:lpstr>
      <vt:lpstr>Слайд 238</vt:lpstr>
      <vt:lpstr>Слайд 239</vt:lpstr>
      <vt:lpstr>Слайд 240</vt:lpstr>
      <vt:lpstr>Слайд 241</vt:lpstr>
      <vt:lpstr>Слайд 242</vt:lpstr>
      <vt:lpstr>Слайд 243</vt:lpstr>
      <vt:lpstr>Слайд 244</vt:lpstr>
      <vt:lpstr>Слайд 245</vt:lpstr>
      <vt:lpstr>Слайд 246</vt:lpstr>
      <vt:lpstr>Слайд 247</vt:lpstr>
      <vt:lpstr>Слайд 248</vt:lpstr>
      <vt:lpstr>Слайд 249</vt:lpstr>
      <vt:lpstr>Слайд 250</vt:lpstr>
      <vt:lpstr>Слайд 251</vt:lpstr>
      <vt:lpstr>Слайд 252</vt:lpstr>
      <vt:lpstr>Слайд 253</vt:lpstr>
      <vt:lpstr>Слайд 254</vt:lpstr>
      <vt:lpstr>Слайд 255</vt:lpstr>
      <vt:lpstr>Слайд 256</vt:lpstr>
      <vt:lpstr>Слайд 257</vt:lpstr>
      <vt:lpstr>Слайд 258</vt:lpstr>
      <vt:lpstr>Слайд 259</vt:lpstr>
      <vt:lpstr>Слайд 260</vt:lpstr>
      <vt:lpstr>Слайд 261</vt:lpstr>
      <vt:lpstr>Слайд 262</vt:lpstr>
      <vt:lpstr>Слайд 263</vt:lpstr>
      <vt:lpstr>Слайд 264</vt:lpstr>
      <vt:lpstr>Слайд 265</vt:lpstr>
      <vt:lpstr>Слайд 266</vt:lpstr>
      <vt:lpstr>Слайд 267</vt:lpstr>
      <vt:lpstr>Слайд 268</vt:lpstr>
      <vt:lpstr>Слайд 269</vt:lpstr>
      <vt:lpstr>Слайд 270</vt:lpstr>
      <vt:lpstr>Слайд 271</vt:lpstr>
      <vt:lpstr>Слайд 272</vt:lpstr>
      <vt:lpstr>Слайд 273</vt:lpstr>
      <vt:lpstr>Слайд 274</vt:lpstr>
      <vt:lpstr>Слайд 275</vt:lpstr>
      <vt:lpstr>Слайд 276</vt:lpstr>
      <vt:lpstr>Слайд 277</vt:lpstr>
      <vt:lpstr>Слайд 278</vt:lpstr>
      <vt:lpstr>Слайд 279</vt:lpstr>
      <vt:lpstr>Слайд 280</vt:lpstr>
      <vt:lpstr>Слайд 281</vt:lpstr>
      <vt:lpstr>Слайд 282</vt:lpstr>
      <vt:lpstr>Слайд 283</vt:lpstr>
      <vt:lpstr>Слайд 284</vt:lpstr>
      <vt:lpstr>Слайд 285</vt:lpstr>
      <vt:lpstr>Насос-дозатор для регулирования  pH</vt:lpstr>
      <vt:lpstr>Слайд 287</vt:lpstr>
      <vt:lpstr>Слайд 288</vt:lpstr>
      <vt:lpstr>Слайд 289</vt:lpstr>
      <vt:lpstr>Слайд 290</vt:lpstr>
      <vt:lpstr>Слайд 291</vt:lpstr>
      <vt:lpstr>Слайд 292</vt:lpstr>
      <vt:lpstr>Слайд 293</vt:lpstr>
      <vt:lpstr>Слайд 294</vt:lpstr>
      <vt:lpstr>Слайд 295</vt:lpstr>
      <vt:lpstr>Слайд 296</vt:lpstr>
      <vt:lpstr>Слайд 297</vt:lpstr>
      <vt:lpstr>Слайд 298</vt:lpstr>
      <vt:lpstr>Слайд 299</vt:lpstr>
      <vt:lpstr>Слайд 300</vt:lpstr>
      <vt:lpstr>Слайд 301</vt:lpstr>
      <vt:lpstr>Слайд 302</vt:lpstr>
      <vt:lpstr>Слайд 303</vt:lpstr>
      <vt:lpstr>Слайд 304</vt:lpstr>
      <vt:lpstr>Барабанный механический микрофильтр Hydrotech с ячеей сетки 40 микрон</vt:lpstr>
      <vt:lpstr>Слайд 306</vt:lpstr>
      <vt:lpstr>Слайд 307</vt:lpstr>
      <vt:lpstr>Слайд 308</vt:lpstr>
      <vt:lpstr>Слайд 309</vt:lpstr>
      <vt:lpstr>Слайд 310</vt:lpstr>
      <vt:lpstr>Слайд 311</vt:lpstr>
      <vt:lpstr>Слайд 312</vt:lpstr>
      <vt:lpstr>Слайд 313</vt:lpstr>
      <vt:lpstr>Слайд 314</vt:lpstr>
      <vt:lpstr>Слайд 315</vt:lpstr>
      <vt:lpstr>Слайд 316</vt:lpstr>
      <vt:lpstr>Слайд 317</vt:lpstr>
      <vt:lpstr>Слайд 318</vt:lpstr>
      <vt:lpstr>Слайд 319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Konstantin Konstantin</dc:creator>
  <cp:lastModifiedBy>Кудрявец</cp:lastModifiedBy>
  <cp:revision>25</cp:revision>
  <dcterms:created xsi:type="dcterms:W3CDTF">2023-05-15T08:22:51Z</dcterms:created>
  <dcterms:modified xsi:type="dcterms:W3CDTF">2024-07-04T12:48:58Z</dcterms:modified>
</cp:coreProperties>
</file>