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9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86BF1-60B8-82AE-00D3-650202B8C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EEB25F-FD67-D654-90E7-AABD0304E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AB4658-09FB-93CA-9AF5-4A5A1107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909E6C-5439-1EE2-DEE7-9438889D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CE5D76-D843-0B1F-55F9-96C31889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0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0966A-E4C9-9B3E-D96E-59C9041E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629E39-8859-C859-32F0-244971F37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93D9B-9867-0B6F-0E5E-41F6ED3DA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A75B89-C261-20C6-84B4-FDCAAF98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24631-71CC-6FCE-C2A3-88ED871E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6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14B2C7-F0E8-1252-AD08-EC51508E3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D3446B-F163-7529-8334-7CFA3163A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0AFF9B-9374-68E8-9962-27F57A68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AD946-484B-FCF0-66FF-13BFF172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83A1EE-6BE7-68C4-D36D-82953200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7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C024C-3F82-74C9-9904-039FE0FD9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63AB3-2492-A5F7-A78D-9E1EF2C18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39367A-7C03-D57E-981E-55285BD34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C57D4-6AF2-D030-F9CD-4E4EA36E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51FC02-76FB-590F-F7F1-8A3ACA37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0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CA27A-778C-4565-EA6A-4BD31AA7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40EC7-00DC-1297-26E6-F71020653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B9DB8D-8BDC-E4D9-423B-33015CD77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EFF7F-FC72-C4AA-D3A6-EA29C190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756699-0170-ECA8-F680-81ABE2BBA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0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4BE28-5F69-22F9-5481-068F6B16A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08EFC-A3B4-E438-16E6-908E62BFEA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A0D1CD-F63B-E007-65A0-528676E15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83EA26-494B-F2B4-7CE5-006454590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C1FC09-0652-E4D3-B39D-407104B1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384A56-8AE0-B8FD-636A-D2CB41B0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4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6C499-3031-BB8B-0819-E7558C39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54310E-D4E1-A790-5F2B-9CD3AE3F7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227BBD-DCFD-6E1F-AE3E-BEC4B3E39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0BEDC7-EFA5-5468-FF23-BD8D9016F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BC8032-9857-73E2-A8B6-2BB47370B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D3E5F0-B878-B038-BE9C-1467141B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87D0AD4-6461-0836-E913-06228B9D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3DEA1F-83EE-D944-9CAB-4E12D76F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2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7B256-8C6D-7D5B-3D1F-AAFE3CE6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E81499-11D9-1765-DED5-0473789E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47847-EECE-B6FD-CA4C-14FF1A3C8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4CB928-3672-FA57-7856-0906736E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4DD3DB-BDF1-7874-CC14-F160FCC3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C2A3C6-8F98-F1F0-CBBF-CD1C2D4F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3ACBAF-E8D6-B0F7-C557-256826E2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7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058A3-D05E-19F3-9A39-681D7CF3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7EA254-588D-9266-4F88-7525D9CA0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28460-ECCF-0751-2765-2F5F9F346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BAD615-946A-EBD0-AC3F-FC4A88B3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64D179-0E8F-4619-DEE8-45190817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011EA6-FE19-6513-B286-0D2D9CEC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8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B2F50-B923-CCC5-93D6-184EC21C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2723A3-F84F-5AB4-85BC-F1D9655BE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018386-77E3-AF28-B3DC-00E2C8CD9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EFE512-3598-08CB-E5CB-A93A4340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22252D-FA31-88DC-01B8-D9F9864D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5E9480-6C2B-7312-4A6A-A25F6D4A0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4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F1120-1957-5C3E-B744-57E1E72D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C510C6-6040-46CF-931A-E468F09B3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349FA-EF56-C10C-8F11-4517C6F88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C446F-38B4-49AD-9E5F-EB7E002C96B5}" type="datetimeFigureOut">
              <a:rPr lang="en-US" smtClean="0"/>
              <a:t>14-Apr-24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867F68-163E-15B5-03EC-8E1F15BA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6D2BA-B195-F5A0-7114-475CD4E05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8F69B-B776-4E4D-92A1-A00C30C6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3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147445-FEE3-FC56-5485-6F2672E4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"/>
            <a:ext cx="11430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4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E8AB3-8C15-28B7-0BFE-5F9C6393D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B0B70F-8C14-F6C5-AA04-8C9773670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323232"/>
                </a:solidFill>
                <a:effectLst/>
                <a:latin typeface="Montserrat-Regular"/>
              </a:rPr>
              <a:t>Металлические емкости.</a:t>
            </a:r>
            <a:r>
              <a:rPr lang="ru-RU" b="0" i="0" dirty="0">
                <a:solidFill>
                  <a:srgbClr val="323232"/>
                </a:solidFill>
                <a:effectLst/>
                <a:latin typeface="Montserrat-Regular"/>
              </a:rPr>
              <a:t> Металл намного дороже, чем то же дерево, и не всегда оправдывает ожидания владельцев. Он смотрится очень эффектно, богато и идеально подходит для создания авторских садов. В чем же минусы? Металл способен сильно нагреваться при долгом воздействии прямых солнечных лучей и препятствует качественному воздухообмену. Все это может привести к </a:t>
            </a:r>
            <a:r>
              <a:rPr lang="ru-RU" b="0" i="0" dirty="0" err="1">
                <a:solidFill>
                  <a:srgbClr val="323232"/>
                </a:solidFill>
                <a:effectLst/>
                <a:latin typeface="Montserrat-Regular"/>
              </a:rPr>
              <a:t>подпреванию</a:t>
            </a:r>
            <a:r>
              <a:rPr lang="ru-RU" b="0" i="0" dirty="0">
                <a:solidFill>
                  <a:srgbClr val="323232"/>
                </a:solidFill>
                <a:effectLst/>
                <a:latin typeface="Montserrat-Regular"/>
              </a:rPr>
              <a:t> корневой системы, поэтому следует тщательно подходить к выбору места расположения таких емкостей в саду.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7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0B4F-DBAA-A670-72FB-8C1B242A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37FB36-525D-D292-FB79-F9866A05E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Metallicheskie-gorshki-dlya-rastenii-v-landshaftnom-dizaine">
            <a:extLst>
              <a:ext uri="{FF2B5EF4-FFF2-40B4-BE49-F238E27FC236}">
                <a16:creationId xmlns:a16="http://schemas.microsoft.com/office/drawing/2014/main" id="{464D1ABC-4E42-6BD6-4F95-DE3EEAD51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04" y="781431"/>
            <a:ext cx="6262307" cy="48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9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942F7-70E5-8D6F-1D1A-CD494257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4B245E-C10B-5AE7-7ED1-C50AB95C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323232"/>
                </a:solidFill>
                <a:effectLst/>
                <a:latin typeface="Montserrat-Regular"/>
              </a:rPr>
              <a:t>Бетонные контейнеры. </a:t>
            </a:r>
            <a:r>
              <a:rPr lang="ru-RU" b="0" i="0" dirty="0">
                <a:solidFill>
                  <a:srgbClr val="323232"/>
                </a:solidFill>
                <a:effectLst/>
                <a:latin typeface="Montserrat-Regular"/>
              </a:rPr>
              <a:t>Такое решение нередко встречается в городском озеленении. Это связано с прочностью и долговечностью бетона. В остальном, это не самый лучший вариант для оформления частных садов. Бетонные контейнеры не способны обеспечить достаточное поступление кислорода к корневой системе растений, да и выглядят обычно тускло и малопривлекательно.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78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91D2C-C19D-6D82-4554-175AE1E3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Betonnie-konteineri-pod-rasteniya">
            <a:extLst>
              <a:ext uri="{FF2B5EF4-FFF2-40B4-BE49-F238E27FC236}">
                <a16:creationId xmlns:a16="http://schemas.microsoft.com/office/drawing/2014/main" id="{86086090-297F-00F9-7CF0-4A1117B172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562102"/>
            <a:ext cx="6984682" cy="54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925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70CA-2AB9-062E-2E05-CFF580F75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0336B6-F3C1-8BCA-67A1-6170E9247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323232"/>
                </a:solidFill>
                <a:effectLst/>
                <a:latin typeface="Montserrat-Regular"/>
              </a:rPr>
              <a:t>Кашпо из полипропилена, изготовленные методом литья.</a:t>
            </a:r>
            <a:r>
              <a:rPr lang="ru-RU" b="0" i="0" dirty="0">
                <a:solidFill>
                  <a:srgbClr val="323232"/>
                </a:solidFill>
                <a:effectLst/>
                <a:latin typeface="Montserrat-Regular"/>
              </a:rPr>
              <a:t> Очень популярный и относительно недорогой вариант для выращивания растений. Благодаря обширной цветовой гамме, многообразию размеров и форм изделий, можно без труда подобрать горшочки под любой стиль сада. Есть у них два недостатка: емкости из такого материала недолговечны и склонны к выгоранию на солнце.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46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4D0B6-2529-71A1-105F-5E8997F5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8241506-30CF-CF0C-09F9-E43334C8A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585" y="482637"/>
            <a:ext cx="7286434" cy="567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61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3D7F8-165F-26C2-8B9F-28ABCCB1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DA5C0-AF99-0C41-1DAC-787056D03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323232"/>
                </a:solidFill>
                <a:effectLst/>
                <a:latin typeface="Montserrat-Regular"/>
              </a:rPr>
              <a:t>Горшки из </a:t>
            </a:r>
            <a:r>
              <a:rPr lang="ru-RU" b="1" i="0" dirty="0" err="1">
                <a:solidFill>
                  <a:srgbClr val="323232"/>
                </a:solidFill>
                <a:effectLst/>
                <a:latin typeface="Montserrat-Regular"/>
              </a:rPr>
              <a:t>файбергласса</a:t>
            </a:r>
            <a:r>
              <a:rPr lang="ru-RU" b="1" i="0" dirty="0">
                <a:solidFill>
                  <a:srgbClr val="323232"/>
                </a:solidFill>
                <a:effectLst/>
                <a:latin typeface="Montserrat-Regular"/>
              </a:rPr>
              <a:t>.</a:t>
            </a:r>
            <a:r>
              <a:rPr lang="ru-RU" b="0" i="0" dirty="0">
                <a:solidFill>
                  <a:srgbClr val="323232"/>
                </a:solidFill>
                <a:effectLst/>
                <a:latin typeface="Montserrat-Regular"/>
              </a:rPr>
              <a:t> Выделяются среди прочих вариантов более интересными решениями в дизайне и высокой прочностью. Но и в этом случае не обошлось без минусов. Воздухообмен в таких кашпо только поверхностный, а значит выращивать в них можно далеко не все растения.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72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6550A-005C-ACAF-7787-05D6C22C7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Gorshki-iz-faiberglassa">
            <a:extLst>
              <a:ext uri="{FF2B5EF4-FFF2-40B4-BE49-F238E27FC236}">
                <a16:creationId xmlns:a16="http://schemas.microsoft.com/office/drawing/2014/main" id="{F1D8BD7C-089C-9EE6-AFFB-7285B7F597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65" y="23147"/>
            <a:ext cx="8310562" cy="64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898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00F66-6D29-9ED0-25F8-499AA97E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7689AF-5D49-BC20-7BE3-820FD1A3D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323232"/>
                </a:solidFill>
                <a:effectLst/>
                <a:latin typeface="Montserrat-Regular"/>
              </a:rPr>
              <a:t>Вазоны и горшки из объемного пластика. </a:t>
            </a:r>
            <a:r>
              <a:rPr lang="ru-RU" b="0" i="0" dirty="0">
                <a:solidFill>
                  <a:srgbClr val="323232"/>
                </a:solidFill>
                <a:effectLst/>
                <a:latin typeface="Montserrat-Regular"/>
              </a:rPr>
              <a:t>Появились на рынке относительно недавно. Отличаются прочностью, разнообразием цветовых и фактурных решений, устойчивостью к ультрафиолету и термостойкостью. Минус пока только один: несмотря на новизну, в продаже уже не редко встречаются подделки.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02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B9E78-31E1-91AD-9FA2-3C5ACEE44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vazoni-iz-obemnogo-plastika-v-sadu">
            <a:extLst>
              <a:ext uri="{FF2B5EF4-FFF2-40B4-BE49-F238E27FC236}">
                <a16:creationId xmlns:a16="http://schemas.microsoft.com/office/drawing/2014/main" id="{3EB2290E-E9F2-EB99-3738-265613608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97" y="293652"/>
            <a:ext cx="7963090" cy="61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634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8205C2D-902E-12F6-90F0-39676A403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84" y="582041"/>
            <a:ext cx="10515600" cy="73469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Контейнерная культура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8F2D21-BEA2-F374-1A61-64E62906A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74" y="4143375"/>
            <a:ext cx="4829175" cy="27146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F77090-7141-C692-4A3D-04CF70E6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4" y="1220343"/>
            <a:ext cx="3754723" cy="29230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B41B9-72D3-56C7-3AFA-DCBE9E4EA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28825"/>
            <a:ext cx="4829175" cy="4829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E792D5-69A5-EE09-99B8-11BE080048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643" y="1728215"/>
            <a:ext cx="3620357" cy="24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17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5A02D-A840-C961-0524-99804DA9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Выращивание голубики в контейнерах</a:t>
            </a:r>
            <a:endParaRPr lang="en-US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E6067E-5CF3-D5F5-0C45-E21DB6ACE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544" y="1474082"/>
            <a:ext cx="7754112" cy="51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7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232604-25CB-759D-0087-5143ABB28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7783" y="365125"/>
            <a:ext cx="7256434" cy="5655751"/>
          </a:xfrm>
        </p:spPr>
      </p:pic>
    </p:spTree>
    <p:extLst>
      <p:ext uri="{BB962C8B-B14F-4D97-AF65-F5344CB8AC3E}">
        <p14:creationId xmlns:p14="http://schemas.microsoft.com/office/powerpoint/2010/main" val="3560647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8DEC0-6E49-1D25-94E0-89C478EF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42F9DA-A860-4FD9-41EF-86E7D856B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053" y="731520"/>
            <a:ext cx="10690229" cy="4422492"/>
          </a:xfrm>
        </p:spPr>
      </p:pic>
    </p:spTree>
    <p:extLst>
      <p:ext uri="{BB962C8B-B14F-4D97-AF65-F5344CB8AC3E}">
        <p14:creationId xmlns:p14="http://schemas.microsoft.com/office/powerpoint/2010/main" val="3311504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09A25-E84B-DB98-4DB1-5592787C6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0" dirty="0">
                <a:solidFill>
                  <a:srgbClr val="1D1D1D"/>
                </a:solidFill>
                <a:effectLst/>
                <a:latin typeface="PT Serif" panose="020A0603040505020204" pitchFamily="18" charset="-52"/>
              </a:rPr>
              <a:t>Материал контейнера для голубики</a:t>
            </a:r>
            <a:br>
              <a:rPr lang="ru-RU" b="1" i="0" dirty="0">
                <a:solidFill>
                  <a:srgbClr val="1D1D1D"/>
                </a:solidFill>
                <a:effectLst/>
                <a:latin typeface="PT Serif" panose="020A0603040505020204" pitchFamily="18" charset="-52"/>
              </a:rPr>
            </a:b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04AA6-E8F4-0DBB-EFE8-6109FFB81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l"/>
            <a:r>
              <a:rPr lang="ru-RU" b="1" i="0" dirty="0">
                <a:solidFill>
                  <a:srgbClr val="000000"/>
                </a:solidFill>
                <a:effectLst/>
                <a:latin typeface="inherit"/>
              </a:rPr>
              <a:t>Биг-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inherit"/>
              </a:rPr>
              <a:t>бэг</a:t>
            </a:r>
            <a:r>
              <a:rPr lang="ru-RU" b="0" i="0" dirty="0">
                <a:solidFill>
                  <a:srgbClr val="000000"/>
                </a:solidFill>
                <a:effectLst/>
                <a:latin typeface="museo_sans_cyrl300"/>
              </a:rPr>
              <a:t> (плотность ткани должна быть выше 130 г/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museo_sans_cyrl300"/>
              </a:rPr>
              <a:t>кв.м</a:t>
            </a:r>
            <a:r>
              <a:rPr lang="ru-RU" b="0" i="0" dirty="0">
                <a:solidFill>
                  <a:srgbClr val="000000"/>
                </a:solidFill>
                <a:effectLst/>
                <a:latin typeface="museo_sans_cyrl300"/>
              </a:rPr>
              <a:t>) обладает плетеной структурой, благодаря чему хорошо пропускает воздух и воду (застоя воды, который так опасен для голубики, в таких мешках никогда не будет). Кроме того, материал устойчив к ультрафиолетовым лучам, не вступает в реакцию с химическими удобрениями и способен выдержать серьезные механические повреждения (например, от газонокосилки).</a:t>
            </a:r>
          </a:p>
          <a:p>
            <a:pPr algn="l"/>
            <a:r>
              <a:rPr lang="ru-RU" b="1" i="0" dirty="0">
                <a:solidFill>
                  <a:srgbClr val="000000"/>
                </a:solidFill>
                <a:effectLst/>
                <a:latin typeface="inherit"/>
              </a:rPr>
              <a:t>Пластиковые горшки</a:t>
            </a:r>
            <a:r>
              <a:rPr lang="ru-RU" b="0" i="0" dirty="0">
                <a:solidFill>
                  <a:srgbClr val="000000"/>
                </a:solidFill>
                <a:effectLst/>
                <a:latin typeface="museo_sans_cyrl300"/>
              </a:rPr>
              <a:t> (имеются в виду горшки высокого качества, рассчитанные на эксплуатацию при низких температурах) также устойчивы к удобрениям и воздействию солнечных лучей. Однако срок службы у них больше – около 10 лет, в отличие от 4-5 лет, на которые рассчитаны мешки. Кроме того, благодаря жестким стенкам пластиковые горшки удерживают кусты в одном положении, при перемещении грунт в них не двигается, поэтому корневой системе ничего не угрожает.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01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47547C-4A95-1FC0-523F-B461D93C8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2245"/>
            <a:ext cx="5116885" cy="62035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B486FD-95D5-7D7F-D117-38732100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245"/>
            <a:ext cx="6096000" cy="29813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5C52D9-0AA1-6CBF-E380-7CD298690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48" y="3163570"/>
            <a:ext cx="5559552" cy="3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17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EB64FF7-7257-78F4-E44B-19371A11D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2064"/>
            <a:ext cx="10515600" cy="5664899"/>
          </a:xfrm>
        </p:spPr>
        <p:txBody>
          <a:bodyPr>
            <a:normAutofit/>
          </a:bodyPr>
          <a:lstStyle/>
          <a:p>
            <a:r>
              <a:rPr lang="ru-RU" dirty="0"/>
              <a:t>Чтобы правильно выбрать почву для голубики, нужно знать предпочтения растения. Подбирая субстрат, особое внимание обращайте на следующие характеристики:</a:t>
            </a:r>
          </a:p>
          <a:p>
            <a:endParaRPr lang="ru-RU" dirty="0"/>
          </a:p>
          <a:p>
            <a:r>
              <a:rPr lang="ru-RU" dirty="0"/>
              <a:t>уровень кислотности – только на кислой почве (pH 3,5-4,5) голубика сможет нормально развиваться и будет хорошо плодоносить;</a:t>
            </a:r>
          </a:p>
          <a:p>
            <a:r>
              <a:rPr lang="ru-RU" dirty="0"/>
              <a:t>водо- и воздухопроницаемость – грунт должен хорошо удерживать воду и пропускать воздух, только в этом случае корневая система будет быстро расти;</a:t>
            </a:r>
          </a:p>
          <a:p>
            <a:r>
              <a:rPr lang="ru-RU" dirty="0"/>
              <a:t>насыщенность питательными веществами – как и для большинства растений, голубике необходимо хорошее питание.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26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244E0-2130-033E-DC68-EFA62C65E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Чтобы удовлетворить названные потребности растения, субстрат для выращивания голубики в горшках составляют из нескольких компонентов. Чаще всего используют следующие смеси:</a:t>
            </a:r>
            <a:endParaRPr lang="en-US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DB22CC-CED5-9A2E-5CD7-E393B1B47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верховой торф и речной песок в пропорции 1:1;</a:t>
            </a:r>
          </a:p>
          <a:p>
            <a:r>
              <a:rPr lang="ru-RU" dirty="0"/>
              <a:t>хвойный опад и речной песок – 1:1;</a:t>
            </a:r>
          </a:p>
          <a:p>
            <a:r>
              <a:rPr lang="ru-RU" dirty="0"/>
              <a:t>сосновая кора (либо сосновые опилки), земля с участка и верховой торф – все в равных пропорциях;</a:t>
            </a:r>
          </a:p>
          <a:p>
            <a:r>
              <a:rPr lang="ru-RU" dirty="0"/>
              <a:t>верховой торф, садовая земля и речной песок – также в равных пропорциях;</a:t>
            </a:r>
          </a:p>
          <a:p>
            <a:r>
              <a:rPr lang="ru-RU" dirty="0"/>
              <a:t>верховой торф, кокосовое волокно и сосновая кора – 1:1:1.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44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1E250E-30F2-406E-7725-83D3C8F14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Голубика довольно влаголюбива – лишь при достаточном количестве воды можно рассчитывать на обильный урожай. Из-за небольшого объема грунт в мешках очень быстро пересыхает. Это отрицательно сказывается на развитии голубики, т.к. корневая система у нее мочковатая, с очень мелкими корешками, которые сразу реагируют на недостаток (впрочем, как и на избыток) влаги. Нельзя допускать ни пересыхания грунта, ни его заливания. Норма для голубики – это постоянно влажный, но при этом не мокрый грунт. В день одному кусту голубики нужно около 5 л воды.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DDDB50-F346-A61D-53B7-95D60A9C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40" y="-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8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FF1924-DBD8-249F-858E-631701789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Сложный период для голубики, которая растет в мешках и горшках, – зимовка. Чтобы защитить корневую систему в сильные морозы, растения нужно подготовить к зиме.</a:t>
            </a:r>
          </a:p>
          <a:p>
            <a:r>
              <a:rPr lang="ru-RU" dirty="0"/>
              <a:t>Самый простой способ – убрать все мешки и горшки с кустами на зиму в помещение, где температура не опускается ниже –2…–4°С. Это могут быть веранда либо подвал.</a:t>
            </a:r>
          </a:p>
          <a:p>
            <a:r>
              <a:rPr lang="ru-RU" dirty="0"/>
              <a:t>Если такой возможности нет, выройте траншеи глубиной 40-50 см и поставьте емкости с растениями туда. Все свободное пространство засыпьте древесными опилками.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798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A7F0F-A031-AFF3-4BF5-7B84D0AF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608B6F-BA28-ED44-CEC8-30541A141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 австралийской ферме была выращена самая большая в мире голубика – размером с шарик для настольного тенниса. Ягода попала в Книгу рекордов Гиннеса, передает БЕЛТА. Голубику весом 20,4 г и диаметром практически 4 см была вырастили на кустах сорта </a:t>
            </a:r>
            <a:r>
              <a:rPr lang="ru-RU" dirty="0" err="1"/>
              <a:t>Этерна</a:t>
            </a:r>
            <a:r>
              <a:rPr lang="ru-RU" dirty="0"/>
              <a:t> на ферме </a:t>
            </a:r>
            <a:r>
              <a:rPr lang="ru-RU" dirty="0" err="1"/>
              <a:t>Costa</a:t>
            </a:r>
            <a:r>
              <a:rPr lang="ru-RU" dirty="0"/>
              <a:t> Group.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46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1132E-9D43-9CAD-9C37-6170542D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1B0FCB-4585-F546-A34F-930C176F5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Конте́йнер</a:t>
            </a:r>
            <a:r>
              <a:rPr lang="ru-RU" dirty="0"/>
              <a:t> (англ. </a:t>
            </a:r>
            <a:r>
              <a:rPr lang="ru-RU" dirty="0" err="1"/>
              <a:t>container</a:t>
            </a:r>
            <a:r>
              <a:rPr lang="ru-RU" dirty="0"/>
              <a:t>, от англ. </a:t>
            </a:r>
            <a:r>
              <a:rPr lang="ru-RU" dirty="0" err="1"/>
              <a:t>contain</a:t>
            </a:r>
            <a:r>
              <a:rPr lang="ru-RU" dirty="0"/>
              <a:t> — «содержать в себе, иметь в своём составе, включать, вмещать»; буквально «вместилище, ёмкость») — многозначное слово.</a:t>
            </a:r>
          </a:p>
          <a:p>
            <a:r>
              <a:rPr lang="ru-RU" dirty="0" err="1"/>
              <a:t>Культу́ра</a:t>
            </a:r>
            <a:r>
              <a:rPr lang="ru-RU" dirty="0"/>
              <a:t> (от лат. </a:t>
            </a:r>
            <a:r>
              <a:rPr lang="ru-RU" dirty="0" err="1"/>
              <a:t>cultura</a:t>
            </a:r>
            <a:r>
              <a:rPr lang="ru-RU" dirty="0"/>
              <a:t> — «возделываю, обрабатываю землю», см. агрокультура, от </a:t>
            </a:r>
            <a:r>
              <a:rPr lang="ru-RU" dirty="0" err="1"/>
              <a:t>colere</a:t>
            </a:r>
            <a:r>
              <a:rPr lang="ru-RU" dirty="0"/>
              <a:t> — «возделывать, ухаживать», родственное — «культ») — сложившиеся у людей ценности, нормы, обычаи, верования и обряды, знания и умения, техника и технологии, способы мышления, деятельности, взаимодействия и коммуникации.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13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B178D1-7961-3FAF-39A5-4981F77F8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268" y="631525"/>
            <a:ext cx="8583223" cy="521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45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DE25D-1B32-5C39-BB35-1A78149F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Преимущества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BAD2F6-56E4-1768-766C-173ED5483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0" i="0" dirty="0">
                <a:solidFill>
                  <a:srgbClr val="444444"/>
                </a:solidFill>
                <a:effectLst/>
                <a:latin typeface="PT Serif" panose="020A0603040505020204" pitchFamily="18" charset="-52"/>
              </a:rPr>
              <a:t>Главное преимущество контейнерной культуры для пересадки– безболезненная пересадка в будущем, растение хорошо приживается на новом месте в саду, прекрасно развивается и быстро растет. Дело в том, что до того момента, как вы приобретаете растение в контейнере, оно уже прошло несколько процедур перевалки из меньшей емкости в большую, в результате чего у него сформировалась плотная корневая система: скелетные корни не расползлись вширь и вглубь, а мочковатые (питающие) корни интенсивно наросли. Кроме того, за это время у контейнерного растения выработался определенный «иммунитет» к пересадкам и последнюю – на постоянное место оно переживет без стресса, быстро приживется и восстановится.</a:t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610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AFCA6-5F9C-5F1A-015B-4826B7276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Преимущества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C167D4-2CE3-FA11-1807-DA2F84CBE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Возможность зимнего укрытия (переноса в помещение или защищенный грунт)</a:t>
            </a:r>
          </a:p>
          <a:p>
            <a:r>
              <a:rPr lang="ru-RU" dirty="0"/>
              <a:t>Мобильность композиций (для декоративных культур)</a:t>
            </a:r>
          </a:p>
          <a:p>
            <a:r>
              <a:rPr lang="ru-RU" dirty="0"/>
              <a:t>Отсутствие сорняков</a:t>
            </a:r>
          </a:p>
          <a:p>
            <a:r>
              <a:rPr lang="ru-RU" dirty="0"/>
              <a:t>Экономный расход воды для полива и удобрений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9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A0C9B-0D04-7C55-2C83-51939CA4A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0" i="0" dirty="0">
                <a:solidFill>
                  <a:srgbClr val="323232"/>
                </a:solidFill>
                <a:effectLst/>
                <a:latin typeface="Montserrat-Medium"/>
              </a:rPr>
              <a:t>Виды контейнеров для выращивания растений в саду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A8222A-F0C3-7AAE-3D96-5D3000956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323232"/>
                </a:solidFill>
                <a:effectLst/>
                <a:latin typeface="Montserrat-Regular"/>
              </a:rPr>
              <a:t>Глиняные горшки. </a:t>
            </a:r>
            <a:r>
              <a:rPr lang="ru-RU" b="0" i="0" dirty="0">
                <a:solidFill>
                  <a:srgbClr val="323232"/>
                </a:solidFill>
                <a:effectLst/>
                <a:latin typeface="Montserrat-Regular"/>
              </a:rPr>
              <a:t>Они славятся своим эстетичным видом, оптимальной прочностью и хорошим воздухообменом. Из недостатков: ограниченная цветовая гамма изделий и, в отдельных случаях, недостаточное испарение влаги (если горшок покрыт изнутри гелем).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9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inyanie-gorshki-v-sadu">
            <a:extLst>
              <a:ext uri="{FF2B5EF4-FFF2-40B4-BE49-F238E27FC236}">
                <a16:creationId xmlns:a16="http://schemas.microsoft.com/office/drawing/2014/main" id="{817ECBB4-2276-2A28-DF42-979BA3AFE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4805"/>
            <a:ext cx="6664643" cy="518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89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27C91-B802-D3BD-4439-A0F722BBA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E7814C-C6F3-C0E3-4D7C-E5F135E4F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323232"/>
                </a:solidFill>
                <a:effectLst/>
                <a:latin typeface="Montserrat-Regular"/>
              </a:rPr>
              <a:t>Деревянные кадки. </a:t>
            </a:r>
            <a:r>
              <a:rPr lang="ru-RU" b="0" i="0" dirty="0">
                <a:solidFill>
                  <a:srgbClr val="323232"/>
                </a:solidFill>
                <a:effectLst/>
                <a:latin typeface="Montserrat-Regular"/>
              </a:rPr>
              <a:t>Набирают всё большую популярность в последние годы. Это связано с материалом (экологически чистый) и невысокой стоимостью по сравнению с альтернативными вариантами. Но и у деревянных кадок есть недостатки: ухудшение внешнего вида с течением времени, они сложно вписываются в некоторые стилистики ландшафта и слишком хорошо пропускают влагу, что затрудняет процесс полива.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0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revyannie-kadki-v-sadu">
            <a:extLst>
              <a:ext uri="{FF2B5EF4-FFF2-40B4-BE49-F238E27FC236}">
                <a16:creationId xmlns:a16="http://schemas.microsoft.com/office/drawing/2014/main" id="{72BAE964-4592-097B-C8E2-1D691BF39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94" y="365125"/>
            <a:ext cx="7780211" cy="60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3490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1177</Words>
  <Application>Microsoft Office PowerPoint</Application>
  <PresentationFormat>Широкоэкранный</PresentationFormat>
  <Paragraphs>39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inherit</vt:lpstr>
      <vt:lpstr>Montserrat-Medium</vt:lpstr>
      <vt:lpstr>Montserrat-Regular</vt:lpstr>
      <vt:lpstr>museo_sans_cyrl300</vt:lpstr>
      <vt:lpstr>PT Serif</vt:lpstr>
      <vt:lpstr>Тема Office</vt:lpstr>
      <vt:lpstr>Презентация PowerPoint</vt:lpstr>
      <vt:lpstr>Презентация PowerPoint</vt:lpstr>
      <vt:lpstr>Презентация PowerPoint</vt:lpstr>
      <vt:lpstr>Преимущества</vt:lpstr>
      <vt:lpstr>Преимущества</vt:lpstr>
      <vt:lpstr>Виды контейнеров для выращивания растений в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Выращивание голубики в контейнерах</vt:lpstr>
      <vt:lpstr>Презентация PowerPoint</vt:lpstr>
      <vt:lpstr>Презентация PowerPoint</vt:lpstr>
      <vt:lpstr>Материал контейнера для голубики </vt:lpstr>
      <vt:lpstr>Презентация PowerPoint</vt:lpstr>
      <vt:lpstr>Презентация PowerPoint</vt:lpstr>
      <vt:lpstr>Чтобы удовлетворить названные потребности растения, субстрат для выращивания голубики в горшках составляют из нескольких компонентов. Чаще всего используют следующие смеси: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Контейнерная культура  Типы используемых контейнеров (материалы, размеры, форма и др.). Почвенные и искусственное субстраты. Плодовые культуры. Особенности выращивания в контейнерах. Ягодные культуры. Особенности выращивания в контейнерах. Декоративные культуры. Особенности выращивания в контейнерах.</dc:title>
  <dc:creator>Андрей Исаков</dc:creator>
  <cp:lastModifiedBy>Андрей Исаков</cp:lastModifiedBy>
  <cp:revision>2</cp:revision>
  <dcterms:created xsi:type="dcterms:W3CDTF">2024-04-14T12:05:14Z</dcterms:created>
  <dcterms:modified xsi:type="dcterms:W3CDTF">2024-04-14T13:31:47Z</dcterms:modified>
</cp:coreProperties>
</file>