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emf"/><Relationship Id="rId5" Type="http://schemas.openxmlformats.org/officeDocument/2006/relationships/image" Target="../media/image8.emf"/><Relationship Id="rId4" Type="http://schemas.openxmlformats.org/officeDocument/2006/relationships/package" Target="../embeddings/_________Microsoft_Word1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427" y="348343"/>
            <a:ext cx="7766936" cy="689327"/>
          </a:xfrm>
        </p:spPr>
        <p:txBody>
          <a:bodyPr/>
          <a:lstStyle/>
          <a:p>
            <a:pPr algn="l"/>
            <a:r>
              <a:rPr lang="ru-RU" dirty="0" smtClean="0"/>
              <a:t>Тема 9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8427" y="2013028"/>
            <a:ext cx="7766936" cy="2193212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accent1"/>
                </a:solidFill>
              </a:rPr>
              <a:t>РАЗРАБОТКА СХЕМЫ ПЛАНИРОВКИ И ЗАСТРОЙКИ УСАДЬБЫ КРЕСТЬЯНСКОГО (ФЕРМЕРСКОГО) ХОЗЯЙСТВА</a:t>
            </a:r>
          </a:p>
        </p:txBody>
      </p:sp>
    </p:spTree>
    <p:extLst>
      <p:ext uri="{BB962C8B-B14F-4D97-AF65-F5344CB8AC3E}">
        <p14:creationId xmlns:p14="http://schemas.microsoft.com/office/powerpoint/2010/main" val="1207119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158" y="267664"/>
            <a:ext cx="9010230" cy="581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61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891" y="694363"/>
            <a:ext cx="8417230" cy="568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016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66" y="325688"/>
            <a:ext cx="8900967" cy="5953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73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493" y="1913489"/>
            <a:ext cx="4181929" cy="2805757"/>
          </a:xfrm>
          <a:prstGeom prst="rect">
            <a:avLst/>
          </a:prstGeom>
          <a:noFill/>
          <a:ln w="9525" cmpd="sng">
            <a:solidFill>
              <a:srgbClr val="A5A5A5"/>
            </a:solidFill>
            <a:miter lim="800000"/>
            <a:headEnd/>
            <a:tailEnd/>
          </a:ln>
          <a:effectLst/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336703"/>
              </p:ext>
            </p:extLst>
          </p:nvPr>
        </p:nvGraphicFramePr>
        <p:xfrm>
          <a:off x="3780781" y="1987838"/>
          <a:ext cx="8411219" cy="3097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Документ" r:id="rId4" imgW="3891890" imgH="1432187" progId="Word.Document.12">
                  <p:embed/>
                </p:oleObj>
              </mc:Choice>
              <mc:Fallback>
                <p:oleObj name="Документ" r:id="rId4" imgW="3891890" imgH="14321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80781" y="1987838"/>
                        <a:ext cx="8411219" cy="30979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4321" y="45549"/>
            <a:ext cx="7196202" cy="160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74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324" y="159274"/>
            <a:ext cx="8101620" cy="92372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24" y="1677184"/>
            <a:ext cx="4864313" cy="30025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0038" y="1677184"/>
            <a:ext cx="7283719" cy="317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78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32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0347" y="409303"/>
            <a:ext cx="7766936" cy="854790"/>
          </a:xfrm>
        </p:spPr>
        <p:txBody>
          <a:bodyPr/>
          <a:lstStyle/>
          <a:p>
            <a:pPr algn="l"/>
            <a:r>
              <a:rPr lang="ru-RU" sz="4000" dirty="0" smtClean="0"/>
              <a:t>Вопросы: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7467" y="1551473"/>
            <a:ext cx="7766936" cy="230642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1.	Функциональное зонирование территории крестьянской  (фермерской) усадьбы.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</a:rPr>
              <a:t>2.	Установление состава жилых и производственных </a:t>
            </a:r>
            <a:r>
              <a:rPr lang="ru-RU" sz="2400" dirty="0" smtClean="0">
                <a:solidFill>
                  <a:schemeClr val="tx1"/>
                </a:solidFill>
              </a:rPr>
              <a:t>зданий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</a:rPr>
              <a:t>3.	Планировка и застройка крестьянской (фермерской) усадьбы.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25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926" y="238883"/>
            <a:ext cx="882178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/>
                </a:solidFill>
              </a:rPr>
              <a:t>1. Функциональное зонирование территории</a:t>
            </a:r>
          </a:p>
          <a:p>
            <a:r>
              <a:rPr lang="ru-RU" dirty="0">
                <a:solidFill>
                  <a:schemeClr val="accent3"/>
                </a:solidFill>
              </a:rPr>
              <a:t>крестьянской (фермерской) усадьбы</a:t>
            </a:r>
          </a:p>
          <a:p>
            <a:endParaRPr lang="ru-RU" dirty="0"/>
          </a:p>
          <a:p>
            <a:r>
              <a:rPr lang="ru-RU" dirty="0"/>
              <a:t>Планировочная организация фермерской усадьбы должна обеспечивать в первую очередь оптимальные условия труда и быта крестьянской семьи. Основой её разработки является </a:t>
            </a:r>
            <a:r>
              <a:rPr lang="ru-RU" dirty="0" smtClean="0"/>
              <a:t>организация </a:t>
            </a:r>
            <a:r>
              <a:rPr lang="ru-RU" dirty="0"/>
              <a:t>территории и производства крестьянского </a:t>
            </a:r>
            <a:r>
              <a:rPr lang="ru-RU" dirty="0" smtClean="0"/>
              <a:t>хозяйства</a:t>
            </a:r>
            <a:r>
              <a:rPr lang="ru-RU" dirty="0"/>
              <a:t>.</a:t>
            </a:r>
          </a:p>
          <a:p>
            <a:r>
              <a:rPr lang="ru-RU" dirty="0"/>
              <a:t>Для разработки схемы планировки и застройки усадьбы крестьянского хозяйства производится функциональное </a:t>
            </a:r>
            <a:r>
              <a:rPr lang="ru-RU" dirty="0" smtClean="0"/>
              <a:t>зонирование </a:t>
            </a:r>
            <a:r>
              <a:rPr lang="ru-RU" dirty="0"/>
              <a:t>ее территории. Оно заключается в определении рас-положения взаимосвязанных функциональных зон: жилой, садово-огородной (санитарно-защитной) и производственной.</a:t>
            </a:r>
          </a:p>
          <a:p>
            <a:r>
              <a:rPr lang="ru-RU" dirty="0"/>
              <a:t>На территории жилой зоны размещаются жилой дом, гараж для легкового автомобиля, баня-сауна, погреб, колодец, </a:t>
            </a:r>
            <a:r>
              <a:rPr lang="ru-RU" dirty="0" smtClean="0"/>
              <a:t>спортивная </a:t>
            </a:r>
            <a:r>
              <a:rPr lang="ru-RU" dirty="0"/>
              <a:t>площадка, цветники и клумбы и др.</a:t>
            </a:r>
          </a:p>
          <a:p>
            <a:r>
              <a:rPr lang="ru-RU" dirty="0"/>
              <a:t>Производственная зона включает животноводческие </a:t>
            </a:r>
            <a:r>
              <a:rPr lang="ru-RU" dirty="0" smtClean="0"/>
              <a:t>постройки</a:t>
            </a:r>
            <a:r>
              <a:rPr lang="ru-RU" dirty="0"/>
              <a:t>, складские помещения, навесы для хранения </a:t>
            </a:r>
            <a:r>
              <a:rPr lang="ru-RU" dirty="0" smtClean="0"/>
              <a:t>инвентаря </a:t>
            </a:r>
            <a:r>
              <a:rPr lang="ru-RU" dirty="0"/>
              <a:t>и грубых кормов, гаражи сельскохозяйственной техники, мастерские, а также здания и сооружения по переработке сельскохозяйственной продукции и отходов производства.</a:t>
            </a:r>
          </a:p>
          <a:p>
            <a:r>
              <a:rPr lang="ru-RU" dirty="0"/>
              <a:t>К садово-огородной (санитарно-защитной) зоне относится приусадебный участок, разделяющий жилую и </a:t>
            </a:r>
            <a:r>
              <a:rPr lang="ru-RU" dirty="0" smtClean="0"/>
              <a:t>производственную </a:t>
            </a:r>
            <a:r>
              <a:rPr lang="ru-RU" dirty="0"/>
              <a:t>зону, на котором возделываются многолетние фруктово-ягодные насаждения и огородные культуры.</a:t>
            </a:r>
          </a:p>
        </p:txBody>
      </p:sp>
    </p:spTree>
    <p:extLst>
      <p:ext uri="{BB962C8B-B14F-4D97-AF65-F5344CB8AC3E}">
        <p14:creationId xmlns:p14="http://schemas.microsoft.com/office/powerpoint/2010/main" val="402860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752" y="543089"/>
            <a:ext cx="7664840" cy="581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68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61" y="295008"/>
            <a:ext cx="7718442" cy="614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29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423" y="187468"/>
            <a:ext cx="89175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/>
                </a:solidFill>
              </a:rPr>
              <a:t>2. Установление состава жилых и производственных зданий</a:t>
            </a:r>
          </a:p>
          <a:p>
            <a:r>
              <a:rPr lang="ru-RU" dirty="0">
                <a:solidFill>
                  <a:schemeClr val="accent3"/>
                </a:solidFill>
              </a:rPr>
              <a:t>крестьянской усадьбы.</a:t>
            </a:r>
          </a:p>
          <a:p>
            <a:endParaRPr lang="ru-RU" dirty="0"/>
          </a:p>
          <a:p>
            <a:r>
              <a:rPr lang="ru-RU" dirty="0"/>
              <a:t>Состав жилых и производственных зданий и сооружений усадьбы крестьянского хозяйства определяется потребностью семьи фермера в жилой площади, специализацией, </a:t>
            </a:r>
            <a:r>
              <a:rPr lang="ru-RU" dirty="0" smtClean="0"/>
              <a:t>технологией </a:t>
            </a:r>
            <a:r>
              <a:rPr lang="ru-RU" dirty="0"/>
              <a:t>и уровнем производства.</a:t>
            </a:r>
          </a:p>
          <a:p>
            <a:r>
              <a:rPr lang="ru-RU" dirty="0"/>
              <a:t>Жилая зона усадьбы включает жилой дом и постройки </a:t>
            </a:r>
            <a:r>
              <a:rPr lang="ru-RU" dirty="0" smtClean="0"/>
              <a:t>бытового </a:t>
            </a:r>
            <a:r>
              <a:rPr lang="ru-RU" dirty="0"/>
              <a:t>назначения: гараж для легкового автомобиля, баню, погреб, хозяйственно-бытовой блок с летней кухней, колодец, спортивную площадку, а также цветники, клумбы, </a:t>
            </a:r>
            <a:r>
              <a:rPr lang="ru-RU" dirty="0" smtClean="0"/>
              <a:t>декоративные </a:t>
            </a:r>
            <a:r>
              <a:rPr lang="ru-RU" dirty="0"/>
              <a:t>насаждения.</a:t>
            </a:r>
          </a:p>
          <a:p>
            <a:r>
              <a:rPr lang="ru-RU" dirty="0"/>
              <a:t>Зону производственного назначения представляют </a:t>
            </a:r>
            <a:r>
              <a:rPr lang="ru-RU" dirty="0" smtClean="0"/>
              <a:t>хозяйственные </a:t>
            </a:r>
            <a:r>
              <a:rPr lang="ru-RU" dirty="0"/>
              <a:t>постройки в зависимости от специализации </a:t>
            </a:r>
            <a:r>
              <a:rPr lang="ru-RU" dirty="0" smtClean="0"/>
              <a:t>хозяйства</a:t>
            </a:r>
            <a:r>
              <a:rPr lang="ru-RU" dirty="0"/>
              <a:t>, в том числе и выгульные площадки для животных а так-же, складские помещения, навесы для хранения инвентаря, гаражи сельскохозяйственной техники, мастерские, а также здания и сооружения по хранению, переработке </a:t>
            </a:r>
            <a:r>
              <a:rPr lang="ru-RU" dirty="0" smtClean="0"/>
              <a:t>сельскохозяйственной </a:t>
            </a:r>
            <a:r>
              <a:rPr lang="ru-RU" dirty="0"/>
              <a:t>продукции и отходов производства.</a:t>
            </a:r>
          </a:p>
          <a:p>
            <a:r>
              <a:rPr lang="ru-RU" dirty="0"/>
              <a:t>К садово-огородной (санитарно-защитной) зоне относится приусадебный участок, как правило, разделяющий жилую и производственную зону, на котором возделываются </a:t>
            </a:r>
            <a:r>
              <a:rPr lang="ru-RU" dirty="0" smtClean="0"/>
              <a:t>многолетние </a:t>
            </a:r>
            <a:r>
              <a:rPr lang="ru-RU" dirty="0"/>
              <a:t>фруктово-ягодные насаждения и огородные культуры.</a:t>
            </a:r>
          </a:p>
          <a:p>
            <a:r>
              <a:rPr lang="ru-RU" dirty="0"/>
              <a:t>Типовые проекты жилых и производственных зданий и других объектов выбираются из каталогов с учетом их состава и требуемой вместимости.</a:t>
            </a:r>
          </a:p>
        </p:txBody>
      </p:sp>
    </p:spTree>
    <p:extLst>
      <p:ext uri="{BB962C8B-B14F-4D97-AF65-F5344CB8AC3E}">
        <p14:creationId xmlns:p14="http://schemas.microsoft.com/office/powerpoint/2010/main" val="1345208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2880" y="256300"/>
            <a:ext cx="876082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/>
                </a:solidFill>
              </a:rPr>
              <a:t>3. Планировка и застройка крестьянской усадьбы</a:t>
            </a:r>
          </a:p>
          <a:p>
            <a:endParaRPr lang="ru-RU" dirty="0"/>
          </a:p>
          <a:p>
            <a:r>
              <a:rPr lang="ru-RU" dirty="0"/>
              <a:t>При разработке схемы планировки и застройки </a:t>
            </a:r>
            <a:r>
              <a:rPr lang="ru-RU" dirty="0" smtClean="0"/>
              <a:t>крестьянской </a:t>
            </a:r>
            <a:r>
              <a:rPr lang="ru-RU" dirty="0"/>
              <a:t>(фермерской) усадьбы выполняют размещение ее жилой, производственной и садово-огородной зон. При этом </a:t>
            </a:r>
            <a:r>
              <a:rPr lang="ru-RU" dirty="0" smtClean="0"/>
              <a:t>учитываются </a:t>
            </a:r>
            <a:r>
              <a:rPr lang="ru-RU" dirty="0"/>
              <a:t>рельеф местности, качество грунтов, глубина залегания грунтовых вод, наличие водных источников, направление </a:t>
            </a:r>
            <a:r>
              <a:rPr lang="ru-RU" dirty="0" smtClean="0"/>
              <a:t>господствующих </a:t>
            </a:r>
            <a:r>
              <a:rPr lang="ru-RU" dirty="0"/>
              <a:t>ветров.</a:t>
            </a:r>
          </a:p>
          <a:p>
            <a:r>
              <a:rPr lang="ru-RU" dirty="0"/>
              <a:t>К взаимному размещению ранее указанных зон и </a:t>
            </a:r>
            <a:r>
              <a:rPr lang="ru-RU" dirty="0" smtClean="0"/>
              <a:t>отдельных </a:t>
            </a:r>
            <a:r>
              <a:rPr lang="ru-RU" dirty="0"/>
              <a:t>зданий и сооружений предъявляют перечисленные ниже санитарные, противопожарные, экологические и </a:t>
            </a:r>
            <a:r>
              <a:rPr lang="ru-RU" dirty="0" smtClean="0"/>
              <a:t>экономические </a:t>
            </a:r>
            <a:r>
              <a:rPr lang="ru-RU" dirty="0"/>
              <a:t>требования:</a:t>
            </a:r>
          </a:p>
          <a:p>
            <a:r>
              <a:rPr lang="ru-RU" dirty="0"/>
              <a:t>- жилая зона должна размещаться с наветренной стороны и выше по рельефу относительно производственной зоны;</a:t>
            </a:r>
          </a:p>
          <a:p>
            <a:r>
              <a:rPr lang="ru-RU" dirty="0"/>
              <a:t>- санитарные разрывы устанавливаются в зависимости от уровня возможного загрязнения сточными водами, запахами и пылью;</a:t>
            </a:r>
          </a:p>
          <a:p>
            <a:r>
              <a:rPr lang="ru-RU" dirty="0"/>
              <a:t>- противопожарные разрывы определяются огнестойкостью строительных материалов и конструкций;</a:t>
            </a:r>
          </a:p>
          <a:p>
            <a:r>
              <a:rPr lang="ru-RU" dirty="0"/>
              <a:t>- навозохранилище и жижесборник должны размещаться ниже по рельефу от животноводческих помещений и быть удобно связаны с полями севооборотов;</a:t>
            </a:r>
          </a:p>
          <a:p>
            <a:r>
              <a:rPr lang="ru-RU" dirty="0"/>
              <a:t>- учитываются технологические процессы, их направление и интенсивность:</a:t>
            </a:r>
          </a:p>
          <a:p>
            <a:r>
              <a:rPr lang="ru-RU" dirty="0"/>
              <a:t>а) корма – кормокухня – животноводческое помещение – </a:t>
            </a:r>
            <a:r>
              <a:rPr lang="ru-RU" dirty="0" err="1"/>
              <a:t>навозо</a:t>
            </a:r>
            <a:r>
              <a:rPr lang="ru-RU" dirty="0"/>
              <a:t>-хранилище – поле;</a:t>
            </a:r>
          </a:p>
          <a:p>
            <a:r>
              <a:rPr lang="ru-RU" dirty="0"/>
              <a:t>б) сырье – переработка – склад – потребитель.</a:t>
            </a:r>
          </a:p>
        </p:txBody>
      </p:sp>
    </p:spTree>
    <p:extLst>
      <p:ext uri="{BB962C8B-B14F-4D97-AF65-F5344CB8AC3E}">
        <p14:creationId xmlns:p14="http://schemas.microsoft.com/office/powerpoint/2010/main" val="2004476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953" y="656188"/>
            <a:ext cx="7862020" cy="578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26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872" y="478004"/>
            <a:ext cx="6791945" cy="5774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14300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524</Words>
  <Application>Microsoft Office PowerPoint</Application>
  <PresentationFormat>Широкоэкранный</PresentationFormat>
  <Paragraphs>33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Trebuchet MS</vt:lpstr>
      <vt:lpstr>Wingdings 3</vt:lpstr>
      <vt:lpstr>Грань</vt:lpstr>
      <vt:lpstr>Документ Microsoft Word</vt:lpstr>
      <vt:lpstr>Тема 9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</dc:title>
  <dc:creator>Учетная запись Майкрософт</dc:creator>
  <cp:lastModifiedBy>Учетная запись Майкрософт</cp:lastModifiedBy>
  <cp:revision>4</cp:revision>
  <dcterms:created xsi:type="dcterms:W3CDTF">2022-01-03T18:16:59Z</dcterms:created>
  <dcterms:modified xsi:type="dcterms:W3CDTF">2022-01-03T18:30:52Z</dcterms:modified>
</cp:coreProperties>
</file>