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13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9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9369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99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2969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638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92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17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45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1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67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04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5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2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6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2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6770" y="435429"/>
            <a:ext cx="7766936" cy="976710"/>
          </a:xfrm>
        </p:spPr>
        <p:txBody>
          <a:bodyPr/>
          <a:lstStyle/>
          <a:p>
            <a:pPr algn="l"/>
            <a:r>
              <a:rPr lang="ru-RU" dirty="0" smtClean="0"/>
              <a:t>Тема 8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959429"/>
            <a:ext cx="7766936" cy="318830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/>
                </a:solidFill>
              </a:rPr>
              <a:t>РАЗРАБОТКА СИСТЕМЫ ЗЕМЛЕДЕЛИЯ, </a:t>
            </a:r>
          </a:p>
          <a:p>
            <a:pPr algn="ctr"/>
            <a:r>
              <a:rPr lang="ru-RU" sz="2800" dirty="0">
                <a:solidFill>
                  <a:schemeClr val="accent1"/>
                </a:solidFill>
              </a:rPr>
              <a:t>ПОЧВОЗАЩИТНЫХ И ПРИРОДООХРАННЫХ </a:t>
            </a:r>
          </a:p>
          <a:p>
            <a:pPr algn="ctr"/>
            <a:r>
              <a:rPr lang="ru-RU" sz="2800" dirty="0">
                <a:solidFill>
                  <a:schemeClr val="accent1"/>
                </a:solidFill>
              </a:rPr>
              <a:t>МЕРОПРИЯТИЙ НА ЗЕМЛЯХ КРЕСТЬЯНСКОГО </a:t>
            </a:r>
          </a:p>
          <a:p>
            <a:pPr algn="ctr"/>
            <a:r>
              <a:rPr lang="ru-RU" sz="2800" dirty="0">
                <a:solidFill>
                  <a:schemeClr val="accent1"/>
                </a:solidFill>
              </a:rPr>
              <a:t>(ФЕРМЕРСКОГО) ХОЗЯЙСТВА</a:t>
            </a: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73654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0"/>
            <a:ext cx="1057220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Законодательными актами могут быть установлены и </a:t>
            </a:r>
            <a:r>
              <a:rPr lang="ru-RU" dirty="0" smtClean="0"/>
              <a:t>другие </a:t>
            </a:r>
            <a:r>
              <a:rPr lang="ru-RU" dirty="0"/>
              <a:t>запреты и ограничения хозяйственной и иной </a:t>
            </a:r>
            <a:r>
              <a:rPr lang="ru-RU" dirty="0" smtClean="0"/>
              <a:t>деятельности </a:t>
            </a:r>
            <a:r>
              <a:rPr lang="ru-RU" dirty="0"/>
              <a:t>в </a:t>
            </a:r>
            <a:r>
              <a:rPr lang="ru-RU" dirty="0" err="1"/>
              <a:t>водоохранных</a:t>
            </a:r>
            <a:r>
              <a:rPr lang="ru-RU" dirty="0"/>
              <a:t> зонах.</a:t>
            </a:r>
          </a:p>
          <a:p>
            <a:r>
              <a:rPr lang="ru-RU" dirty="0"/>
              <a:t>В границах прибрежных полос действуют запреты и </a:t>
            </a:r>
            <a:r>
              <a:rPr lang="ru-RU" dirty="0" smtClean="0"/>
              <a:t>ограничения</a:t>
            </a:r>
            <a:r>
              <a:rPr lang="ru-RU" dirty="0"/>
              <a:t>, указанные в статье 53 настоящего Кодекса, а также не допускаются на расстоянии до 10 метров по горизонтали от береговой линии:</a:t>
            </a:r>
          </a:p>
          <a:p>
            <a:r>
              <a:rPr lang="ru-RU" dirty="0"/>
              <a:t>- применение всех видов удобрений и химических средств защиты растений, за исключением их применения при </a:t>
            </a:r>
            <a:r>
              <a:rPr lang="ru-RU" dirty="0" smtClean="0"/>
              <a:t>проведении </a:t>
            </a:r>
            <a:r>
              <a:rPr lang="ru-RU" dirty="0"/>
              <a:t>работ, связанных с регулированием распространения и численности дикорастущих растений отдельных видов в </a:t>
            </a:r>
            <a:r>
              <a:rPr lang="ru-RU" dirty="0" smtClean="0"/>
              <a:t>соответствии </a:t>
            </a:r>
            <a:r>
              <a:rPr lang="ru-RU" dirty="0"/>
              <a:t>с законодательством о растительном мире, о защите растений;</a:t>
            </a:r>
          </a:p>
          <a:p>
            <a:r>
              <a:rPr lang="ru-RU" dirty="0"/>
              <a:t>- обработка, распашка земель (почв), за исключением </a:t>
            </a:r>
            <a:r>
              <a:rPr lang="ru-RU" dirty="0" smtClean="0"/>
              <a:t>обработки </a:t>
            </a:r>
            <a:r>
              <a:rPr lang="ru-RU" dirty="0"/>
              <a:t>земель (почв) для </a:t>
            </a:r>
            <a:r>
              <a:rPr lang="ru-RU" dirty="0" err="1"/>
              <a:t>залужения</a:t>
            </a:r>
            <a:r>
              <a:rPr lang="ru-RU" dirty="0"/>
              <a:t> и посадки </a:t>
            </a:r>
            <a:r>
              <a:rPr lang="ru-RU" dirty="0" err="1"/>
              <a:t>водоохранных</a:t>
            </a:r>
            <a:r>
              <a:rPr lang="ru-RU" dirty="0"/>
              <a:t> и защитных лесов, а также при проведении работ, указанных в подпунктах 3.1–3.4 пункта 3 настоящей статьи;</a:t>
            </a:r>
          </a:p>
          <a:p>
            <a:r>
              <a:rPr lang="ru-RU" dirty="0"/>
              <a:t>- ограждение земельных участков на расстоянии менее 5 метров по горизонтали от береговой линии, за исключением земельных участков, предоставленных для возведения и </a:t>
            </a:r>
            <a:r>
              <a:rPr lang="ru-RU" dirty="0" smtClean="0"/>
              <a:t>обслуживания </a:t>
            </a:r>
            <a:r>
              <a:rPr lang="ru-RU" dirty="0"/>
              <a:t>водозаборных сооружений, объектов внутреннего водного транспорта, энергетики, рыбоводных хозяйств, </a:t>
            </a:r>
            <a:r>
              <a:rPr lang="ru-RU" dirty="0" smtClean="0"/>
              <a:t>объектов </a:t>
            </a:r>
            <a:r>
              <a:rPr lang="ru-RU" dirty="0"/>
              <a:t>лечебно-оздоровительного назначения, эксплуатация </a:t>
            </a:r>
            <a:r>
              <a:rPr lang="ru-RU" dirty="0" smtClean="0"/>
              <a:t>которых </a:t>
            </a:r>
            <a:r>
              <a:rPr lang="ru-RU" dirty="0"/>
              <a:t>непосредственно связана с использованием </a:t>
            </a:r>
            <a:r>
              <a:rPr lang="ru-RU" dirty="0" smtClean="0"/>
              <a:t>поверхностных </a:t>
            </a:r>
            <a:r>
              <a:rPr lang="ru-RU" dirty="0"/>
              <a:t>водных объектов;</a:t>
            </a:r>
          </a:p>
          <a:p>
            <a:r>
              <a:rPr lang="ru-RU" dirty="0"/>
              <a:t>- размещение лодочных причалов и баз (сооружений) для стоянки маломерных судов за пределами отведенных для этих целей мест, определяемых местными исполнительными и рас-</a:t>
            </a:r>
            <a:r>
              <a:rPr lang="ru-RU" dirty="0" err="1"/>
              <a:t>порядительными</a:t>
            </a:r>
            <a:r>
              <a:rPr lang="ru-RU" dirty="0"/>
              <a:t> органами, за исключением случаев, </a:t>
            </a:r>
            <a:r>
              <a:rPr lang="ru-RU" dirty="0" smtClean="0"/>
              <a:t>связанных </a:t>
            </a:r>
            <a:r>
              <a:rPr lang="ru-RU" dirty="0"/>
              <a:t>с возведением зданий и сооружений для хранения мало-мерных судов и других </a:t>
            </a:r>
            <a:r>
              <a:rPr lang="ru-RU" dirty="0" smtClean="0"/>
              <a:t>плавательных </a:t>
            </a:r>
            <a:r>
              <a:rPr lang="ru-RU" dirty="0"/>
              <a:t>средств, объектов, связанных с деятельностью внутреннего водного транспорта;</a:t>
            </a:r>
          </a:p>
        </p:txBody>
      </p:sp>
    </p:spTree>
    <p:extLst>
      <p:ext uri="{BB962C8B-B14F-4D97-AF65-F5344CB8AC3E}">
        <p14:creationId xmlns:p14="http://schemas.microsoft.com/office/powerpoint/2010/main" val="67207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6422" y="1176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размещение сооружений для очистки сточных вод (за </a:t>
            </a:r>
            <a:r>
              <a:rPr lang="ru-RU" dirty="0" smtClean="0"/>
              <a:t>исключением </a:t>
            </a:r>
            <a:r>
              <a:rPr lang="ru-RU" dirty="0"/>
              <a:t>сооружений для очистки поверхностных сточных вод) и обработки осадка сточных вод;</a:t>
            </a:r>
          </a:p>
          <a:p>
            <a:r>
              <a:rPr lang="ru-RU" dirty="0"/>
              <a:t>- предоставление земельных участков для строительства зданий и сооружений (в том числе для строительства и (или) обслуживания жилых домов) и ведения коллективного </a:t>
            </a:r>
            <a:r>
              <a:rPr lang="ru-RU" dirty="0" smtClean="0"/>
              <a:t>садоводства </a:t>
            </a:r>
            <a:r>
              <a:rPr lang="ru-RU" dirty="0"/>
              <a:t>и дачного строительства;</a:t>
            </a:r>
          </a:p>
          <a:p>
            <a:r>
              <a:rPr lang="ru-RU" dirty="0"/>
              <a:t>- добыча общераспространенных полезных ископаемых;</a:t>
            </a:r>
          </a:p>
          <a:p>
            <a:r>
              <a:rPr lang="ru-RU" dirty="0"/>
              <a:t>- возведение, реконструкция, капитальный ремонт и </a:t>
            </a:r>
            <a:r>
              <a:rPr lang="ru-RU" dirty="0" smtClean="0"/>
              <a:t>эксплуатация </a:t>
            </a:r>
            <a:r>
              <a:rPr lang="ru-RU" dirty="0"/>
              <a:t>объектов хранения нефти и нефтепродуктов (за </a:t>
            </a:r>
            <a:r>
              <a:rPr lang="ru-RU" dirty="0" smtClean="0"/>
              <a:t>исключением </a:t>
            </a:r>
            <a:r>
              <a:rPr lang="ru-RU" dirty="0"/>
              <a:t>складов нефтепродуктов, принадлежащих </a:t>
            </a:r>
            <a:r>
              <a:rPr lang="ru-RU" dirty="0" smtClean="0"/>
              <a:t>организациям </a:t>
            </a:r>
            <a:r>
              <a:rPr lang="ru-RU" dirty="0"/>
              <a:t>внутреннего водного транспорта), автозаправочных станций, станций технического обслуживания автотранспорта;</a:t>
            </a:r>
          </a:p>
          <a:p>
            <a:r>
              <a:rPr lang="ru-RU" dirty="0"/>
              <a:t>- возведение котельных на твердом и жидком топливе (за исключением случаев возведения домов и баз отдыха, </a:t>
            </a:r>
            <a:r>
              <a:rPr lang="ru-RU" dirty="0" smtClean="0"/>
              <a:t>пансионатов</a:t>
            </a:r>
            <a:r>
              <a:rPr lang="ru-RU" dirty="0"/>
              <a:t>, санаториев, санаториев-профилакториев, домов </a:t>
            </a:r>
            <a:r>
              <a:rPr lang="ru-RU" dirty="0" smtClean="0"/>
              <a:t>охотника </a:t>
            </a:r>
            <a:r>
              <a:rPr lang="ru-RU" dirty="0"/>
              <a:t>и рыболова, объектов </a:t>
            </a:r>
            <a:r>
              <a:rPr lang="ru-RU" dirty="0" err="1"/>
              <a:t>агроэкотуризма</a:t>
            </a:r>
            <a:r>
              <a:rPr lang="ru-RU" dirty="0"/>
              <a:t>, оздоровительных и спортивно-оздоровительных лагерей, физкультурно-</a:t>
            </a:r>
            <a:r>
              <a:rPr lang="ru-RU" dirty="0" err="1"/>
              <a:t>споорртивных</a:t>
            </a:r>
            <a:r>
              <a:rPr lang="ru-RU" dirty="0"/>
              <a:t> сооружений, туристических комплексов (</a:t>
            </a:r>
            <a:r>
              <a:rPr lang="ru-RU" dirty="0" smtClean="0"/>
              <a:t>специализированных </a:t>
            </a:r>
            <a:r>
              <a:rPr lang="ru-RU" dirty="0"/>
              <a:t>объектов размещения туристов, состоящих из двух или более зданий, в которых обеспечивается </a:t>
            </a:r>
            <a:r>
              <a:rPr lang="ru-RU" dirty="0" smtClean="0"/>
              <a:t>предоставление </a:t>
            </a:r>
            <a:r>
              <a:rPr lang="ru-RU" dirty="0"/>
              <a:t>комплекса услуг по проживанию, питанию и рекреации, при условии  размещения сооружений для очистки сточных вод и обработки осадка сточных вод для этих объектов за пре-делами границ прибрежных полос),  при условии возведения таких котельных на расстоянии не менее 50 метров по </a:t>
            </a:r>
            <a:r>
              <a:rPr lang="ru-RU" dirty="0" smtClean="0"/>
              <a:t>горизонтали </a:t>
            </a:r>
            <a:r>
              <a:rPr lang="ru-RU" dirty="0"/>
              <a:t>от береговой линии);</a:t>
            </a:r>
          </a:p>
          <a:p>
            <a:r>
              <a:rPr lang="ru-RU" dirty="0"/>
              <a:t>- возведение, реконструкция, капитальный ремонт и </a:t>
            </a:r>
            <a:r>
              <a:rPr lang="ru-RU" dirty="0" smtClean="0"/>
              <a:t>эксплуатация </a:t>
            </a:r>
            <a:r>
              <a:rPr lang="ru-RU" dirty="0"/>
              <a:t>животноводческих ферм, комплексов, объектов, в том числе навозохранилищ и жижесборников, выпас сельско-хозяйственных животных;</a:t>
            </a:r>
          </a:p>
        </p:txBody>
      </p:sp>
    </p:spTree>
    <p:extLst>
      <p:ext uri="{BB962C8B-B14F-4D97-AF65-F5344CB8AC3E}">
        <p14:creationId xmlns:p14="http://schemas.microsoft.com/office/powerpoint/2010/main" val="396951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14" y="653888"/>
            <a:ext cx="7497857" cy="482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527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998" y="372400"/>
            <a:ext cx="7816692" cy="588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531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15" y="366075"/>
            <a:ext cx="8677290" cy="589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228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41" y="411470"/>
            <a:ext cx="8719036" cy="595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71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74" y="537857"/>
            <a:ext cx="8120319" cy="5854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43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13" y="343022"/>
            <a:ext cx="7289934" cy="608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09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993" y="507264"/>
            <a:ext cx="8464000" cy="578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9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77333" y="1525064"/>
            <a:ext cx="977295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1.	Установление бездефицитного баланса гумуса и </a:t>
            </a:r>
            <a:r>
              <a:rPr lang="ru-RU" sz="3200" dirty="0" smtClean="0"/>
              <a:t>потребности </a:t>
            </a:r>
            <a:r>
              <a:rPr lang="ru-RU" sz="3200" dirty="0"/>
              <a:t>в удобрениях в крестьянском (фермерском) хозяйстве.</a:t>
            </a:r>
          </a:p>
          <a:p>
            <a:r>
              <a:rPr lang="ru-RU" sz="3200" dirty="0"/>
              <a:t>2.	Подбор состава сельскохозяйственных машин и </a:t>
            </a:r>
            <a:r>
              <a:rPr lang="ru-RU" sz="3200" dirty="0" smtClean="0"/>
              <a:t>механизмов</a:t>
            </a:r>
            <a:r>
              <a:rPr lang="ru-RU" sz="3200" dirty="0"/>
              <a:t>.</a:t>
            </a:r>
          </a:p>
          <a:p>
            <a:r>
              <a:rPr lang="ru-RU" sz="3200" dirty="0"/>
              <a:t>3.	Разработка почвозащитных и природоохранных </a:t>
            </a:r>
            <a:r>
              <a:rPr lang="ru-RU" sz="3200" dirty="0" smtClean="0"/>
              <a:t>мероприятий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227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83" y="757208"/>
            <a:ext cx="830797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1. Установление бездефицитного баланса гумуса и </a:t>
            </a:r>
            <a:r>
              <a:rPr lang="ru-RU" dirty="0" smtClean="0">
                <a:solidFill>
                  <a:schemeClr val="accent1"/>
                </a:solidFill>
              </a:rPr>
              <a:t>потребности </a:t>
            </a:r>
            <a:r>
              <a:rPr lang="ru-RU" dirty="0">
                <a:solidFill>
                  <a:schemeClr val="accent1"/>
                </a:solidFill>
              </a:rPr>
              <a:t>в удобрениях в крестьянском (фермерском) </a:t>
            </a:r>
            <a:r>
              <a:rPr lang="ru-RU" dirty="0" smtClean="0">
                <a:solidFill>
                  <a:schemeClr val="accent1"/>
                </a:solidFill>
              </a:rPr>
              <a:t>хозяйстве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dirty="0"/>
              <a:t>Система земледелия крестьянского хозяйства представляет собой комплекс взаимосвязанных агротехнических, </a:t>
            </a:r>
            <a:r>
              <a:rPr lang="ru-RU" dirty="0" smtClean="0"/>
              <a:t>мелиоративных </a:t>
            </a:r>
            <a:r>
              <a:rPr lang="ru-RU" dirty="0"/>
              <a:t>и организационных мероприятий, направленных на эффективное использование земли, сохранение и повышение плодородия почвы, получение высоких и устойчивых урожаев сельскохозяйственных культур.</a:t>
            </a:r>
          </a:p>
          <a:p>
            <a:r>
              <a:rPr lang="ru-RU" dirty="0"/>
              <a:t>Общая система земледелия крестьянского хозяйства </a:t>
            </a:r>
            <a:r>
              <a:rPr lang="ru-RU" dirty="0" smtClean="0"/>
              <a:t>включает </a:t>
            </a:r>
            <a:r>
              <a:rPr lang="ru-RU" dirty="0"/>
              <a:t>системы: удобрений; обработки почв и машин; </a:t>
            </a:r>
            <a:r>
              <a:rPr lang="ru-RU" dirty="0" smtClean="0"/>
              <a:t>почвозащитных </a:t>
            </a:r>
            <a:r>
              <a:rPr lang="ru-RU" dirty="0"/>
              <a:t>и природоохранных мероприятий.</a:t>
            </a:r>
          </a:p>
          <a:p>
            <a:r>
              <a:rPr lang="ru-RU" dirty="0"/>
              <a:t>В результате проектирования севооборотов в крестьянском хозяйстве </a:t>
            </a:r>
            <a:r>
              <a:rPr lang="ru-RU" dirty="0" smtClean="0"/>
              <a:t>необходимо </a:t>
            </a:r>
            <a:r>
              <a:rPr lang="ru-RU" dirty="0"/>
              <a:t>создать наилучшие условия для </a:t>
            </a:r>
            <a:r>
              <a:rPr lang="ru-RU" dirty="0" smtClean="0"/>
              <a:t>повышения </a:t>
            </a:r>
            <a:r>
              <a:rPr lang="ru-RU" dirty="0"/>
              <a:t>плодородия почв, что обеспечит постоянный рост </a:t>
            </a:r>
            <a:r>
              <a:rPr lang="ru-RU" dirty="0" smtClean="0"/>
              <a:t>производства </a:t>
            </a:r>
            <a:r>
              <a:rPr lang="ru-RU" dirty="0"/>
              <a:t>продукции растениеводства и воспроизводство </a:t>
            </a:r>
            <a:r>
              <a:rPr lang="ru-RU" dirty="0" smtClean="0"/>
              <a:t>почвенного </a:t>
            </a:r>
            <a:r>
              <a:rPr lang="ru-RU" dirty="0"/>
              <a:t>плодородия.</a:t>
            </a:r>
          </a:p>
          <a:p>
            <a:r>
              <a:rPr lang="ru-RU" dirty="0"/>
              <a:t>Для оценки уровня использования производительных свойств пахотных </a:t>
            </a:r>
            <a:r>
              <a:rPr lang="ru-RU" dirty="0" smtClean="0"/>
              <a:t>земель </a:t>
            </a:r>
            <a:r>
              <a:rPr lang="ru-RU" dirty="0"/>
              <a:t>крестьянского хозяйства необходимо рассчитать баланс гумуса и потребность в органических </a:t>
            </a:r>
            <a:r>
              <a:rPr lang="ru-RU" dirty="0" smtClean="0"/>
              <a:t>удобрениях</a:t>
            </a:r>
            <a:r>
              <a:rPr lang="ru-RU" dirty="0"/>
              <a:t>, обеспечивающих воспроизводство плодородия почв.</a:t>
            </a:r>
          </a:p>
        </p:txBody>
      </p:sp>
    </p:spTree>
    <p:extLst>
      <p:ext uri="{BB962C8B-B14F-4D97-AF65-F5344CB8AC3E}">
        <p14:creationId xmlns:p14="http://schemas.microsoft.com/office/powerpoint/2010/main" val="383226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714" y="335846"/>
            <a:ext cx="89262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Расчет баланса гумуса в почве по севообороту состоит из определения его потерь (расхода) и образования (прихода). Учитывая, что расход гумуса вследствие инфильтрации </a:t>
            </a:r>
            <a:r>
              <a:rPr lang="ru-RU" sz="2000" dirty="0" smtClean="0"/>
              <a:t>компенсируется </a:t>
            </a:r>
            <a:r>
              <a:rPr lang="ru-RU" sz="2000" dirty="0"/>
              <a:t>поступлением органического вещества с </a:t>
            </a:r>
            <a:r>
              <a:rPr lang="ru-RU" sz="2000" dirty="0" smtClean="0"/>
              <a:t>посадочным </a:t>
            </a:r>
            <a:r>
              <a:rPr lang="ru-RU" sz="2000" dirty="0"/>
              <a:t>материалом и за счет продуктов жизнедеятельности </a:t>
            </a:r>
            <a:r>
              <a:rPr lang="ru-RU" sz="2000" dirty="0" smtClean="0"/>
              <a:t>почвенных </a:t>
            </a:r>
            <a:r>
              <a:rPr lang="ru-RU" sz="2000" dirty="0"/>
              <a:t>организмов, то основными составляющими баланса гумуса в почве являются: вынос гумуса в </a:t>
            </a:r>
            <a:r>
              <a:rPr lang="ru-RU" sz="2000" dirty="0" smtClean="0"/>
              <a:t>процессе </a:t>
            </a:r>
            <a:r>
              <a:rPr lang="ru-RU" sz="2000" dirty="0"/>
              <a:t>эрозии почв за счет стока талых, ливневых вод и дефляции; </a:t>
            </a:r>
            <a:r>
              <a:rPr lang="ru-RU" sz="2000" dirty="0" smtClean="0"/>
              <a:t>минерализация </a:t>
            </a:r>
            <a:r>
              <a:rPr lang="ru-RU" sz="2000" dirty="0"/>
              <a:t>(расход) гумуса за счет выноса азота с урожаем сельско-хозяйственных культур; поступление органического вещества в почву за счет разложения растительных остатков и </a:t>
            </a:r>
            <a:r>
              <a:rPr lang="ru-RU" sz="2000" dirty="0" smtClean="0"/>
              <a:t>фиксации </a:t>
            </a:r>
            <a:r>
              <a:rPr lang="ru-RU" sz="2000" dirty="0"/>
              <a:t>азота бобовыми культурами; накопление гумуса за счет внесения органических удобрений.</a:t>
            </a:r>
          </a:p>
          <a:p>
            <a:r>
              <a:rPr lang="ru-RU" sz="2000" dirty="0"/>
              <a:t>При проведении укрупненных расчетов выноса гумуса в процессе возделывания сельскохозяйственных культур в </a:t>
            </a:r>
            <a:r>
              <a:rPr lang="ru-RU" sz="2000" dirty="0" smtClean="0"/>
              <a:t>севообороте </a:t>
            </a:r>
            <a:r>
              <a:rPr lang="ru-RU" sz="2000" dirty="0"/>
              <a:t>крестьянского хозяйства можно использовать </a:t>
            </a:r>
            <a:r>
              <a:rPr lang="ru-RU" sz="2000" dirty="0" smtClean="0"/>
              <a:t>коэффициенты</a:t>
            </a:r>
            <a:r>
              <a:rPr lang="ru-RU" sz="2000" dirty="0"/>
              <a:t>, отражающие минерализацию гумуса за счет выноса азота урожаем, его фиксацию бобовыми растениями и </a:t>
            </a:r>
            <a:r>
              <a:rPr lang="ru-RU" sz="2000" dirty="0" smtClean="0"/>
              <a:t>накопление </a:t>
            </a:r>
            <a:r>
              <a:rPr lang="ru-RU" sz="2000" dirty="0"/>
              <a:t>при разложении растительных остатков.</a:t>
            </a:r>
          </a:p>
        </p:txBody>
      </p:sp>
    </p:spTree>
    <p:extLst>
      <p:ext uri="{BB962C8B-B14F-4D97-AF65-F5344CB8AC3E}">
        <p14:creationId xmlns:p14="http://schemas.microsoft.com/office/powerpoint/2010/main" val="51122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1554" y="628255"/>
            <a:ext cx="863019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Отрицательный баланс гумуса пахотных земель </a:t>
            </a:r>
            <a:r>
              <a:rPr lang="ru-RU" dirty="0" smtClean="0"/>
              <a:t>крестьянского </a:t>
            </a:r>
            <a:r>
              <a:rPr lang="ru-RU" dirty="0"/>
              <a:t>хозяйства приводит к снижению почвенного плодородия, деградации гумусового горизонта и уменьшению урожайности сельскохозяйственных культур. В связи с этим для </a:t>
            </a:r>
            <a:r>
              <a:rPr lang="ru-RU" dirty="0" smtClean="0"/>
              <a:t>обеспечения </a:t>
            </a:r>
            <a:r>
              <a:rPr lang="ru-RU" dirty="0"/>
              <a:t>бездефицитного баланса гумуса необходимо вносить </a:t>
            </a:r>
            <a:r>
              <a:rPr lang="ru-RU" dirty="0" smtClean="0"/>
              <a:t>органические </a:t>
            </a:r>
            <a:r>
              <a:rPr lang="ru-RU" dirty="0"/>
              <a:t>удобрения с учетом, что 12,5 тонн подстилочного навоза компенсируют потери 1 тонны гумуса.</a:t>
            </a:r>
          </a:p>
          <a:p>
            <a:r>
              <a:rPr lang="ru-RU" dirty="0"/>
              <a:t>В крестьянских хозяйствах животноводческой </a:t>
            </a:r>
            <a:r>
              <a:rPr lang="ru-RU" dirty="0" smtClean="0"/>
              <a:t>специализации </a:t>
            </a:r>
            <a:r>
              <a:rPr lang="ru-RU" dirty="0"/>
              <a:t>потребность в органических удобрениях, необходимая для обеспечения положительного баланса гумуса, будет частично покрываться за счет собственного скота.</a:t>
            </a:r>
          </a:p>
          <a:p>
            <a:r>
              <a:rPr lang="ru-RU" dirty="0"/>
              <a:t>Для ведения эффективного производства </a:t>
            </a:r>
            <a:r>
              <a:rPr lang="ru-RU" dirty="0" smtClean="0"/>
              <a:t>растениеводческой </a:t>
            </a:r>
            <a:r>
              <a:rPr lang="ru-RU" dirty="0"/>
              <a:t>продукции в крестьянском хозяйстве необходимо </a:t>
            </a:r>
            <a:r>
              <a:rPr lang="ru-RU" dirty="0" smtClean="0"/>
              <a:t>разрабатывать </a:t>
            </a:r>
            <a:r>
              <a:rPr lang="ru-RU" dirty="0"/>
              <a:t>систему удобрений, которая учитывает уровень </a:t>
            </a:r>
            <a:r>
              <a:rPr lang="ru-RU" dirty="0" smtClean="0"/>
              <a:t>плодородия </a:t>
            </a:r>
            <a:r>
              <a:rPr lang="ru-RU" dirty="0"/>
              <a:t>почвы на всей площади севооборота, дозы, сроки и способы внесения удобрений под возделываемые культуры.</a:t>
            </a:r>
          </a:p>
          <a:p>
            <a:r>
              <a:rPr lang="ru-RU" dirty="0"/>
              <a:t>На основе планируемой структуры посевных площадей в крестьянском хозяйстве и нормативных доз рассчитывается потребность в органических и минеральных удобрениях.</a:t>
            </a:r>
          </a:p>
          <a:p>
            <a:r>
              <a:rPr lang="ru-RU" dirty="0"/>
              <a:t>В случае нехватки органических удобрений собственного производства недостающее их количество будет </a:t>
            </a:r>
            <a:r>
              <a:rPr lang="ru-RU" dirty="0" smtClean="0"/>
              <a:t>компенсироваться </a:t>
            </a:r>
            <a:r>
              <a:rPr lang="ru-RU" dirty="0"/>
              <a:t>за счет закупки.</a:t>
            </a:r>
          </a:p>
        </p:txBody>
      </p:sp>
    </p:spTree>
    <p:extLst>
      <p:ext uri="{BB962C8B-B14F-4D97-AF65-F5344CB8AC3E}">
        <p14:creationId xmlns:p14="http://schemas.microsoft.com/office/powerpoint/2010/main" val="104213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74" y="333839"/>
            <a:ext cx="89001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2. Подбор состава сельскохозяйственных машин</a:t>
            </a:r>
          </a:p>
          <a:p>
            <a:r>
              <a:rPr lang="ru-RU" dirty="0">
                <a:solidFill>
                  <a:schemeClr val="accent1"/>
                </a:solidFill>
              </a:rPr>
              <a:t>и механизмов</a:t>
            </a:r>
          </a:p>
          <a:p>
            <a:endParaRPr lang="ru-RU" dirty="0"/>
          </a:p>
          <a:p>
            <a:r>
              <a:rPr lang="ru-RU" dirty="0"/>
              <a:t>В соответствии с планируемыми в крестьянском хозяйстве видами и площадями посевов сельскохозяйственных культур, технологией производства, объемом работ, условиями </a:t>
            </a:r>
            <a:r>
              <a:rPr lang="ru-RU" dirty="0" smtClean="0"/>
              <a:t>эксплуатации</a:t>
            </a:r>
            <a:r>
              <a:rPr lang="ru-RU" dirty="0"/>
              <a:t>, производительностью техники разрабатывается </a:t>
            </a:r>
            <a:r>
              <a:rPr lang="ru-RU" dirty="0" smtClean="0"/>
              <a:t>система </a:t>
            </a:r>
            <a:r>
              <a:rPr lang="ru-RU" dirty="0"/>
              <a:t>машин и механизмов, т.е. марочный состав тракторов и </a:t>
            </a:r>
            <a:r>
              <a:rPr lang="ru-RU" dirty="0" err="1"/>
              <a:t>агрегатируемых</a:t>
            </a:r>
            <a:r>
              <a:rPr lang="ru-RU" dirty="0"/>
              <a:t> к ним машин. При этом основными </a:t>
            </a:r>
            <a:r>
              <a:rPr lang="ru-RU" dirty="0" smtClean="0"/>
              <a:t>энергетическими </a:t>
            </a:r>
            <a:r>
              <a:rPr lang="ru-RU" dirty="0"/>
              <a:t>средствами для крестьянских хозяйств являются тракторы Т-25А (30), Т- 40АМ, МТЗ-80(82), ДТ-75 М, МТЗ-0,5. Последний используется лишь в небольших хозяйствах с </a:t>
            </a:r>
            <a:r>
              <a:rPr lang="ru-RU" dirty="0" smtClean="0"/>
              <a:t>площадью </a:t>
            </a:r>
            <a:r>
              <a:rPr lang="ru-RU" dirty="0"/>
              <a:t>земель до 4 га. Для перевозки грузов в крестьянском  (фермерских) хозяйстве могут использоваться автомобили УАЗ-452, ГАЗ-5Э и другие, а также тракторы с прицепами.</a:t>
            </a:r>
          </a:p>
          <a:p>
            <a:r>
              <a:rPr lang="ru-RU" dirty="0"/>
              <a:t>С учетом нормативов потребности в основных </a:t>
            </a:r>
            <a:r>
              <a:rPr lang="ru-RU" dirty="0" smtClean="0"/>
              <a:t>сельскохозяйственных </a:t>
            </a:r>
            <a:r>
              <a:rPr lang="ru-RU" dirty="0"/>
              <a:t>машинах и механизмах разрабатывается система машин крестьянского хозяйства.</a:t>
            </a:r>
          </a:p>
          <a:p>
            <a:r>
              <a:rPr lang="ru-RU" dirty="0"/>
              <a:t>Тракторы типа ДТ-75 и прицепной инвентарь, а также </a:t>
            </a:r>
            <a:r>
              <a:rPr lang="ru-RU" dirty="0" smtClean="0"/>
              <a:t>дорогостоящие </a:t>
            </a:r>
            <a:r>
              <a:rPr lang="ru-RU" dirty="0"/>
              <a:t>машины (зерноуборочные, картофелеуборочные комбайны, сеялки и т.д.) будут использоваться фермерами в кооперации или арендоваться в других хозяйствах. Менее </a:t>
            </a:r>
            <a:r>
              <a:rPr lang="ru-RU" dirty="0" smtClean="0"/>
              <a:t>дорогостоящие </a:t>
            </a:r>
            <a:r>
              <a:rPr lang="ru-RU" dirty="0"/>
              <a:t>машины и инвентарь фермер может иметь в </a:t>
            </a:r>
            <a:r>
              <a:rPr lang="ru-RU" dirty="0" smtClean="0"/>
              <a:t>своем </a:t>
            </a:r>
            <a:r>
              <a:rPr lang="ru-RU" dirty="0"/>
              <a:t>хозяйстве (плуги, культиваторы, косилки и т.д.).</a:t>
            </a:r>
          </a:p>
        </p:txBody>
      </p:sp>
    </p:spTree>
    <p:extLst>
      <p:ext uri="{BB962C8B-B14F-4D97-AF65-F5344CB8AC3E}">
        <p14:creationId xmlns:p14="http://schemas.microsoft.com/office/powerpoint/2010/main" val="325739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0"/>
            <a:ext cx="876082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3. Разработка почвозащитных и природоохранных</a:t>
            </a:r>
          </a:p>
          <a:p>
            <a:r>
              <a:rPr lang="ru-RU" dirty="0">
                <a:solidFill>
                  <a:schemeClr val="accent1"/>
                </a:solidFill>
              </a:rPr>
              <a:t>мероприятий</a:t>
            </a:r>
          </a:p>
          <a:p>
            <a:endParaRPr lang="ru-RU" dirty="0"/>
          </a:p>
          <a:p>
            <a:r>
              <a:rPr lang="ru-RU" dirty="0"/>
              <a:t>Разработка почвозащитных и природоохранных </a:t>
            </a:r>
            <a:r>
              <a:rPr lang="ru-RU" dirty="0" smtClean="0"/>
              <a:t>мероприятий </a:t>
            </a:r>
            <a:r>
              <a:rPr lang="ru-RU" dirty="0"/>
              <a:t>в крестьянском (фермерском) хозяйстве основывается на ранее выполненном агроэкологическом обследовании его </a:t>
            </a:r>
            <a:r>
              <a:rPr lang="ru-RU" dirty="0" smtClean="0"/>
              <a:t>территории</a:t>
            </a:r>
            <a:r>
              <a:rPr lang="ru-RU" dirty="0"/>
              <a:t>. Исходя из установленных на плане земельного участка крестьянского хозяйства границ </a:t>
            </a:r>
            <a:r>
              <a:rPr lang="ru-RU" dirty="0" err="1"/>
              <a:t>водоохранных</a:t>
            </a:r>
            <a:r>
              <a:rPr lang="ru-RU" dirty="0"/>
              <a:t> зон от-крытых и закрытых водных источников, прибрежных полос рек и водоемов, земель, загрязненных антропогенными </a:t>
            </a:r>
            <a:r>
              <a:rPr lang="ru-RU" dirty="0" smtClean="0"/>
              <a:t>объектами</a:t>
            </a:r>
            <a:r>
              <a:rPr lang="ru-RU" dirty="0"/>
              <a:t>, территорий, подлежащих охране и мелиоративной реконструкции, в случае необходимости разрабатывается </a:t>
            </a:r>
            <a:r>
              <a:rPr lang="ru-RU" dirty="0" smtClean="0"/>
              <a:t>система </a:t>
            </a:r>
            <a:r>
              <a:rPr lang="ru-RU" dirty="0"/>
              <a:t>почвозащитных и природоохранных мероприятий.</a:t>
            </a:r>
          </a:p>
          <a:p>
            <a:r>
              <a:rPr lang="ru-RU" dirty="0"/>
              <a:t>В частности, в </a:t>
            </a:r>
            <a:r>
              <a:rPr lang="ru-RU" dirty="0" err="1"/>
              <a:t>водоохранных</a:t>
            </a:r>
            <a:r>
              <a:rPr lang="ru-RU" dirty="0"/>
              <a:t> зонах устанавливается </a:t>
            </a:r>
            <a:r>
              <a:rPr lang="ru-RU" dirty="0" smtClean="0"/>
              <a:t>специальный </a:t>
            </a:r>
            <a:r>
              <a:rPr lang="ru-RU" dirty="0"/>
              <a:t>режим хозяйственной деятельности, которая должна осуществляться с соблюдением мероприятий, </a:t>
            </a:r>
            <a:r>
              <a:rPr lang="ru-RU" dirty="0" smtClean="0"/>
              <a:t>предотвращающих </a:t>
            </a:r>
            <a:r>
              <a:rPr lang="ru-RU" dirty="0"/>
              <a:t>загрязнение вод.</a:t>
            </a:r>
          </a:p>
          <a:p>
            <a:r>
              <a:rPr lang="ru-RU" dirty="0"/>
              <a:t>1. В пределах границ </a:t>
            </a:r>
            <a:r>
              <a:rPr lang="ru-RU" dirty="0" err="1"/>
              <a:t>водоохранных</a:t>
            </a:r>
            <a:r>
              <a:rPr lang="ru-RU" dirty="0"/>
              <a:t> зон не допускаются, если иное не установлено Президентом Республики Беларусь.</a:t>
            </a:r>
          </a:p>
          <a:p>
            <a:r>
              <a:rPr lang="ru-RU" dirty="0"/>
              <a:t>1.1. Применение (внесение) с использованием авиации </a:t>
            </a:r>
            <a:r>
              <a:rPr lang="ru-RU" dirty="0" smtClean="0"/>
              <a:t>химических </a:t>
            </a:r>
            <a:r>
              <a:rPr lang="ru-RU" dirty="0"/>
              <a:t>средств защиты растений и минеральных </a:t>
            </a:r>
            <a:r>
              <a:rPr lang="ru-RU" dirty="0" smtClean="0"/>
              <a:t>удобрений</a:t>
            </a:r>
            <a:r>
              <a:rPr lang="ru-RU" dirty="0"/>
              <a:t>;</a:t>
            </a:r>
          </a:p>
          <a:p>
            <a:r>
              <a:rPr lang="ru-RU" dirty="0"/>
              <a:t>1.2. Возведение, эксплуатация, реконструкция, </a:t>
            </a:r>
            <a:r>
              <a:rPr lang="ru-RU" dirty="0" smtClean="0"/>
              <a:t>капитальный </a:t>
            </a:r>
            <a:r>
              <a:rPr lang="ru-RU" dirty="0"/>
              <a:t>ремонт объектов захоронения отходов, объектов </a:t>
            </a:r>
            <a:r>
              <a:rPr lang="ru-RU" dirty="0" smtClean="0"/>
              <a:t>обезвреживания </a:t>
            </a:r>
            <a:r>
              <a:rPr lang="ru-RU" dirty="0"/>
              <a:t>отходов, объектов хранения отходов (за </a:t>
            </a:r>
            <a:r>
              <a:rPr lang="ru-RU" dirty="0" smtClean="0"/>
              <a:t>исключением </a:t>
            </a:r>
            <a:r>
              <a:rPr lang="ru-RU" dirty="0"/>
              <a:t>санкционированных мест временного хранения отходов, исключающих возможность попадания отходов в </a:t>
            </a:r>
            <a:r>
              <a:rPr lang="ru-RU" dirty="0" smtClean="0"/>
              <a:t>поверхностные </a:t>
            </a:r>
            <a:r>
              <a:rPr lang="ru-RU" dirty="0"/>
              <a:t>и подземные воды);</a:t>
            </a:r>
          </a:p>
        </p:txBody>
      </p:sp>
    </p:spTree>
    <p:extLst>
      <p:ext uri="{BB962C8B-B14F-4D97-AF65-F5344CB8AC3E}">
        <p14:creationId xmlns:p14="http://schemas.microsoft.com/office/powerpoint/2010/main" val="391420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97" y="497626"/>
            <a:ext cx="89872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1.3. Возведение, эксплуатация, реконструкция, </a:t>
            </a:r>
            <a:r>
              <a:rPr lang="ru-RU" dirty="0" smtClean="0"/>
              <a:t>капитальный </a:t>
            </a:r>
            <a:r>
              <a:rPr lang="ru-RU" dirty="0"/>
              <a:t>ремонт объектов хранения и (или) объектов захоронения химических средств защиты растений;</a:t>
            </a:r>
          </a:p>
          <a:p>
            <a:r>
              <a:rPr lang="ru-RU" dirty="0"/>
              <a:t>1.4. Складирование снега с содержанием песчано-солевых смесей, </a:t>
            </a:r>
            <a:r>
              <a:rPr lang="ru-RU" dirty="0" err="1"/>
              <a:t>противоледных</a:t>
            </a:r>
            <a:r>
              <a:rPr lang="ru-RU" dirty="0"/>
              <a:t> реагентов;</a:t>
            </a:r>
          </a:p>
          <a:p>
            <a:r>
              <a:rPr lang="ru-RU" dirty="0"/>
              <a:t>1.5. Размещение полей орошения сточными водами, </a:t>
            </a:r>
            <a:r>
              <a:rPr lang="ru-RU" dirty="0" smtClean="0"/>
              <a:t>кладбищ</a:t>
            </a:r>
            <a:r>
              <a:rPr lang="ru-RU" dirty="0"/>
              <a:t>, скотомогильников, полей фильтрации, иловых и </a:t>
            </a:r>
            <a:r>
              <a:rPr lang="ru-RU" dirty="0" smtClean="0"/>
              <a:t>шламовых </a:t>
            </a:r>
            <a:r>
              <a:rPr lang="ru-RU" dirty="0"/>
              <a:t>площадок (за исключением площадок, входящих в состав очистных сооружений сточных вод с полной биологической очисткой и водозаборных сооружений, при условии </a:t>
            </a:r>
            <a:r>
              <a:rPr lang="ru-RU" dirty="0" smtClean="0"/>
              <a:t>проведения </a:t>
            </a:r>
            <a:r>
              <a:rPr lang="ru-RU" dirty="0"/>
              <a:t>на таких площадках мероприятий по охране вод, </a:t>
            </a:r>
            <a:r>
              <a:rPr lang="ru-RU" dirty="0" smtClean="0"/>
              <a:t>предусмотренных </a:t>
            </a:r>
            <a:r>
              <a:rPr lang="ru-RU" dirty="0"/>
              <a:t>проектной документацией);</a:t>
            </a:r>
          </a:p>
          <a:p>
            <a:r>
              <a:rPr lang="ru-RU" dirty="0"/>
              <a:t>1.6. Мойка транспортных и других технических средств;</a:t>
            </a:r>
          </a:p>
          <a:p>
            <a:r>
              <a:rPr lang="ru-RU" dirty="0"/>
              <a:t>1.7. Устройство летних лагерей для сельскохозяйственных животных;</a:t>
            </a:r>
          </a:p>
          <a:p>
            <a:r>
              <a:rPr lang="ru-RU" dirty="0"/>
              <a:t>1.8. Рубка леса, удаление, пересадка объектов </a:t>
            </a:r>
            <a:r>
              <a:rPr lang="ru-RU" dirty="0" smtClean="0"/>
              <a:t>растительного </a:t>
            </a:r>
            <a:r>
              <a:rPr lang="ru-RU" dirty="0"/>
              <a:t>мира без лесоустроительных проектов, проектной </a:t>
            </a:r>
            <a:r>
              <a:rPr lang="ru-RU" dirty="0" smtClean="0"/>
              <a:t>документации</a:t>
            </a:r>
            <a:r>
              <a:rPr lang="ru-RU" dirty="0"/>
              <a:t>, утвержденных в установленном законодательством порядке, без разрешения местного исполнительного и </a:t>
            </a:r>
            <a:r>
              <a:rPr lang="ru-RU" dirty="0" smtClean="0"/>
              <a:t>распорядительного </a:t>
            </a:r>
            <a:r>
              <a:rPr lang="ru-RU" dirty="0"/>
              <a:t>органа, за исключением случаев, </a:t>
            </a:r>
            <a:r>
              <a:rPr lang="ru-RU" dirty="0" smtClean="0"/>
              <a:t>предусмотренных </a:t>
            </a:r>
            <a:r>
              <a:rPr lang="ru-RU" dirty="0"/>
              <a:t>законодательством об использовании, охране и защите лесов, о растительном мире, о транспорте, о государственной границе Республики Беларусь.</a:t>
            </a:r>
          </a:p>
        </p:txBody>
      </p:sp>
    </p:spTree>
    <p:extLst>
      <p:ext uri="{BB962C8B-B14F-4D97-AF65-F5344CB8AC3E}">
        <p14:creationId xmlns:p14="http://schemas.microsoft.com/office/powerpoint/2010/main" val="3766451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8674" y="197346"/>
            <a:ext cx="886532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2. В границах </a:t>
            </a:r>
            <a:r>
              <a:rPr lang="ru-RU" dirty="0" err="1" smtClean="0"/>
              <a:t>водоохранных</a:t>
            </a:r>
            <a:r>
              <a:rPr lang="ru-RU" dirty="0" smtClean="0"/>
              <a:t> зон допускаются возведение, эксплуатация, реконструкция, капитальный ремонт объектов, не указанных в подпунктах 1.2–1.5 пункта, при условии проведения мероприятий по охране вод, предусмотренных проект-ной документацией.</a:t>
            </a:r>
          </a:p>
          <a:p>
            <a:r>
              <a:rPr lang="ru-RU" dirty="0" smtClean="0"/>
              <a:t>Существующие на территории </a:t>
            </a:r>
            <a:r>
              <a:rPr lang="ru-RU" dirty="0" err="1" smtClean="0"/>
              <a:t>водоохранных</a:t>
            </a:r>
            <a:r>
              <a:rPr lang="ru-RU" dirty="0" smtClean="0"/>
              <a:t> зон населенные пункты, промышленные, сельскохозяйственные и иные объекты должны быть благоустроены, оснащены централизованной системой канализации или водонепроницаемыми выгребами, другими устройствами, обеспечивающими предотвращение загрязнения, засорения вод, с организованным подъездом для вывоза содержимого этих устройств, система-ми дождевой канализации.</a:t>
            </a:r>
          </a:p>
          <a:p>
            <a:r>
              <a:rPr lang="ru-RU" dirty="0" smtClean="0"/>
              <a:t>Животноводческие фермы и комплексы, расположенные на территории </a:t>
            </a:r>
            <a:r>
              <a:rPr lang="ru-RU" dirty="0" err="1" smtClean="0"/>
              <a:t>водоохранных</a:t>
            </a:r>
            <a:r>
              <a:rPr lang="ru-RU" dirty="0" smtClean="0"/>
              <a:t> зон, должны быть оборудованы водонепроницаемыми навозохранилищами и жижесборниками, другими устройствами и сооружениями, обеспечивающими предотвращение загрязнения, засорения вод, с организованным подъездом для вывоза содержимого этих устройств и со-</a:t>
            </a:r>
            <a:r>
              <a:rPr lang="ru-RU" dirty="0" err="1" smtClean="0"/>
              <a:t>оружений</a:t>
            </a:r>
            <a:r>
              <a:rPr lang="ru-RU" dirty="0" smtClean="0"/>
              <a:t>.</a:t>
            </a:r>
          </a:p>
          <a:p>
            <a:r>
              <a:rPr lang="ru-RU" dirty="0"/>
              <a:t>Проведение работ по благоустройству </a:t>
            </a:r>
            <a:r>
              <a:rPr lang="ru-RU" dirty="0" err="1"/>
              <a:t>водоохранных</a:t>
            </a:r>
            <a:r>
              <a:rPr lang="ru-RU" dirty="0"/>
              <a:t> зон, воссозданию элементов благоустройства и размещению малых архитектурных форм в </a:t>
            </a:r>
            <a:r>
              <a:rPr lang="ru-RU" dirty="0" err="1"/>
              <a:t>водоохранных</a:t>
            </a:r>
            <a:r>
              <a:rPr lang="ru-RU" dirty="0"/>
              <a:t> зонах осуществляется в соответствии с законодательством в области архитектурной, градостроительной и строительной деятельности, об охране и использовании земель.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67470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205828"/>
      </a:accent1>
      <a:accent2>
        <a:srgbClr val="205828"/>
      </a:accent2>
      <a:accent3>
        <a:srgbClr val="42D0A2"/>
      </a:accent3>
      <a:accent4>
        <a:srgbClr val="226F50"/>
      </a:accent4>
      <a:accent5>
        <a:srgbClr val="42B051"/>
      </a:accent5>
      <a:accent6>
        <a:srgbClr val="96D141"/>
      </a:accent6>
      <a:hlink>
        <a:srgbClr val="164A35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1582</Words>
  <Application>Microsoft Office PowerPoint</Application>
  <PresentationFormat>Широкоэкранный</PresentationFormat>
  <Paragraphs>58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Грань</vt:lpstr>
      <vt:lpstr>Тема 8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</dc:title>
  <dc:creator>Учетная запись Майкрософт</dc:creator>
  <cp:lastModifiedBy>Учетная запись Майкрософт</cp:lastModifiedBy>
  <cp:revision>2</cp:revision>
  <dcterms:created xsi:type="dcterms:W3CDTF">2022-01-03T17:59:03Z</dcterms:created>
  <dcterms:modified xsi:type="dcterms:W3CDTF">2022-01-03T18:16:53Z</dcterms:modified>
</cp:coreProperties>
</file>