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package" Target="../embeddings/_________Microsoft_Word1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9055" y="618309"/>
            <a:ext cx="7766936" cy="489030"/>
          </a:xfrm>
        </p:spPr>
        <p:txBody>
          <a:bodyPr/>
          <a:lstStyle/>
          <a:p>
            <a:pPr algn="l"/>
            <a:r>
              <a:rPr lang="ru-RU" dirty="0" smtClean="0"/>
              <a:t>Тема 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8724" y="1351176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</a:rPr>
              <a:t>ОРГАНИЗАЦИЯ ЗЕМЕЛЬ И УСТРОЙСТВО </a:t>
            </a:r>
          </a:p>
          <a:p>
            <a:pPr algn="ctr"/>
            <a:r>
              <a:rPr lang="ru-RU" sz="2800" dirty="0">
                <a:solidFill>
                  <a:schemeClr val="accent2"/>
                </a:solidFill>
              </a:rPr>
              <a:t>ТЕРРИТОРИИ СЕВООБОРОТОВ КРЕСТЬЯНСКИХ (ФЕРМЕРСКИХ) ХОЗЯЙСТВ</a:t>
            </a:r>
          </a:p>
        </p:txBody>
      </p:sp>
    </p:spTree>
    <p:extLst>
      <p:ext uri="{BB962C8B-B14F-4D97-AF65-F5344CB8AC3E}">
        <p14:creationId xmlns:p14="http://schemas.microsoft.com/office/powerpoint/2010/main" val="2319095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218" y="275392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4. Организация и устройство территории  пахотных земель </a:t>
            </a:r>
          </a:p>
          <a:p>
            <a:endParaRPr lang="ru-RU" dirty="0"/>
          </a:p>
          <a:p>
            <a:r>
              <a:rPr lang="ru-RU" dirty="0"/>
              <a:t>Выбрав производственное направление крестьянского (фермерского) хозяйства, определив его размеры, структуру посевных площадей, очень важно правильно организовать </a:t>
            </a:r>
            <a:r>
              <a:rPr lang="ru-RU" dirty="0" smtClean="0"/>
              <a:t>использование </a:t>
            </a:r>
            <a:r>
              <a:rPr lang="ru-RU" dirty="0"/>
              <a:t>пахотных земель и устройство территории </a:t>
            </a:r>
            <a:r>
              <a:rPr lang="ru-RU" dirty="0" err="1"/>
              <a:t>сево</a:t>
            </a:r>
            <a:r>
              <a:rPr lang="ru-RU" dirty="0"/>
              <a:t>-оборотов. При этом необходимо выдерживать перечисленные ниже требования:</a:t>
            </a:r>
          </a:p>
          <a:p>
            <a:r>
              <a:rPr lang="ru-RU" dirty="0"/>
              <a:t>1. Каждая сельскохозяйственная культура, включаемая в севооборот, оценивается по ее влиянию на плодородие почвы. Наилучшими в этом отношении являются многолетние травы и бобовые культуры.</a:t>
            </a:r>
          </a:p>
          <a:p>
            <a:r>
              <a:rPr lang="ru-RU" dirty="0"/>
              <a:t>2. В севооборот обязательно включают культуры, </a:t>
            </a:r>
            <a:r>
              <a:rPr lang="ru-RU" dirty="0" smtClean="0"/>
              <a:t>позволяющие </a:t>
            </a:r>
            <a:r>
              <a:rPr lang="ru-RU" dirty="0"/>
              <a:t>снижать засоренность полей сорняками, </a:t>
            </a:r>
            <a:r>
              <a:rPr lang="ru-RU" dirty="0" smtClean="0"/>
              <a:t>препятствующие </a:t>
            </a:r>
            <a:r>
              <a:rPr lang="ru-RU" dirty="0"/>
              <a:t>накоплению в почве болезней и вредителей.</a:t>
            </a:r>
          </a:p>
          <a:p>
            <a:r>
              <a:rPr lang="ru-RU" dirty="0"/>
              <a:t>3. В крестьянском (фермерском) хозяйстве, как правило, применяют севообороты с короткой ротацией, т. е. </a:t>
            </a:r>
            <a:r>
              <a:rPr lang="ru-RU" dirty="0" smtClean="0"/>
              <a:t>включающие </a:t>
            </a:r>
            <a:r>
              <a:rPr lang="ru-RU" dirty="0"/>
              <a:t>не более 3–4 культур.</a:t>
            </a:r>
          </a:p>
          <a:p>
            <a:r>
              <a:rPr lang="ru-RU" dirty="0"/>
              <a:t>4. Размещение посевов сельскохозяйственных культур в </a:t>
            </a:r>
            <a:r>
              <a:rPr lang="ru-RU" dirty="0" smtClean="0"/>
              <a:t>севообороте </a:t>
            </a:r>
            <a:r>
              <a:rPr lang="ru-RU" dirty="0"/>
              <a:t>выполняется с учетом предшественников и </a:t>
            </a:r>
            <a:r>
              <a:rPr lang="ru-RU" dirty="0" smtClean="0"/>
              <a:t>фитосанитарных </a:t>
            </a:r>
            <a:r>
              <a:rPr lang="ru-RU" dirty="0"/>
              <a:t>требований.</a:t>
            </a:r>
          </a:p>
          <a:p>
            <a:r>
              <a:rPr lang="ru-RU" dirty="0"/>
              <a:t>5. Сочетание культур в севооборотах должно обеспечивать максимально равномерную занятость крестьянской семьи в течение всего вегетационного периода растений. </a:t>
            </a:r>
          </a:p>
          <a:p>
            <a:r>
              <a:rPr lang="ru-RU" dirty="0"/>
              <a:t>6. Севообороты в крестьянском (фермерском) хозяйстве должны обеспечивать компактное расположение полей и </a:t>
            </a:r>
            <a:r>
              <a:rPr lang="ru-RU" dirty="0" smtClean="0"/>
              <a:t>создать </a:t>
            </a:r>
            <a:r>
              <a:rPr lang="ru-RU" dirty="0"/>
              <a:t>условия для эффективного использования техники и максимальной механизации трудовых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418007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217" y="75095"/>
            <a:ext cx="886532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организации севооборотов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могут быть использованы «классические» </a:t>
            </a:r>
            <a:r>
              <a:rPr lang="ru-RU" dirty="0" smtClean="0"/>
              <a:t>севообороты </a:t>
            </a:r>
            <a:r>
              <a:rPr lang="ru-RU" dirty="0"/>
              <a:t>с чередованием посевов сельскохозяйственных куль-тур во времени и пространстве и эколого-технологические </a:t>
            </a:r>
            <a:r>
              <a:rPr lang="ru-RU" dirty="0" smtClean="0"/>
              <a:t>севообороты </a:t>
            </a:r>
            <a:r>
              <a:rPr lang="ru-RU" dirty="0"/>
              <a:t>с ежегодным размещением посевов по рабочим участкам.</a:t>
            </a:r>
          </a:p>
          <a:p>
            <a:r>
              <a:rPr lang="ru-RU" dirty="0"/>
              <a:t>Исходя из площади посевов возделываемых в крестьянском (фермерском) хозяйстве сельскохозяйственных культур и об-щей площади севооборотного массива устанавливается </a:t>
            </a:r>
            <a:r>
              <a:rPr lang="ru-RU" dirty="0" smtClean="0"/>
              <a:t>количество </a:t>
            </a:r>
            <a:r>
              <a:rPr lang="ru-RU" dirty="0"/>
              <a:t>проектируемых полей и их средняя площадь. При этом стремятся, чтобы ведущая культура занимала меньшее число полей.</a:t>
            </a:r>
          </a:p>
          <a:p>
            <a:r>
              <a:rPr lang="ru-RU" dirty="0"/>
              <a:t>На основе сформированных полей севооборота </a:t>
            </a:r>
            <a:r>
              <a:rPr lang="ru-RU" dirty="0" smtClean="0"/>
              <a:t>устанавливают </a:t>
            </a:r>
            <a:r>
              <a:rPr lang="ru-RU" dirty="0"/>
              <a:t>наиболее правильное чередование в нем культур. При составлении схемы севооборота более ценные культуры </a:t>
            </a:r>
            <a:r>
              <a:rPr lang="ru-RU" dirty="0" smtClean="0"/>
              <a:t>размещают </a:t>
            </a:r>
            <a:r>
              <a:rPr lang="ru-RU" dirty="0"/>
              <a:t>с учетом лучших предшественников. Нецелесообразно размещать культуры по предшественникам, после которых снижение урожайности составляет более 10 %. При этом воз-можно использование типовых схем чередования культур.</a:t>
            </a:r>
          </a:p>
          <a:p>
            <a:r>
              <a:rPr lang="ru-RU" dirty="0"/>
              <a:t>В условиях пестрого покрова и динамичности структуры </a:t>
            </a:r>
            <a:r>
              <a:rPr lang="ru-RU" dirty="0" smtClean="0"/>
              <a:t>посевных </a:t>
            </a:r>
            <a:r>
              <a:rPr lang="ru-RU" dirty="0"/>
              <a:t>площадей наиболее приемлемым является ежегодное размещение сельскохозяйственных культур по рабочим </a:t>
            </a:r>
            <a:r>
              <a:rPr lang="ru-RU" dirty="0" smtClean="0"/>
              <a:t>участкам</a:t>
            </a:r>
            <a:r>
              <a:rPr lang="ru-RU" dirty="0"/>
              <a:t>.</a:t>
            </a:r>
          </a:p>
          <a:p>
            <a:r>
              <a:rPr lang="ru-RU" dirty="0"/>
              <a:t>В результате введения в хозяйстве «классических» </a:t>
            </a:r>
            <a:r>
              <a:rPr lang="ru-RU" dirty="0" smtClean="0"/>
              <a:t>севооборотов </a:t>
            </a:r>
            <a:r>
              <a:rPr lang="ru-RU" dirty="0"/>
              <a:t>основным элементом устройства их территории будет поле. При устройстве территории севооборотов может </a:t>
            </a:r>
            <a:r>
              <a:rPr lang="ru-RU" dirty="0" smtClean="0"/>
              <a:t>возникать </a:t>
            </a:r>
            <a:r>
              <a:rPr lang="ru-RU" dirty="0"/>
              <a:t>необходимость размещения полезащитных лесных полос, полевых дорог и источников полевого водоснабжения.</a:t>
            </a:r>
          </a:p>
        </p:txBody>
      </p:sp>
    </p:spTree>
    <p:extLst>
      <p:ext uri="{BB962C8B-B14F-4D97-AF65-F5344CB8AC3E}">
        <p14:creationId xmlns:p14="http://schemas.microsoft.com/office/powerpoint/2010/main" val="790854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64" y="459480"/>
            <a:ext cx="7878728" cy="568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22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370" y="168849"/>
            <a:ext cx="7779401" cy="649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67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95" y="302726"/>
            <a:ext cx="7963286" cy="574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779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626" y="326580"/>
            <a:ext cx="7326555" cy="597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06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11" y="247727"/>
            <a:ext cx="7134968" cy="108468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11" y="1332410"/>
            <a:ext cx="7335265" cy="535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655" y="265481"/>
            <a:ext cx="8920936" cy="540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92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r="393" b="11125"/>
          <a:stretch/>
        </p:blipFill>
        <p:spPr>
          <a:xfrm>
            <a:off x="1375333" y="491442"/>
            <a:ext cx="6619135" cy="3758342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829487"/>
              </p:ext>
            </p:extLst>
          </p:nvPr>
        </p:nvGraphicFramePr>
        <p:xfrm>
          <a:off x="1044408" y="4703263"/>
          <a:ext cx="7048650" cy="159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4" imgW="3891890" imgH="880986" progId="Word.Document.12">
                  <p:embed/>
                </p:oleObj>
              </mc:Choice>
              <mc:Fallback>
                <p:oleObj name="Документ" r:id="rId4" imgW="3891890" imgH="8809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4408" y="4703263"/>
                        <a:ext cx="7048650" cy="159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8465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199" y="316257"/>
            <a:ext cx="8876681" cy="168683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867" y="2223367"/>
            <a:ext cx="8920225" cy="429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5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1935" y="515153"/>
            <a:ext cx="7766936" cy="444002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Вопросы: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1. Агроэкологическое зонирование территории </a:t>
            </a:r>
            <a:r>
              <a:rPr lang="ru-RU" dirty="0" smtClean="0">
                <a:solidFill>
                  <a:schemeClr val="tx1"/>
                </a:solidFill>
              </a:rPr>
              <a:t>крестьянского </a:t>
            </a:r>
            <a:r>
              <a:rPr lang="ru-RU" dirty="0">
                <a:solidFill>
                  <a:schemeClr val="tx1"/>
                </a:solidFill>
              </a:rPr>
              <a:t>(фермерского) хозяйства.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2. Установление проектного состава и площадей </a:t>
            </a:r>
            <a:r>
              <a:rPr lang="ru-RU" dirty="0" err="1">
                <a:solidFill>
                  <a:schemeClr val="tx1"/>
                </a:solidFill>
              </a:rPr>
              <a:t>сельскохо-зяйственных</a:t>
            </a:r>
            <a:r>
              <a:rPr lang="ru-RU" dirty="0">
                <a:solidFill>
                  <a:schemeClr val="tx1"/>
                </a:solidFill>
              </a:rPr>
              <a:t> земель крестьянского (фермерского) хозяйства и их размещение.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3. Выделение однородных эколого-технологических </a:t>
            </a:r>
            <a:r>
              <a:rPr lang="ru-RU" dirty="0" smtClean="0">
                <a:solidFill>
                  <a:schemeClr val="tx1"/>
                </a:solidFill>
              </a:rPr>
              <a:t>рабочих </a:t>
            </a:r>
            <a:r>
              <a:rPr lang="ru-RU" dirty="0">
                <a:solidFill>
                  <a:schemeClr val="tx1"/>
                </a:solidFill>
              </a:rPr>
              <a:t>участков на пахотных землях.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4. Организация и устройство территории пахотных земель.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5. Оценка вариантов размещения полей севооборотов и </a:t>
            </a:r>
            <a:r>
              <a:rPr lang="ru-RU" dirty="0" smtClean="0">
                <a:solidFill>
                  <a:schemeClr val="tx1"/>
                </a:solidFill>
              </a:rPr>
              <a:t>посевов </a:t>
            </a:r>
            <a:r>
              <a:rPr lang="ru-RU" dirty="0">
                <a:solidFill>
                  <a:schemeClr val="tx1"/>
                </a:solidFill>
              </a:rPr>
              <a:t>сельскохозяйственных культур.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6. Размещение полевых дорог и элементов устройства </a:t>
            </a:r>
            <a:r>
              <a:rPr lang="ru-RU" dirty="0" smtClean="0">
                <a:solidFill>
                  <a:schemeClr val="tx1"/>
                </a:solidFill>
              </a:rPr>
              <a:t>территории </a:t>
            </a:r>
            <a:r>
              <a:rPr lang="ru-RU" dirty="0">
                <a:solidFill>
                  <a:schemeClr val="tx1"/>
                </a:solidFill>
              </a:rPr>
              <a:t>по лучшему варианту организации севооборотов.</a:t>
            </a:r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872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844" y="263671"/>
            <a:ext cx="7222054" cy="638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7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6056" y="273542"/>
            <a:ext cx="92136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5. Оценка вариантов размещения полей севооборотов </a:t>
            </a:r>
          </a:p>
          <a:p>
            <a:r>
              <a:rPr lang="ru-RU" dirty="0">
                <a:solidFill>
                  <a:schemeClr val="accent2"/>
                </a:solidFill>
              </a:rPr>
              <a:t>и посевов сельскохозяйственных культур</a:t>
            </a:r>
          </a:p>
          <a:p>
            <a:endParaRPr lang="ru-RU" dirty="0"/>
          </a:p>
          <a:p>
            <a:r>
              <a:rPr lang="ru-RU" dirty="0"/>
              <a:t>При организации использования пахотных земель, </a:t>
            </a:r>
            <a:r>
              <a:rPr lang="ru-RU" dirty="0" smtClean="0"/>
              <a:t>размещении </a:t>
            </a:r>
            <a:r>
              <a:rPr lang="ru-RU" dirty="0"/>
              <a:t>полей севооборотов и посевов сельскохозяйственных культур возможна разработка различных вариантов. Для установления лучшего проектного решения выполняется срав-</a:t>
            </a:r>
            <a:r>
              <a:rPr lang="ru-RU" dirty="0" err="1"/>
              <a:t>нение</a:t>
            </a:r>
            <a:r>
              <a:rPr lang="ru-RU" dirty="0"/>
              <a:t> вариантов по техническим и экономическим </a:t>
            </a:r>
            <a:r>
              <a:rPr lang="ru-RU" dirty="0" smtClean="0"/>
              <a:t>показателям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Общую площадь поворотных полос устанавливают, исходя из ширины и протяженности. Наибольшие потери продукции вследствие </a:t>
            </a:r>
            <a:r>
              <a:rPr lang="ru-RU" dirty="0" err="1"/>
              <a:t>вытаптывания</a:t>
            </a:r>
            <a:r>
              <a:rPr lang="ru-RU" dirty="0"/>
              <a:t> посевов ходовыми частями сельско-хозяйственной техники происходят в зоне разворота, которую ориентировочно можно принять равной 5 м. Протяженность поворотных полос измеряют по данным графического проекта устройства территории севооборота. Ее ориентировочно </a:t>
            </a:r>
            <a:r>
              <a:rPr lang="ru-RU" dirty="0" smtClean="0"/>
              <a:t>можно </a:t>
            </a:r>
            <a:r>
              <a:rPr lang="ru-RU" dirty="0"/>
              <a:t>принять равной удвоенной суммарной ширине всех полей.</a:t>
            </a:r>
          </a:p>
        </p:txBody>
      </p:sp>
    </p:spTree>
    <p:extLst>
      <p:ext uri="{BB962C8B-B14F-4D97-AF65-F5344CB8AC3E}">
        <p14:creationId xmlns:p14="http://schemas.microsoft.com/office/powerpoint/2010/main" val="4194932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8" y="676187"/>
            <a:ext cx="8129343" cy="422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119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073" y="740229"/>
            <a:ext cx="7849072" cy="45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05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95" y="736478"/>
            <a:ext cx="8920389" cy="372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171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41" y="487674"/>
            <a:ext cx="7889556" cy="557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519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01" y="758809"/>
            <a:ext cx="8260500" cy="423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54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15" y="731280"/>
            <a:ext cx="8693236" cy="520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845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2347" y="485284"/>
            <a:ext cx="7454672" cy="557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654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68" y="597102"/>
            <a:ext cx="1009323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6. Размещение полевых дорог и элементов устройства </a:t>
            </a:r>
            <a:r>
              <a:rPr lang="ru-RU" dirty="0" smtClean="0">
                <a:solidFill>
                  <a:schemeClr val="accent2"/>
                </a:solidFill>
              </a:rPr>
              <a:t>территории </a:t>
            </a:r>
            <a:r>
              <a:rPr lang="ru-RU" dirty="0">
                <a:solidFill>
                  <a:schemeClr val="accent2"/>
                </a:solidFill>
              </a:rPr>
              <a:t>по лучшему варианту организации </a:t>
            </a:r>
            <a:r>
              <a:rPr lang="ru-RU" dirty="0" smtClean="0">
                <a:solidFill>
                  <a:schemeClr val="accent2"/>
                </a:solidFill>
              </a:rPr>
              <a:t>севооборотов</a:t>
            </a:r>
            <a:endParaRPr lang="ru-RU" dirty="0">
              <a:solidFill>
                <a:schemeClr val="accent2"/>
              </a:solidFill>
            </a:endParaRPr>
          </a:p>
          <a:p>
            <a:endParaRPr lang="ru-RU" dirty="0"/>
          </a:p>
          <a:p>
            <a:r>
              <a:rPr lang="ru-RU" dirty="0"/>
              <a:t>Полевые дороги в севообороте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размещают согласованно с расположением </a:t>
            </a:r>
            <a:r>
              <a:rPr lang="ru-RU" dirty="0" smtClean="0"/>
              <a:t>границ </a:t>
            </a:r>
            <a:r>
              <a:rPr lang="ru-RU" dirty="0"/>
              <a:t>полей, рабочих участков и лесных полос. Полевые </a:t>
            </a:r>
            <a:r>
              <a:rPr lang="ru-RU" dirty="0" smtClean="0"/>
              <a:t>магистрали </a:t>
            </a:r>
            <a:r>
              <a:rPr lang="ru-RU" dirty="0"/>
              <a:t>желательно прокладывать по середине </a:t>
            </a:r>
            <a:r>
              <a:rPr lang="ru-RU" dirty="0" smtClean="0"/>
              <a:t>обслуживаемого </a:t>
            </a:r>
            <a:r>
              <a:rPr lang="ru-RU" dirty="0"/>
              <a:t>массива. Линии обслуживания размещают по коротким, а вспомогательные дороги – по длинным сторонам полей и </a:t>
            </a:r>
            <a:r>
              <a:rPr lang="ru-RU" dirty="0" smtClean="0"/>
              <a:t>рабочих </a:t>
            </a:r>
            <a:r>
              <a:rPr lang="ru-RU" dirty="0"/>
              <a:t>участков. Возле лесных полос полевые дороги </a:t>
            </a:r>
            <a:r>
              <a:rPr lang="ru-RU" dirty="0" smtClean="0"/>
              <a:t>целесообразно </a:t>
            </a:r>
            <a:r>
              <a:rPr lang="ru-RU" dirty="0"/>
              <a:t>размещать с южной их стороны, на склонах – выше по рельефу, при меридиональном направлении – с наветренной стороны лесных полос.</a:t>
            </a:r>
          </a:p>
          <a:p>
            <a:r>
              <a:rPr lang="ru-RU" dirty="0"/>
              <a:t>Проектировать дороги следует так, чтобы меньше </a:t>
            </a:r>
            <a:r>
              <a:rPr lang="ru-RU" dirty="0" smtClean="0"/>
              <a:t>осуществлять </a:t>
            </a:r>
            <a:r>
              <a:rPr lang="ru-RU" dirty="0"/>
              <a:t>перевозки грузов по пахотным землям. </a:t>
            </a:r>
          </a:p>
          <a:p>
            <a:r>
              <a:rPr lang="ru-RU" dirty="0"/>
              <a:t>Ширина полевых дорог проектируется в зависимости от их назначения. Она принимается 4–6 м для полевых магистралей, 3–4 м – для линий обслуживания и вспомогательных (</a:t>
            </a:r>
            <a:r>
              <a:rPr lang="ru-RU" dirty="0" smtClean="0"/>
              <a:t>продольных</a:t>
            </a:r>
            <a:r>
              <a:rPr lang="ru-RU" dirty="0"/>
              <a:t>) дорог.</a:t>
            </a:r>
          </a:p>
        </p:txBody>
      </p:sp>
    </p:spTree>
    <p:extLst>
      <p:ext uri="{BB962C8B-B14F-4D97-AF65-F5344CB8AC3E}">
        <p14:creationId xmlns:p14="http://schemas.microsoft.com/office/powerpoint/2010/main" val="295792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051" y="453246"/>
            <a:ext cx="876082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1. Агроэкологическое зонирование территории </a:t>
            </a:r>
            <a:r>
              <a:rPr lang="ru-RU" dirty="0" smtClean="0">
                <a:solidFill>
                  <a:schemeClr val="accent2"/>
                </a:solidFill>
              </a:rPr>
              <a:t>крестьянского </a:t>
            </a:r>
            <a:r>
              <a:rPr lang="ru-RU" dirty="0">
                <a:solidFill>
                  <a:schemeClr val="accent2"/>
                </a:solidFill>
              </a:rPr>
              <a:t>(фермерского) хозяйства</a:t>
            </a:r>
          </a:p>
          <a:p>
            <a:endParaRPr lang="ru-RU" dirty="0"/>
          </a:p>
          <a:p>
            <a:r>
              <a:rPr lang="ru-RU" dirty="0" smtClean="0"/>
              <a:t>   Агроэкологическое </a:t>
            </a:r>
            <a:r>
              <a:rPr lang="ru-RU" dirty="0"/>
              <a:t>зонирование выполняют для </a:t>
            </a:r>
            <a:r>
              <a:rPr lang="ru-RU" dirty="0" smtClean="0"/>
              <a:t>экологически </a:t>
            </a:r>
            <a:r>
              <a:rPr lang="ru-RU" dirty="0"/>
              <a:t>обоснованной организации использования земель и устройства территории крестьянского (фермерского) </a:t>
            </a:r>
            <a:r>
              <a:rPr lang="ru-RU" dirty="0" smtClean="0"/>
              <a:t>хозяйства</a:t>
            </a:r>
            <a:r>
              <a:rPr lang="ru-RU" dirty="0"/>
              <a:t>. При проведении зонирования используют материалы почвенных, геоботанических, мелиоративных, </a:t>
            </a:r>
            <a:r>
              <a:rPr lang="ru-RU" dirty="0" smtClean="0"/>
              <a:t>землеустроительных </a:t>
            </a:r>
            <a:r>
              <a:rPr lang="ru-RU" dirty="0"/>
              <a:t>и других обследований и изысканий.</a:t>
            </a:r>
          </a:p>
          <a:p>
            <a:r>
              <a:rPr lang="ru-RU" dirty="0" smtClean="0"/>
              <a:t>   В </a:t>
            </a:r>
            <a:r>
              <a:rPr lang="ru-RU" dirty="0"/>
              <a:t>процессе зонирования на плане земельного участка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 выявляют основные при-родные и антропогенные объекты, требующие защиты от </a:t>
            </a:r>
            <a:r>
              <a:rPr lang="ru-RU" dirty="0" smtClean="0"/>
              <a:t>загрязнения </a:t>
            </a:r>
            <a:r>
              <a:rPr lang="ru-RU" dirty="0"/>
              <a:t>и деградации, а также объекты, являющиеся </a:t>
            </a:r>
            <a:r>
              <a:rPr lang="ru-RU" dirty="0" smtClean="0"/>
              <a:t>источниками </a:t>
            </a:r>
            <a:r>
              <a:rPr lang="ru-RU" dirty="0"/>
              <a:t>загрязнения и деградации окружающей среды.</a:t>
            </a:r>
          </a:p>
          <a:p>
            <a:r>
              <a:rPr lang="ru-RU" dirty="0" smtClean="0"/>
              <a:t>   В </a:t>
            </a:r>
            <a:r>
              <a:rPr lang="ru-RU" dirty="0"/>
              <a:t>зависимости от объекта устанавливают режим </a:t>
            </a:r>
            <a:r>
              <a:rPr lang="ru-RU" dirty="0" smtClean="0"/>
              <a:t>использования </a:t>
            </a:r>
            <a:r>
              <a:rPr lang="ru-RU" dirty="0"/>
              <a:t>прилегающих к нему земель и содержание </a:t>
            </a:r>
            <a:r>
              <a:rPr lang="ru-RU" dirty="0" smtClean="0"/>
              <a:t>природоохранных </a:t>
            </a:r>
            <a:r>
              <a:rPr lang="ru-RU" dirty="0"/>
              <a:t>мероприятий. К таким объектам относят открытые водные источники, нарушенные земли, производственные центры, животноводческие фермы и комплексы, склады </a:t>
            </a:r>
            <a:r>
              <a:rPr lang="ru-RU" dirty="0" smtClean="0"/>
              <a:t>удобрений </a:t>
            </a:r>
            <a:r>
              <a:rPr lang="ru-RU" dirty="0"/>
              <a:t>и ядохимикатов, очистные сооружения, дороги общего пользования, участки, подверженные эрозии, охраняемые </a:t>
            </a:r>
            <a:r>
              <a:rPr lang="ru-RU" dirty="0" smtClean="0"/>
              <a:t>места</a:t>
            </a:r>
            <a:r>
              <a:rPr lang="ru-RU" dirty="0"/>
              <a:t>, радиационно-загрязненные территории и др.</a:t>
            </a:r>
          </a:p>
        </p:txBody>
      </p:sp>
    </p:spTree>
    <p:extLst>
      <p:ext uri="{BB962C8B-B14F-4D97-AF65-F5344CB8AC3E}">
        <p14:creationId xmlns:p14="http://schemas.microsoft.com/office/powerpoint/2010/main" val="22409975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29" y="707331"/>
            <a:ext cx="8032148" cy="487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62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72" y="632204"/>
            <a:ext cx="7880802" cy="388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21" y="521212"/>
            <a:ext cx="6943379" cy="543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5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21" y="798658"/>
            <a:ext cx="8806198" cy="500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56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6" y="58847"/>
            <a:ext cx="95445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2. Установление проектного состава и площадей </a:t>
            </a:r>
            <a:r>
              <a:rPr lang="ru-RU" dirty="0" smtClean="0">
                <a:solidFill>
                  <a:schemeClr val="accent2"/>
                </a:solidFill>
              </a:rPr>
              <a:t>сельскохозяйственных </a:t>
            </a:r>
            <a:r>
              <a:rPr lang="ru-RU" dirty="0">
                <a:solidFill>
                  <a:schemeClr val="accent2"/>
                </a:solidFill>
              </a:rPr>
              <a:t>земель крестьянского (</a:t>
            </a:r>
            <a:r>
              <a:rPr lang="ru-RU" dirty="0" smtClean="0">
                <a:solidFill>
                  <a:schemeClr val="accent2"/>
                </a:solidFill>
              </a:rPr>
              <a:t>фермерского</a:t>
            </a:r>
            <a:r>
              <a:rPr lang="ru-RU" dirty="0">
                <a:solidFill>
                  <a:schemeClr val="accent2"/>
                </a:solidFill>
              </a:rPr>
              <a:t>) </a:t>
            </a:r>
            <a:r>
              <a:rPr lang="ru-RU" dirty="0" smtClean="0">
                <a:solidFill>
                  <a:schemeClr val="accent2"/>
                </a:solidFill>
              </a:rPr>
              <a:t>хозяйства </a:t>
            </a:r>
            <a:r>
              <a:rPr lang="ru-RU" dirty="0">
                <a:solidFill>
                  <a:schemeClr val="accent2"/>
                </a:solidFill>
              </a:rPr>
              <a:t>и их размещение</a:t>
            </a:r>
          </a:p>
          <a:p>
            <a:endParaRPr lang="ru-RU" dirty="0"/>
          </a:p>
          <a:p>
            <a:r>
              <a:rPr lang="ru-RU" dirty="0"/>
              <a:t>Обосновывая оптимальный состав земель крестьянского (фермерского) хозяйства, производят необходимую их транс-формацию, определяют их соотношение и размещение </a:t>
            </a:r>
            <a:r>
              <a:rPr lang="ru-RU" dirty="0" smtClean="0"/>
              <a:t>земельных </a:t>
            </a:r>
            <a:r>
              <a:rPr lang="ru-RU" dirty="0"/>
              <a:t>массивов. При этом особое внимание обращают на расширение площадей более ценных земель, укрупнение мел-ких контуров, устранение </a:t>
            </a:r>
            <a:r>
              <a:rPr lang="ru-RU" dirty="0" err="1"/>
              <a:t>вкрапливаний</a:t>
            </a:r>
            <a:r>
              <a:rPr lang="ru-RU" dirty="0"/>
              <a:t> и сведение </a:t>
            </a:r>
            <a:r>
              <a:rPr lang="ru-RU" dirty="0" smtClean="0"/>
              <a:t>однородных </a:t>
            </a:r>
            <a:r>
              <a:rPr lang="ru-RU" dirty="0"/>
              <a:t>земель в участки, удобные для обработки. </a:t>
            </a:r>
          </a:p>
          <a:p>
            <a:r>
              <a:rPr lang="ru-RU" dirty="0"/>
              <a:t>При определении объемов трансформации земель </a:t>
            </a:r>
            <a:r>
              <a:rPr lang="ru-RU" dirty="0" smtClean="0"/>
              <a:t>учитывают </a:t>
            </a:r>
            <a:r>
              <a:rPr lang="ru-RU" dirty="0"/>
              <a:t>результаты агроэкологического зонирования и </a:t>
            </a:r>
            <a:r>
              <a:rPr lang="ru-RU" dirty="0" smtClean="0"/>
              <a:t>возможный </a:t>
            </a:r>
            <a:r>
              <a:rPr lang="ru-RU" dirty="0"/>
              <a:t>режим их использования, качество почвенного покрова, сложность рельефа, гидрогеологические условия, </a:t>
            </a:r>
            <a:r>
              <a:rPr lang="ru-RU" dirty="0" err="1"/>
              <a:t>территори-альное</a:t>
            </a:r>
            <a:r>
              <a:rPr lang="ru-RU" dirty="0"/>
              <a:t> расположение, а также пригодность земель для </a:t>
            </a:r>
            <a:r>
              <a:rPr lang="ru-RU" dirty="0" smtClean="0"/>
              <a:t>определенного </a:t>
            </a:r>
            <a:r>
              <a:rPr lang="ru-RU" dirty="0"/>
              <a:t>сельскохозяйственного использования. </a:t>
            </a:r>
            <a:r>
              <a:rPr lang="ru-RU" dirty="0" smtClean="0"/>
              <a:t>Одновременно </a:t>
            </a:r>
            <a:r>
              <a:rPr lang="ru-RU" dirty="0"/>
              <a:t>предусматривают мероприятия по осушению и </a:t>
            </a:r>
            <a:r>
              <a:rPr lang="ru-RU" dirty="0" smtClean="0"/>
              <a:t>орошению </a:t>
            </a:r>
            <a:r>
              <a:rPr lang="ru-RU" dirty="0"/>
              <a:t>земель, </a:t>
            </a:r>
            <a:r>
              <a:rPr lang="ru-RU" dirty="0" err="1"/>
              <a:t>культуртехнике</a:t>
            </a:r>
            <a:r>
              <a:rPr lang="ru-RU" dirty="0"/>
              <a:t>, рекультивации и борьбе с </a:t>
            </a:r>
            <a:r>
              <a:rPr lang="ru-RU" dirty="0" smtClean="0"/>
              <a:t>эрозией </a:t>
            </a:r>
            <a:r>
              <a:rPr lang="ru-RU" dirty="0"/>
              <a:t>почв.</a:t>
            </a:r>
          </a:p>
        </p:txBody>
      </p:sp>
    </p:spTree>
    <p:extLst>
      <p:ext uri="{BB962C8B-B14F-4D97-AF65-F5344CB8AC3E}">
        <p14:creationId xmlns:p14="http://schemas.microsoft.com/office/powerpoint/2010/main" val="483328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589" y="192825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целью охраны земель и водных источников намечают за-лужение эродированных земель, прибрежных полос, </a:t>
            </a:r>
            <a:r>
              <a:rPr lang="ru-RU" dirty="0" smtClean="0"/>
              <a:t>нерационально </a:t>
            </a:r>
            <a:r>
              <a:rPr lang="ru-RU" dirty="0"/>
              <a:t>используемых земель. При необходимости размещают искусственные водные объекты.</a:t>
            </a:r>
          </a:p>
          <a:p>
            <a:r>
              <a:rPr lang="ru-RU" dirty="0"/>
              <a:t>Во всех случаях объемы освоения, трансформации и </a:t>
            </a:r>
            <a:r>
              <a:rPr lang="ru-RU" dirty="0" smtClean="0"/>
              <a:t>улучшения </a:t>
            </a:r>
            <a:r>
              <a:rPr lang="ru-RU" dirty="0"/>
              <a:t>земель необходимо увязывать с экономической </a:t>
            </a:r>
            <a:r>
              <a:rPr lang="ru-RU" dirty="0" smtClean="0"/>
              <a:t>целесообразностью </a:t>
            </a:r>
            <a:r>
              <a:rPr lang="ru-RU" dirty="0"/>
              <a:t>проведения этого мероприятия, наличием </a:t>
            </a:r>
            <a:r>
              <a:rPr lang="ru-RU" dirty="0" smtClean="0"/>
              <a:t>материальных </a:t>
            </a:r>
            <a:r>
              <a:rPr lang="ru-RU" dirty="0"/>
              <a:t>ресурсов и денежных средств для этих целей.</a:t>
            </a:r>
          </a:p>
          <a:p>
            <a:r>
              <a:rPr lang="ru-RU" dirty="0"/>
              <a:t>В зависимости от качественного состояния </a:t>
            </a:r>
            <a:r>
              <a:rPr lang="ru-RU" dirty="0" smtClean="0"/>
              <a:t>сельскохозяйственных </a:t>
            </a:r>
            <a:r>
              <a:rPr lang="ru-RU" dirty="0"/>
              <a:t>земель намечают их дальнейшее использование. При этом учитывают данные кадастровой оценки земель и благоприятность участков пахотных и улучшенных луговых </a:t>
            </a:r>
            <a:r>
              <a:rPr lang="ru-RU" dirty="0" smtClean="0"/>
              <a:t>земель </a:t>
            </a:r>
            <a:r>
              <a:rPr lang="ru-RU" dirty="0"/>
              <a:t>для земледелия в целом и для возделывания основных сельскохозяйственных культур. В зависимости от этого </a:t>
            </a:r>
            <a:r>
              <a:rPr lang="ru-RU" dirty="0" smtClean="0"/>
              <a:t>некоторые </a:t>
            </a:r>
            <a:r>
              <a:rPr lang="ru-RU" dirty="0"/>
              <a:t>участки пахотных земель переводят в улучшенные или естественные луговые земли. Кроме того, </a:t>
            </a:r>
            <a:r>
              <a:rPr lang="ru-RU" dirty="0" smtClean="0"/>
              <a:t>сельскохозяйственные </a:t>
            </a:r>
            <a:r>
              <a:rPr lang="ru-RU" dirty="0"/>
              <a:t>земли с неудовлетворительными, плохими и самыми </a:t>
            </a:r>
            <a:r>
              <a:rPr lang="ru-RU" dirty="0" smtClean="0"/>
              <a:t>плохими </a:t>
            </a:r>
            <a:r>
              <a:rPr lang="ru-RU" dirty="0"/>
              <a:t>качествами могут быть выведены из </a:t>
            </a:r>
            <a:r>
              <a:rPr lang="ru-RU" dirty="0" smtClean="0"/>
              <a:t>сельскохозяйственного </a:t>
            </a:r>
            <a:r>
              <a:rPr lang="ru-RU" dirty="0"/>
              <a:t>использования.</a:t>
            </a:r>
          </a:p>
          <a:p>
            <a:r>
              <a:rPr lang="ru-RU" dirty="0"/>
              <a:t>Результаты трансформации земель и мероприятия по их улучшению отражаются в акте трансформации  и экспликации земель по проекту, а также на чертеже землеустроительного обследования крестьянского (фермерского) хозяйства.</a:t>
            </a:r>
          </a:p>
        </p:txBody>
      </p:sp>
    </p:spTree>
    <p:extLst>
      <p:ext uri="{BB962C8B-B14F-4D97-AF65-F5344CB8AC3E}">
        <p14:creationId xmlns:p14="http://schemas.microsoft.com/office/powerpoint/2010/main" val="3878572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045" y="201866"/>
            <a:ext cx="1065929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3. Выделение однородных эколого-технологических </a:t>
            </a:r>
            <a:r>
              <a:rPr lang="ru-RU" dirty="0" smtClean="0">
                <a:solidFill>
                  <a:schemeClr val="accent2"/>
                </a:solidFill>
              </a:rPr>
              <a:t>рабочих участков </a:t>
            </a:r>
            <a:r>
              <a:rPr lang="ru-RU" dirty="0">
                <a:solidFill>
                  <a:schemeClr val="accent2"/>
                </a:solidFill>
              </a:rPr>
              <a:t>на пахотных землях</a:t>
            </a:r>
          </a:p>
          <a:p>
            <a:endParaRPr lang="ru-RU" dirty="0"/>
          </a:p>
          <a:p>
            <a:r>
              <a:rPr lang="ru-RU" dirty="0"/>
              <a:t>Комплексное обследование и зонирование территории </a:t>
            </a:r>
            <a:r>
              <a:rPr lang="ru-RU" dirty="0" smtClean="0"/>
              <a:t>землепользования </a:t>
            </a:r>
            <a:r>
              <a:rPr lang="ru-RU" dirty="0"/>
              <a:t>крестьянского (фермерского) хозяйства </a:t>
            </a:r>
            <a:r>
              <a:rPr lang="ru-RU" dirty="0" smtClean="0"/>
              <a:t>являются </a:t>
            </a:r>
            <a:r>
              <a:rPr lang="ru-RU" dirty="0"/>
              <a:t>основой для формирования однородных эколого-технологических рабочих участков на пахотных землях.</a:t>
            </a:r>
          </a:p>
          <a:p>
            <a:r>
              <a:rPr lang="ru-RU" dirty="0"/>
              <a:t>Формирование рабочих участков проводится с учетом </a:t>
            </a:r>
            <a:r>
              <a:rPr lang="ru-RU" dirty="0" smtClean="0"/>
              <a:t>механического </a:t>
            </a:r>
            <a:r>
              <a:rPr lang="ru-RU" dirty="0"/>
              <a:t>состава, степени </a:t>
            </a:r>
            <a:r>
              <a:rPr lang="ru-RU" dirty="0" err="1"/>
              <a:t>окультуренности</a:t>
            </a:r>
            <a:r>
              <a:rPr lang="ru-RU" dirty="0"/>
              <a:t>, водно-воздушного режима, </a:t>
            </a:r>
            <a:r>
              <a:rPr lang="ru-RU" dirty="0" err="1"/>
              <a:t>эродированности</a:t>
            </a:r>
            <a:r>
              <a:rPr lang="ru-RU" dirty="0"/>
              <a:t> почв, рельефа, </a:t>
            </a:r>
            <a:r>
              <a:rPr lang="ru-RU" dirty="0" smtClean="0"/>
              <a:t>конфигурации </a:t>
            </a:r>
            <a:r>
              <a:rPr lang="ru-RU" dirty="0"/>
              <a:t>и площади контуров, природоохранных ограничений (</a:t>
            </a:r>
            <a:r>
              <a:rPr lang="ru-RU" dirty="0" err="1"/>
              <a:t>почвоохранные</a:t>
            </a:r>
            <a:r>
              <a:rPr lang="ru-RU" dirty="0"/>
              <a:t>, </a:t>
            </a:r>
            <a:r>
              <a:rPr lang="ru-RU" dirty="0" err="1"/>
              <a:t>водоохранные</a:t>
            </a:r>
            <a:r>
              <a:rPr lang="ru-RU" dirty="0"/>
              <a:t>, загрязнение) и т. д. </a:t>
            </a:r>
          </a:p>
          <a:p>
            <a:r>
              <a:rPr lang="ru-RU" dirty="0"/>
              <a:t>В качестве исходной территориальной единицы для </a:t>
            </a:r>
            <a:r>
              <a:rPr lang="ru-RU" dirty="0" smtClean="0"/>
              <a:t>формирования </a:t>
            </a:r>
            <a:r>
              <a:rPr lang="ru-RU" dirty="0"/>
              <a:t>рабочих участков принимается топографический контур. </a:t>
            </a:r>
            <a:endParaRPr lang="ru-RU" dirty="0" smtClean="0"/>
          </a:p>
          <a:p>
            <a:r>
              <a:rPr lang="ru-RU" dirty="0"/>
              <a:t>Рабочие участки можно формировать из нескольких </a:t>
            </a:r>
            <a:r>
              <a:rPr lang="ru-RU" dirty="0" smtClean="0"/>
              <a:t>смежных </a:t>
            </a:r>
            <a:r>
              <a:rPr lang="ru-RU" dirty="0"/>
              <a:t>или близко расположенных контуров, однородных по </a:t>
            </a:r>
            <a:r>
              <a:rPr lang="ru-RU" dirty="0" smtClean="0"/>
              <a:t>почвенным</a:t>
            </a:r>
            <a:r>
              <a:rPr lang="ru-RU" dirty="0"/>
              <a:t>, технологическим свойствам и удаленности, </a:t>
            </a:r>
            <a:r>
              <a:rPr lang="ru-RU" dirty="0" err="1"/>
              <a:t>природо</a:t>
            </a:r>
            <a:r>
              <a:rPr lang="ru-RU" dirty="0"/>
              <a:t>-охранным ограничениям. Возможно проектирование рабочих участков и путем деления крупных топографических контуров. В этом случае их площадь должна быть соизмерима с </a:t>
            </a:r>
            <a:r>
              <a:rPr lang="ru-RU" dirty="0" smtClean="0"/>
              <a:t>площадью </a:t>
            </a:r>
            <a:r>
              <a:rPr lang="ru-RU" dirty="0"/>
              <a:t>посевов наиболее ценных и требовательных </a:t>
            </a:r>
            <a:r>
              <a:rPr lang="ru-RU" dirty="0" smtClean="0"/>
              <a:t>сельскохозяйственных </a:t>
            </a:r>
            <a:r>
              <a:rPr lang="ru-RU" dirty="0"/>
              <a:t>культур крестьянского (фермерского) хозяйства.</a:t>
            </a:r>
          </a:p>
          <a:p>
            <a:r>
              <a:rPr lang="ru-RU" dirty="0"/>
              <a:t>Каждому рабочему участку присваивают свой номер. </a:t>
            </a:r>
            <a:r>
              <a:rPr lang="ru-RU" dirty="0" smtClean="0"/>
              <a:t>Результаты </a:t>
            </a:r>
            <a:r>
              <a:rPr lang="ru-RU" dirty="0"/>
              <a:t>формирования эколого-технологических рабочих участков отображаются на чертеже землеустроительного об-следования. Сформированные рабочие участки служат в </a:t>
            </a:r>
            <a:r>
              <a:rPr lang="ru-RU" dirty="0" smtClean="0"/>
              <a:t>качестве </a:t>
            </a:r>
            <a:r>
              <a:rPr lang="ru-RU" dirty="0"/>
              <a:t>первичных территориальных единиц для организации </a:t>
            </a:r>
            <a:r>
              <a:rPr lang="ru-RU" dirty="0" smtClean="0"/>
              <a:t>рационального </a:t>
            </a:r>
            <a:r>
              <a:rPr lang="ru-RU" dirty="0"/>
              <a:t>использования пахотных земель, размещения </a:t>
            </a:r>
            <a:r>
              <a:rPr lang="ru-RU" dirty="0" smtClean="0"/>
              <a:t>полей </a:t>
            </a:r>
            <a:r>
              <a:rPr lang="ru-RU" dirty="0"/>
              <a:t>и севооборотов сельскохозяйственных культур в </a:t>
            </a:r>
            <a:r>
              <a:rPr lang="ru-RU" dirty="0" smtClean="0"/>
              <a:t>крестьянском </a:t>
            </a:r>
            <a:r>
              <a:rPr lang="ru-RU" dirty="0"/>
              <a:t>(фермерском) хозяйстве.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3872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1315</Words>
  <Application>Microsoft Office PowerPoint</Application>
  <PresentationFormat>Широкоэкранный</PresentationFormat>
  <Paragraphs>54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Trebuchet MS</vt:lpstr>
      <vt:lpstr>Wingdings 3</vt:lpstr>
      <vt:lpstr>Грань</vt:lpstr>
      <vt:lpstr>Документ Microsoft Word</vt:lpstr>
      <vt:lpstr>Тема 7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</dc:title>
  <dc:creator>Учетная запись Майкрософт</dc:creator>
  <cp:lastModifiedBy>Учетная запись Майкрософт</cp:lastModifiedBy>
  <cp:revision>6</cp:revision>
  <dcterms:created xsi:type="dcterms:W3CDTF">2022-01-03T17:10:06Z</dcterms:created>
  <dcterms:modified xsi:type="dcterms:W3CDTF">2022-01-03T17:58:50Z</dcterms:modified>
</cp:coreProperties>
</file>