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1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7101" y="357050"/>
            <a:ext cx="7766936" cy="863499"/>
          </a:xfrm>
        </p:spPr>
        <p:txBody>
          <a:bodyPr/>
          <a:lstStyle/>
          <a:p>
            <a:pPr algn="l"/>
            <a:r>
              <a:rPr lang="ru-RU" dirty="0" smtClean="0"/>
              <a:t>Тема 6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7101" y="1821439"/>
            <a:ext cx="7766936" cy="1627155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accent2"/>
                </a:solidFill>
              </a:rPr>
              <a:t>ФОРМИРОВАНИЕ И РАЗМЕЩЕНИЕ ЗЕМЕЛЬНЫХ </a:t>
            </a:r>
          </a:p>
          <a:p>
            <a:pPr algn="ctr"/>
            <a:r>
              <a:rPr lang="ru-RU" sz="2800" dirty="0">
                <a:solidFill>
                  <a:schemeClr val="accent2"/>
                </a:solidFill>
              </a:rPr>
              <a:t>УЧАСТКОВ КРЕСТЬЯНСКИХ (ФЕРМЕРСКИХ) ХОЗЯЙСТВ И ИХ ХОЗЯЙСТВЕННЫХ ЦЕНТРОВ</a:t>
            </a:r>
          </a:p>
          <a:p>
            <a:pPr algn="ctr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30640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296" y="190976"/>
            <a:ext cx="104415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Технические показатели служат основой для расчета </a:t>
            </a:r>
            <a:r>
              <a:rPr lang="ru-RU" dirty="0" smtClean="0"/>
              <a:t>экономических </a:t>
            </a:r>
            <a:r>
              <a:rPr lang="ru-RU" dirty="0"/>
              <a:t>показателей по вариантам рассматриваемых </a:t>
            </a:r>
            <a:r>
              <a:rPr lang="ru-RU" dirty="0" smtClean="0"/>
              <a:t>проектных </a:t>
            </a:r>
            <a:r>
              <a:rPr lang="ru-RU" dirty="0"/>
              <a:t>решений. В состав экономических показателей </a:t>
            </a:r>
            <a:r>
              <a:rPr lang="ru-RU" dirty="0" smtClean="0"/>
              <a:t>включаются </a:t>
            </a:r>
            <a:r>
              <a:rPr lang="ru-RU" dirty="0"/>
              <a:t>показатели, приведенные в таблице 6.2.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081521"/>
              </p:ext>
            </p:extLst>
          </p:nvPr>
        </p:nvGraphicFramePr>
        <p:xfrm>
          <a:off x="609600" y="1114309"/>
          <a:ext cx="9387840" cy="5484892"/>
        </p:xfrm>
        <a:graphic>
          <a:graphicData uri="http://schemas.openxmlformats.org/drawingml/2006/table">
            <a:tbl>
              <a:tblPr/>
              <a:tblGrid>
                <a:gridCol w="7147834"/>
                <a:gridCol w="1120003"/>
                <a:gridCol w="1120003"/>
              </a:tblGrid>
              <a:tr h="13043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Варианты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04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Единовременные энергозатраты</a:t>
                      </a:r>
                      <a:endParaRPr lang="ru-RU" sz="105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8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На строительство: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жилья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8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основных производственных зданий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подсобных строений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8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дорог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инженерных коммуникаций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7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Энергоемкость существующих зданий и сооружений: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жилья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производственных зданий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подсобных строений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Энергоемкость ликвидируемых зданий и сооружений в связи с образованием крестьянского (фермерского) хозяйства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Всего единовременных энергозатрат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8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Единовременные энергозатраты, приведенные к ежегодным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Ежегодные энергозатраты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Амортизационные и эксплуатационные расходы по:</a:t>
                      </a:r>
                      <a:endParaRPr lang="ru-RU" sz="105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подъездным путям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внешним инженерным коммуникациям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1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Амортизационные и эксплуатационные расходы по объектам: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жилым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производственным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подсобным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2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Транспортные расходы по крестьянскому (фермерскому) хозяйству: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перевозки грузов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перевозки работников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перегоны техники при обслуживании земель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потери времени на переезды и переходы работников, связанные с обслуживанием земель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перевозки товарной продукции крестьянского (фермерского) хозяйства до пунктов сдачи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потери времени на переезды членов крестьянской (фермерской) семьи для получения культурно-бытовых услуг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ежегодных энергозатрат</a:t>
                      </a:r>
                      <a:endParaRPr lang="ru-RU" sz="105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Trebuchet MS" panose="020B0603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приведенных энергозатрат</a:t>
                      </a:r>
                      <a:endParaRPr lang="ru-RU" sz="105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45203" marR="45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516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339" y="449916"/>
            <a:ext cx="6925963" cy="5709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946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626" y="228612"/>
            <a:ext cx="7343973" cy="6166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499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713" y="807366"/>
            <a:ext cx="7459148" cy="4243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1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94" y="306644"/>
            <a:ext cx="7810963" cy="5545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289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575" y="373875"/>
            <a:ext cx="7303173" cy="297021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249" y="3344091"/>
            <a:ext cx="6899836" cy="3411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082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576" y="530982"/>
            <a:ext cx="8271678" cy="4955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132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580" y="478516"/>
            <a:ext cx="8496135" cy="524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432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23" y="735538"/>
            <a:ext cx="7465893" cy="5125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421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29" y="590763"/>
            <a:ext cx="7677310" cy="5601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524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36804" y="419359"/>
            <a:ext cx="7766936" cy="4927704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Вопросы: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1. Требования к формированию и размещению земельных участков крестьянских (фермерских) хозяйств.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ru-RU" dirty="0">
                <a:solidFill>
                  <a:schemeClr val="tx1"/>
                </a:solidFill>
              </a:rPr>
              <a:t>. Разработка вариантов размещения земельных участков крестьянских (фермерских) хозяйств.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. Оценка вариантов размещения крестьянского (фермер-</a:t>
            </a:r>
            <a:r>
              <a:rPr lang="ru-RU" dirty="0" err="1">
                <a:solidFill>
                  <a:schemeClr val="tx1"/>
                </a:solidFill>
              </a:rPr>
              <a:t>ского</a:t>
            </a:r>
            <a:r>
              <a:rPr lang="ru-RU" dirty="0">
                <a:solidFill>
                  <a:schemeClr val="tx1"/>
                </a:solidFill>
              </a:rPr>
              <a:t>) хозяйства и выбор лучшего проекта решения.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dirty="0">
                <a:solidFill>
                  <a:schemeClr val="tx1"/>
                </a:solidFill>
              </a:rPr>
              <a:t>. Размещения хозяйственного центра крестьянского (фермерского) хозяйства. 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29681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541" y="320078"/>
            <a:ext cx="6873710" cy="632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3233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038" y="266356"/>
            <a:ext cx="7234164" cy="454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904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941" y="276121"/>
            <a:ext cx="8798304" cy="362655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314" y="4071829"/>
            <a:ext cx="8601557" cy="170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2910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043" y="326599"/>
            <a:ext cx="6751791" cy="6356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4246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826" y="1101249"/>
            <a:ext cx="8629125" cy="2948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049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051" y="572321"/>
            <a:ext cx="884790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4. Размещения хозяйственного центра крестьянского (фермерского) хозяйства </a:t>
            </a:r>
          </a:p>
          <a:p>
            <a:endParaRPr lang="ru-RU" dirty="0"/>
          </a:p>
          <a:p>
            <a:r>
              <a:rPr lang="ru-RU" dirty="0" smtClean="0"/>
              <a:t>    На </a:t>
            </a:r>
            <a:r>
              <a:rPr lang="ru-RU" dirty="0"/>
              <a:t>выделенной для крестьянского (фермерского) хозяйства территории производится функциональное зонирование, т.е. выделение участков, которые по своим природным свойствам и местоположению наиболее пригодны для тех или иных </a:t>
            </a:r>
            <a:r>
              <a:rPr lang="ru-RU" dirty="0" smtClean="0"/>
              <a:t>целей</a:t>
            </a:r>
            <a:r>
              <a:rPr lang="ru-RU" dirty="0"/>
              <a:t>, т.е. размещение основного хозяйственного центра (про-</a:t>
            </a:r>
            <a:r>
              <a:rPr lang="ru-RU" dirty="0" err="1"/>
              <a:t>изводственного</a:t>
            </a:r>
            <a:r>
              <a:rPr lang="ru-RU" dirty="0"/>
              <a:t> или жилого строительства), размещения </a:t>
            </a:r>
            <a:r>
              <a:rPr lang="ru-RU" dirty="0" smtClean="0"/>
              <a:t>посевов </a:t>
            </a:r>
            <a:r>
              <a:rPr lang="ru-RU" dirty="0"/>
              <a:t>сельскохозяйственных культур, закладки многолетних плодово-ягодных насаждений.</a:t>
            </a:r>
          </a:p>
          <a:p>
            <a:r>
              <a:rPr lang="ru-RU" dirty="0"/>
              <a:t>Если основной хозяйственных центр создается на выделен-ном </a:t>
            </a:r>
            <a:r>
              <a:rPr lang="ru-RU" dirty="0" smtClean="0"/>
              <a:t>крестьянскому </a:t>
            </a:r>
            <a:r>
              <a:rPr lang="ru-RU" dirty="0"/>
              <a:t>(фермерскому) хозяйству земельном </a:t>
            </a:r>
            <a:r>
              <a:rPr lang="ru-RU" dirty="0" smtClean="0"/>
              <a:t>массиве </a:t>
            </a:r>
            <a:r>
              <a:rPr lang="ru-RU" dirty="0"/>
              <a:t>путем нового строительства, то при выборе участка для его размещения необходимо учитывать следующие </a:t>
            </a:r>
            <a:r>
              <a:rPr lang="ru-RU" dirty="0" smtClean="0"/>
              <a:t>требования</a:t>
            </a:r>
            <a:r>
              <a:rPr lang="ru-RU" dirty="0"/>
              <a:t>:</a:t>
            </a:r>
          </a:p>
          <a:p>
            <a:r>
              <a:rPr lang="ru-RU" dirty="0"/>
              <a:t>- участок должен находится по возможности в центре </a:t>
            </a:r>
            <a:r>
              <a:rPr lang="ru-RU" dirty="0" smtClean="0"/>
              <a:t>обслуживаемого </a:t>
            </a:r>
            <a:r>
              <a:rPr lang="ru-RU" dirty="0"/>
              <a:t>земельного массива и иметь надежную </a:t>
            </a:r>
            <a:r>
              <a:rPr lang="ru-RU" dirty="0" smtClean="0"/>
              <a:t>дорожную </a:t>
            </a:r>
            <a:r>
              <a:rPr lang="ru-RU" dirty="0"/>
              <a:t>связь с другими селениями, пунктами реализации про-</a:t>
            </a:r>
            <a:r>
              <a:rPr lang="ru-RU" dirty="0" err="1"/>
              <a:t>дукции</a:t>
            </a:r>
            <a:r>
              <a:rPr lang="ru-RU" dirty="0"/>
              <a:t>, землями крестьянского (фермерского) хозяйства;</a:t>
            </a:r>
          </a:p>
          <a:p>
            <a:r>
              <a:rPr lang="ru-RU" dirty="0"/>
              <a:t>- участок для строительства должен находиться на </a:t>
            </a:r>
            <a:r>
              <a:rPr lang="ru-RU" dirty="0" err="1" smtClean="0"/>
              <a:t>незаболоченной</a:t>
            </a:r>
            <a:r>
              <a:rPr lang="ru-RU" dirty="0"/>
              <a:t>, незатопляемой и не подверженной оползням </a:t>
            </a:r>
            <a:r>
              <a:rPr lang="ru-RU" dirty="0" smtClean="0"/>
              <a:t>территории</a:t>
            </a:r>
            <a:r>
              <a:rPr lang="ru-RU" dirty="0"/>
              <a:t>, </a:t>
            </a:r>
            <a:r>
              <a:rPr lang="ru-RU" dirty="0" smtClean="0"/>
              <a:t>соответствующей </a:t>
            </a:r>
            <a:r>
              <a:rPr lang="ru-RU" dirty="0"/>
              <a:t>санитарным нормам (запрещается строительство на месте бывших очистных сооружений, </a:t>
            </a:r>
            <a:r>
              <a:rPr lang="ru-RU" dirty="0" smtClean="0"/>
              <a:t>скотомогильников </a:t>
            </a:r>
            <a:r>
              <a:rPr lang="ru-RU" dirty="0"/>
              <a:t>и др</a:t>
            </a:r>
            <a:r>
              <a:rPr lang="ru-RU" dirty="0" smtClean="0"/>
              <a:t>.);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1697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2845" y="815655"/>
            <a:ext cx="86389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территория застройки должна иметь достаточный уклон для поверхностного стока, низкий уровень залегания </a:t>
            </a:r>
            <a:r>
              <a:rPr lang="ru-RU" dirty="0" smtClean="0"/>
              <a:t>грунтовых </a:t>
            </a:r>
            <a:r>
              <a:rPr lang="ru-RU" dirty="0"/>
              <a:t>вод, защиту от </a:t>
            </a:r>
            <a:r>
              <a:rPr lang="ru-RU" dirty="0" smtClean="0"/>
              <a:t>ветров </a:t>
            </a:r>
            <a:r>
              <a:rPr lang="ru-RU" dirty="0"/>
              <a:t>зелеными насаждениями или </a:t>
            </a:r>
            <a:r>
              <a:rPr lang="ru-RU" dirty="0" smtClean="0"/>
              <a:t>рельефом </a:t>
            </a:r>
            <a:r>
              <a:rPr lang="ru-RU" dirty="0"/>
              <a:t>местности, а грунты на участке должны быть пригодны для строительства;</a:t>
            </a:r>
          </a:p>
          <a:p>
            <a:r>
              <a:rPr lang="ru-RU" dirty="0"/>
              <a:t>- хозяйственное подворье должно иметь хорошее водо-снабжение для питьевых, хозяйственно-производственных и противопожарных нужд, быть обеспечено электроэнергией, газом, канализацией за счет привязки к центральным </a:t>
            </a:r>
            <a:r>
              <a:rPr lang="ru-RU" dirty="0" smtClean="0"/>
              <a:t>инженерным </a:t>
            </a:r>
            <a:r>
              <a:rPr lang="ru-RU" dirty="0"/>
              <a:t>сетям или создания локальных систем </a:t>
            </a:r>
            <a:r>
              <a:rPr lang="ru-RU" dirty="0" smtClean="0"/>
              <a:t>жизнеобеспечения </a:t>
            </a:r>
            <a:r>
              <a:rPr lang="ru-RU" dirty="0"/>
              <a:t>(строительства артезианских скважин, использование природных источников энергии и т.п.), а затраты, связанные с инженерным оборудованием территории, должны быть </a:t>
            </a:r>
            <a:r>
              <a:rPr lang="ru-RU" dirty="0" smtClean="0"/>
              <a:t>минимальными</a:t>
            </a:r>
            <a:r>
              <a:rPr lang="ru-RU" dirty="0"/>
              <a:t>;</a:t>
            </a:r>
          </a:p>
          <a:p>
            <a:r>
              <a:rPr lang="ru-RU" dirty="0"/>
              <a:t>- жилые и производственные здания и сооружения должны быть сконцентрированы на одном минимальном участке за-стройки, а сам участок застройки выделяться на менее </a:t>
            </a:r>
            <a:r>
              <a:rPr lang="ru-RU" dirty="0" smtClean="0"/>
              <a:t>плодородных </a:t>
            </a:r>
            <a:r>
              <a:rPr lang="ru-RU" dirty="0"/>
              <a:t>почвах;</a:t>
            </a:r>
          </a:p>
          <a:p>
            <a:r>
              <a:rPr lang="ru-RU" dirty="0"/>
              <a:t>- жилая зона по отношению к животноводческим </a:t>
            </a:r>
            <a:r>
              <a:rPr lang="ru-RU" dirty="0" smtClean="0"/>
              <a:t>помещениям </a:t>
            </a:r>
            <a:r>
              <a:rPr lang="ru-RU" dirty="0"/>
              <a:t>должна размещаться с наветренной стороны, выше по склону и по течению реки.</a:t>
            </a:r>
          </a:p>
        </p:txBody>
      </p:sp>
    </p:spTree>
    <p:extLst>
      <p:ext uri="{BB962C8B-B14F-4D97-AF65-F5344CB8AC3E}">
        <p14:creationId xmlns:p14="http://schemas.microsoft.com/office/powerpoint/2010/main" val="30224317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168" y="646602"/>
            <a:ext cx="7533121" cy="5144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625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94" y="1254981"/>
            <a:ext cx="7718423" cy="410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986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7348" y="134379"/>
            <a:ext cx="856923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1.  Требования к формированию и размещению</a:t>
            </a:r>
          </a:p>
          <a:p>
            <a:r>
              <a:rPr lang="ru-RU" dirty="0">
                <a:solidFill>
                  <a:schemeClr val="accent2"/>
                </a:solidFill>
              </a:rPr>
              <a:t>земельных участков крестьянских (фермерских) </a:t>
            </a:r>
            <a:r>
              <a:rPr lang="ru-RU" dirty="0" smtClean="0">
                <a:solidFill>
                  <a:schemeClr val="accent2"/>
                </a:solidFill>
              </a:rPr>
              <a:t>хозяйств</a:t>
            </a:r>
            <a:endParaRPr lang="ru-RU" dirty="0">
              <a:solidFill>
                <a:schemeClr val="accent2"/>
              </a:solidFill>
            </a:endParaRPr>
          </a:p>
          <a:p>
            <a:endParaRPr lang="ru-RU" dirty="0"/>
          </a:p>
          <a:p>
            <a:r>
              <a:rPr lang="ru-RU" dirty="0" smtClean="0"/>
              <a:t>   При </a:t>
            </a:r>
            <a:r>
              <a:rPr lang="ru-RU" dirty="0"/>
              <a:t>проведении землеустройства, связанного с </a:t>
            </a:r>
            <a:r>
              <a:rPr lang="ru-RU" dirty="0" smtClean="0"/>
              <a:t>образованием </a:t>
            </a:r>
            <a:r>
              <a:rPr lang="ru-RU" dirty="0"/>
              <a:t>крестьянского (фермерского) хозяйства, необходимо </a:t>
            </a:r>
            <a:r>
              <a:rPr lang="ru-RU" dirty="0" smtClean="0"/>
              <a:t>руководствоваться </a:t>
            </a:r>
            <a:r>
              <a:rPr lang="ru-RU" dirty="0"/>
              <a:t>как общеизвестными положениями, так и </a:t>
            </a:r>
            <a:r>
              <a:rPr lang="ru-RU" dirty="0" smtClean="0"/>
              <a:t>рядом </a:t>
            </a:r>
            <a:r>
              <a:rPr lang="ru-RU" dirty="0"/>
              <a:t>требований и принципов, отражающих особенности этого социально-экономического процесса.</a:t>
            </a:r>
          </a:p>
          <a:p>
            <a:r>
              <a:rPr lang="ru-RU" dirty="0" smtClean="0"/>
              <a:t>   К </a:t>
            </a:r>
            <a:r>
              <a:rPr lang="ru-RU" dirty="0"/>
              <a:t>основным требованиям, которые необходимо учитывать при организации и размещении крестьянских (фермерских) хозяйств, можно отнести: </a:t>
            </a:r>
          </a:p>
          <a:p>
            <a:r>
              <a:rPr lang="ru-RU" dirty="0"/>
              <a:t>- организация землепользований крестьянских хозяйств должна производится в процессе землеустройства; </a:t>
            </a:r>
          </a:p>
          <a:p>
            <a:r>
              <a:rPr lang="ru-RU" dirty="0"/>
              <a:t>- учет интересов образуемых крестьянских хозяйств и </a:t>
            </a:r>
            <a:r>
              <a:rPr lang="ru-RU" dirty="0" smtClean="0"/>
              <a:t>существующих </a:t>
            </a:r>
            <a:r>
              <a:rPr lang="ru-RU" dirty="0"/>
              <a:t>сельскохозяйственных организаций; </a:t>
            </a:r>
          </a:p>
          <a:p>
            <a:r>
              <a:rPr lang="ru-RU" dirty="0"/>
              <a:t>- исключение при размещении земельных участков </a:t>
            </a:r>
            <a:r>
              <a:rPr lang="ru-RU" dirty="0" smtClean="0"/>
              <a:t>крестьянских </a:t>
            </a:r>
            <a:r>
              <a:rPr lang="ru-RU" dirty="0"/>
              <a:t>хозяйств появления недостатков в организации </a:t>
            </a:r>
            <a:r>
              <a:rPr lang="ru-RU" dirty="0" smtClean="0"/>
              <a:t>территории </a:t>
            </a:r>
            <a:r>
              <a:rPr lang="ru-RU" dirty="0"/>
              <a:t>и производстве существующей сельскохозяйственной организации; </a:t>
            </a:r>
          </a:p>
          <a:p>
            <a:r>
              <a:rPr lang="ru-RU" dirty="0"/>
              <a:t>- выделение земель крестьянскому хозяйству с учетов при-родного потенциала и возможности перспективного </a:t>
            </a:r>
            <a:r>
              <a:rPr lang="ru-RU" dirty="0" smtClean="0"/>
              <a:t>использования</a:t>
            </a:r>
            <a:r>
              <a:rPr lang="ru-RU" dirty="0"/>
              <a:t>; </a:t>
            </a:r>
          </a:p>
          <a:p>
            <a:r>
              <a:rPr lang="ru-RU" dirty="0"/>
              <a:t>- размещение землепользований крестьянских (фермер-</a:t>
            </a:r>
            <a:r>
              <a:rPr lang="ru-RU" dirty="0" err="1"/>
              <a:t>ских</a:t>
            </a:r>
            <a:r>
              <a:rPr lang="ru-RU" dirty="0"/>
              <a:t>) хозяйств необходимо выполнять с учетом </a:t>
            </a:r>
            <a:r>
              <a:rPr lang="ru-RU" dirty="0" smtClean="0"/>
              <a:t>агроэкологического </a:t>
            </a:r>
            <a:r>
              <a:rPr lang="ru-RU" dirty="0"/>
              <a:t>зонирования, организации и устройства территории </a:t>
            </a:r>
            <a:r>
              <a:rPr lang="ru-RU" dirty="0" smtClean="0"/>
              <a:t>существующих </a:t>
            </a:r>
            <a:r>
              <a:rPr lang="ru-RU" dirty="0"/>
              <a:t>сельскохозяйственных организаций, на землях которых они образуются; </a:t>
            </a:r>
          </a:p>
        </p:txBody>
      </p:sp>
    </p:spTree>
    <p:extLst>
      <p:ext uri="{BB962C8B-B14F-4D97-AF65-F5344CB8AC3E}">
        <p14:creationId xmlns:p14="http://schemas.microsoft.com/office/powerpoint/2010/main" val="1476026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932" y="0"/>
            <a:ext cx="986681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размещение крестьянских хозяйств с учетом исторически сложившегося расселения и элементов инфраструктуры (до-рог, линий электропередач и т.д.); </a:t>
            </a:r>
          </a:p>
          <a:p>
            <a:r>
              <a:rPr lang="ru-RU" dirty="0"/>
              <a:t>- размещение выделяемого земельного надела </a:t>
            </a:r>
            <a:r>
              <a:rPr lang="ru-RU" dirty="0" smtClean="0"/>
              <a:t>крестьянского </a:t>
            </a:r>
            <a:r>
              <a:rPr lang="ru-RU" dirty="0"/>
              <a:t>хозяйства по возможности единым массивом, </a:t>
            </a:r>
            <a:r>
              <a:rPr lang="ru-RU" dirty="0" smtClean="0"/>
              <a:t>правильной </a:t>
            </a:r>
            <a:r>
              <a:rPr lang="ru-RU" dirty="0"/>
              <a:t>конфигурации, с удобным расположением относительно хозяйственных центров сельскохозяйственных организаций, водных источников и дорог; </a:t>
            </a:r>
          </a:p>
          <a:p>
            <a:r>
              <a:rPr lang="ru-RU" dirty="0"/>
              <a:t>- при формировании землепользований из нескольких от-дельно расположенных массивов их взаимная удаленность должна быть по возможности минимальной, а связь между ними – удобной; </a:t>
            </a:r>
          </a:p>
          <a:p>
            <a:r>
              <a:rPr lang="ru-RU" dirty="0"/>
              <a:t>- состав и площади выделяемых земель должны </a:t>
            </a:r>
            <a:r>
              <a:rPr lang="ru-RU" dirty="0" smtClean="0"/>
              <a:t>соответствовать </a:t>
            </a:r>
            <a:r>
              <a:rPr lang="ru-RU" dirty="0"/>
              <a:t>целевому назначению их использования, учитывать специализацию и планы развития производства крестьянского хозяйства; </a:t>
            </a:r>
          </a:p>
          <a:p>
            <a:r>
              <a:rPr lang="ru-RU" dirty="0"/>
              <a:t>- земельный участок крестьянского хозяйства должен со-стоять из приусадебного и производственного участков; </a:t>
            </a:r>
          </a:p>
          <a:p>
            <a:r>
              <a:rPr lang="ru-RU" dirty="0"/>
              <a:t>- на землепользовании крестьянского хозяйства должны быть места, пригодные для размещения объектов жилищного и производственного строительства; </a:t>
            </a:r>
          </a:p>
          <a:p>
            <a:r>
              <a:rPr lang="ru-RU" dirty="0"/>
              <a:t>- по возможности групповое размещение крестьянских (фермерских) хозяйств на территории; </a:t>
            </a:r>
          </a:p>
          <a:p>
            <a:r>
              <a:rPr lang="ru-RU" dirty="0"/>
              <a:t>- максимальная экономия средств на создание, внешнее и внутреннее обустройство крестьянского хозяйства, </a:t>
            </a:r>
            <a:r>
              <a:rPr lang="ru-RU" dirty="0" smtClean="0"/>
              <a:t>эффективность </a:t>
            </a:r>
            <a:r>
              <a:rPr lang="ru-RU" dirty="0"/>
              <a:t>капиталовложений и сокращение сроков их </a:t>
            </a:r>
            <a:r>
              <a:rPr lang="ru-RU" dirty="0" smtClean="0"/>
              <a:t>окупаемости</a:t>
            </a:r>
            <a:r>
              <a:rPr lang="ru-RU" dirty="0"/>
              <a:t>.</a:t>
            </a:r>
          </a:p>
          <a:p>
            <a:r>
              <a:rPr lang="ru-RU" dirty="0"/>
              <a:t>-улучшение экологического состояния землепользования.</a:t>
            </a:r>
          </a:p>
          <a:p>
            <a:r>
              <a:rPr lang="ru-RU" dirty="0" smtClean="0"/>
              <a:t>    Перечисленные </a:t>
            </a:r>
            <a:r>
              <a:rPr lang="ru-RU" dirty="0"/>
              <a:t>требования должны учитываться комплекс-но в тесной увязке с конкретными природными, </a:t>
            </a:r>
            <a:r>
              <a:rPr lang="ru-RU" dirty="0" smtClean="0"/>
              <a:t>организационными</a:t>
            </a:r>
            <a:r>
              <a:rPr lang="ru-RU" dirty="0"/>
              <a:t>, экономическими и экологическими условиями </a:t>
            </a:r>
            <a:r>
              <a:rPr lang="ru-RU" dirty="0" smtClean="0"/>
              <a:t>образования </a:t>
            </a:r>
            <a:r>
              <a:rPr lang="ru-RU" dirty="0"/>
              <a:t>крестьянских (фермерских) хозяйств.</a:t>
            </a:r>
          </a:p>
        </p:txBody>
      </p:sp>
    </p:spTree>
    <p:extLst>
      <p:ext uri="{BB962C8B-B14F-4D97-AF65-F5344CB8AC3E}">
        <p14:creationId xmlns:p14="http://schemas.microsoft.com/office/powerpoint/2010/main" val="1210339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303" y="389773"/>
            <a:ext cx="864761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2</a:t>
            </a:r>
            <a:r>
              <a:rPr lang="ru-RU" dirty="0">
                <a:solidFill>
                  <a:schemeClr val="accent2"/>
                </a:solidFill>
              </a:rPr>
              <a:t>.	Разработка вариантов размещения земельных </a:t>
            </a:r>
            <a:r>
              <a:rPr lang="ru-RU" dirty="0" err="1">
                <a:solidFill>
                  <a:schemeClr val="accent2"/>
                </a:solidFill>
              </a:rPr>
              <a:t>участ</a:t>
            </a:r>
            <a:r>
              <a:rPr lang="ru-RU" dirty="0">
                <a:solidFill>
                  <a:schemeClr val="accent2"/>
                </a:solidFill>
              </a:rPr>
              <a:t>-ков крестьянских (фермерских) хозяйств</a:t>
            </a:r>
          </a:p>
          <a:p>
            <a:endParaRPr lang="ru-RU" dirty="0"/>
          </a:p>
          <a:p>
            <a:r>
              <a:rPr lang="ru-RU" dirty="0"/>
              <a:t>Размещение крестьянских (фермерских) хозяйств является одним из важнейших вопросов их организации. В зависимости от путей организации крестьянского (фермерского) хозяйства, его специализации, природно-экономических и экологических условий, сложившегося расселения, уровня развития транс-портных связей и других факторов возможны различные под-ходы к обоснованию их размещения.</a:t>
            </a:r>
          </a:p>
          <a:p>
            <a:r>
              <a:rPr lang="ru-RU" dirty="0"/>
              <a:t>Во всех случаях выбор местоположения крестьянского (фермерского) хозяйства производится, как правило, путем разработки и сравнительной оценки альтернативных </a:t>
            </a:r>
            <a:r>
              <a:rPr lang="ru-RU" dirty="0" smtClean="0"/>
              <a:t>вариантов </a:t>
            </a:r>
            <a:r>
              <a:rPr lang="ru-RU" dirty="0"/>
              <a:t>места его размещения. Крестьянское (фермерское) </a:t>
            </a:r>
            <a:r>
              <a:rPr lang="ru-RU" dirty="0" smtClean="0"/>
              <a:t>хозяйство </a:t>
            </a:r>
            <a:r>
              <a:rPr lang="ru-RU" dirty="0"/>
              <a:t>состоит из усадьбы и производственного земельного участка.</a:t>
            </a:r>
          </a:p>
          <a:p>
            <a:r>
              <a:rPr lang="ru-RU" dirty="0"/>
              <a:t>При разработке вариантов размещения крестьянских (</a:t>
            </a:r>
            <a:r>
              <a:rPr lang="ru-RU" dirty="0" smtClean="0"/>
              <a:t>фермерских</a:t>
            </a:r>
            <a:r>
              <a:rPr lang="ru-RU" dirty="0"/>
              <a:t>) хозяйств необходимо учитывать следующие </a:t>
            </a:r>
            <a:r>
              <a:rPr lang="ru-RU" dirty="0" smtClean="0"/>
              <a:t>требования</a:t>
            </a:r>
            <a:r>
              <a:rPr lang="ru-RU" dirty="0"/>
              <a:t>: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учет </a:t>
            </a:r>
            <a:r>
              <a:rPr lang="ru-RU" dirty="0"/>
              <a:t>интересов образуемых крестьянских (фермерских) хозяйств и существующих сельскохозяйственных организаций;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выделение земель с учетом их природного потенциала и перспективного использования;</a:t>
            </a:r>
          </a:p>
          <a:p>
            <a:r>
              <a:rPr lang="ru-RU" dirty="0"/>
              <a:t>- создание благоприятных организационно-территориальных и хозяйственных условий для ведения </a:t>
            </a:r>
            <a:r>
              <a:rPr lang="ru-RU" dirty="0" smtClean="0"/>
              <a:t>сельскохозяйственного  </a:t>
            </a:r>
            <a:r>
              <a:rPr lang="ru-RU" dirty="0"/>
              <a:t>производства и охраны земель;</a:t>
            </a:r>
          </a:p>
        </p:txBody>
      </p:sp>
    </p:spTree>
    <p:extLst>
      <p:ext uri="{BB962C8B-B14F-4D97-AF65-F5344CB8AC3E}">
        <p14:creationId xmlns:p14="http://schemas.microsoft.com/office/powerpoint/2010/main" val="2341317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2217" y="234255"/>
            <a:ext cx="884790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 </a:t>
            </a:r>
            <a:r>
              <a:rPr lang="ru-RU" dirty="0"/>
              <a:t>размещение крестьянских (фермерских) хозяйств с </a:t>
            </a:r>
            <a:r>
              <a:rPr lang="ru-RU" dirty="0" smtClean="0"/>
              <a:t>учетом </a:t>
            </a:r>
            <a:r>
              <a:rPr lang="ru-RU" dirty="0"/>
              <a:t>исторически сложившегося расселения  и элементов </a:t>
            </a:r>
            <a:r>
              <a:rPr lang="ru-RU" dirty="0" smtClean="0"/>
              <a:t>инфраструктуры </a:t>
            </a:r>
            <a:r>
              <a:rPr lang="ru-RU" dirty="0"/>
              <a:t>(дорог, линий электропередач, связи и т. д.);</a:t>
            </a:r>
          </a:p>
          <a:p>
            <a:r>
              <a:rPr lang="ru-RU" dirty="0"/>
              <a:t>- размещение выделяемого земельного надела </a:t>
            </a:r>
            <a:r>
              <a:rPr lang="ru-RU" dirty="0" smtClean="0"/>
              <a:t>крестьянского </a:t>
            </a:r>
            <a:r>
              <a:rPr lang="ru-RU" dirty="0"/>
              <a:t>(фермерского) хозяйства по возможности единым </a:t>
            </a:r>
            <a:r>
              <a:rPr lang="ru-RU" dirty="0" smtClean="0"/>
              <a:t>массивом</a:t>
            </a:r>
            <a:r>
              <a:rPr lang="ru-RU" dirty="0"/>
              <a:t>, правильной конфигурации,  наименьшей </a:t>
            </a:r>
            <a:r>
              <a:rPr lang="ru-RU" dirty="0" smtClean="0"/>
              <a:t>протяженностью</a:t>
            </a:r>
            <a:r>
              <a:rPr lang="ru-RU" dirty="0"/>
              <a:t>, с удобным расположением относительно хозяйственных центров, водных источников и дорог;</a:t>
            </a:r>
          </a:p>
          <a:p>
            <a:r>
              <a:rPr lang="ru-RU" dirty="0"/>
              <a:t>- возможность группового размещения крестьянских (</a:t>
            </a:r>
            <a:r>
              <a:rPr lang="ru-RU" dirty="0" smtClean="0"/>
              <a:t>фермерских</a:t>
            </a:r>
            <a:r>
              <a:rPr lang="ru-RU" dirty="0"/>
              <a:t>) хозяйств  на территории;</a:t>
            </a:r>
          </a:p>
          <a:p>
            <a:r>
              <a:rPr lang="ru-RU" dirty="0"/>
              <a:t>- улучшение экологического состояния;</a:t>
            </a:r>
          </a:p>
          <a:p>
            <a:r>
              <a:rPr lang="ru-RU" dirty="0"/>
              <a:t>- максимальная экономия средств на создание, внешнее и внутреннее обустройство крестьянского (фермерского) </a:t>
            </a:r>
            <a:r>
              <a:rPr lang="ru-RU" dirty="0" smtClean="0"/>
              <a:t>хозяйства</a:t>
            </a:r>
            <a:r>
              <a:rPr lang="ru-RU" dirty="0"/>
              <a:t>, эффективность капиталовложений и сокращение сроков их окупаемости;</a:t>
            </a:r>
          </a:p>
          <a:p>
            <a:r>
              <a:rPr lang="ru-RU" dirty="0"/>
              <a:t>- наличие на земельных массивах крестьянского (</a:t>
            </a:r>
            <a:r>
              <a:rPr lang="ru-RU" dirty="0" smtClean="0"/>
              <a:t>фермерского</a:t>
            </a:r>
            <a:r>
              <a:rPr lang="ru-RU" dirty="0"/>
              <a:t>) хозяйства мест, пригодных для размещения </a:t>
            </a:r>
            <a:r>
              <a:rPr lang="ru-RU" dirty="0" smtClean="0"/>
              <a:t>фермерской </a:t>
            </a:r>
            <a:r>
              <a:rPr lang="ru-RU" dirty="0"/>
              <a:t>усадьбы, условий надежного водоснабжения, удобных внутренних и внешних транспортных путей;</a:t>
            </a:r>
          </a:p>
          <a:p>
            <a:r>
              <a:rPr lang="ru-RU" dirty="0"/>
              <a:t>- размещение крестьянского (фермерского) хозяйства без ухудшения территориальных условий коллективной сельско-хозяйственной организации (базового хозяйства);</a:t>
            </a:r>
          </a:p>
          <a:p>
            <a:r>
              <a:rPr lang="ru-RU" dirty="0"/>
              <a:t>- размещение крестьянского (фермерского) хозяйства </a:t>
            </a:r>
            <a:r>
              <a:rPr lang="ru-RU" dirty="0" smtClean="0"/>
              <a:t>вблизи </a:t>
            </a:r>
            <a:r>
              <a:rPr lang="ru-RU" dirty="0"/>
              <a:t>от мест проживания его членов или малых населенных пунктов, заброшенных селений, существующей дорожной сети.</a:t>
            </a:r>
          </a:p>
        </p:txBody>
      </p:sp>
    </p:spTree>
    <p:extLst>
      <p:ext uri="{BB962C8B-B14F-4D97-AF65-F5344CB8AC3E}">
        <p14:creationId xmlns:p14="http://schemas.microsoft.com/office/powerpoint/2010/main" val="2296096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202" y="568224"/>
            <a:ext cx="8043191" cy="5492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417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2846" y="84641"/>
            <a:ext cx="877824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3</a:t>
            </a:r>
            <a:r>
              <a:rPr lang="ru-RU" dirty="0">
                <a:solidFill>
                  <a:schemeClr val="accent2"/>
                </a:solidFill>
              </a:rPr>
              <a:t>. Оценка вариантов размещения крестьянского</a:t>
            </a:r>
          </a:p>
          <a:p>
            <a:r>
              <a:rPr lang="ru-RU" dirty="0">
                <a:solidFill>
                  <a:schemeClr val="accent2"/>
                </a:solidFill>
              </a:rPr>
              <a:t> (фермерского) хозяйства и выбор лучшего проекта </a:t>
            </a:r>
            <a:r>
              <a:rPr lang="ru-RU" dirty="0" smtClean="0">
                <a:solidFill>
                  <a:schemeClr val="accent2"/>
                </a:solidFill>
              </a:rPr>
              <a:t>решения</a:t>
            </a:r>
            <a:endParaRPr lang="ru-RU" dirty="0">
              <a:solidFill>
                <a:schemeClr val="accent2"/>
              </a:solidFill>
            </a:endParaRPr>
          </a:p>
          <a:p>
            <a:endParaRPr lang="ru-RU" dirty="0"/>
          </a:p>
          <a:p>
            <a:r>
              <a:rPr lang="ru-RU" dirty="0" smtClean="0"/>
              <a:t>   Для </a:t>
            </a:r>
            <a:r>
              <a:rPr lang="ru-RU" dirty="0"/>
              <a:t>установления лучшего проектного решения </a:t>
            </a:r>
            <a:r>
              <a:rPr lang="ru-RU" dirty="0" smtClean="0"/>
              <a:t>производится </a:t>
            </a:r>
            <a:r>
              <a:rPr lang="ru-RU" dirty="0"/>
              <a:t>оценка вариантов по техническим и экономическим </a:t>
            </a:r>
            <a:r>
              <a:rPr lang="ru-RU" dirty="0" smtClean="0"/>
              <a:t>показателям</a:t>
            </a:r>
            <a:r>
              <a:rPr lang="ru-RU" dirty="0"/>
              <a:t>. </a:t>
            </a:r>
          </a:p>
          <a:p>
            <a:r>
              <a:rPr lang="ru-RU" dirty="0" smtClean="0"/>
              <a:t>   К </a:t>
            </a:r>
            <a:r>
              <a:rPr lang="ru-RU" dirty="0"/>
              <a:t>техническим показателям относятся площадь земель </a:t>
            </a:r>
            <a:r>
              <a:rPr lang="ru-RU" dirty="0" smtClean="0"/>
              <a:t>крестьянского </a:t>
            </a:r>
            <a:r>
              <a:rPr lang="ru-RU" dirty="0"/>
              <a:t>(фермерского) хозяйства; количество и площади входящих в него массивов; протяженность подъездных дорог, связывающих земельные массивы крестьянского (</a:t>
            </a:r>
            <a:r>
              <a:rPr lang="ru-RU" dirty="0" smtClean="0"/>
              <a:t>фермерского</a:t>
            </a:r>
            <a:r>
              <a:rPr lang="ru-RU" dirty="0"/>
              <a:t>) хозяйства с основной дорожной сетью; протяженность внешних инженерных коммуникаций, обслуживающих объекты крестьянского (фермерского) хозяйства; объемы нового </a:t>
            </a:r>
            <a:r>
              <a:rPr lang="ru-RU" dirty="0" smtClean="0"/>
              <a:t>строительства </a:t>
            </a:r>
            <a:r>
              <a:rPr lang="ru-RU" dirty="0"/>
              <a:t>зданий и сооружений крестьянского (фермерского) хозяйства; расстояния от усадьбы крестьянского (</a:t>
            </a:r>
            <a:r>
              <a:rPr lang="ru-RU" dirty="0" smtClean="0"/>
              <a:t>фермерского</a:t>
            </a:r>
            <a:r>
              <a:rPr lang="ru-RU" dirty="0"/>
              <a:t>) хозяйства до пунктов сдачи продукции, центров получения культурно-бытового и иного обслуживания и др. При этом площадь крестьянского (фермерского) хозяйства по вариантам не меняется. </a:t>
            </a:r>
          </a:p>
          <a:p>
            <a:r>
              <a:rPr lang="ru-RU" dirty="0" smtClean="0"/>
              <a:t>   Протяженность </a:t>
            </a:r>
            <a:r>
              <a:rPr lang="ru-RU" dirty="0"/>
              <a:t>дорог, связывающих земли крестьянского (фермерского) хозяйства с основной дорожной сетью сельско-хозяйственных организаций, определяется по плану. Площадь, занятую подъездными дорогами, устанавливают исходя из их протяженности и ширины. Протяженность линий </a:t>
            </a:r>
            <a:r>
              <a:rPr lang="ru-RU" dirty="0" smtClean="0"/>
              <a:t>электропередач </a:t>
            </a:r>
            <a:r>
              <a:rPr lang="ru-RU" dirty="0"/>
              <a:t>измеряют от усадьбы крестьянского (фермерского) </a:t>
            </a:r>
            <a:r>
              <a:rPr lang="ru-RU" dirty="0" smtClean="0"/>
              <a:t>хозяйства </a:t>
            </a:r>
            <a:r>
              <a:rPr lang="ru-RU" dirty="0"/>
              <a:t>до ближайшей трансформаторной подстанции или ЛЭП. Вопрос водоснабжения крестьянского (фермерского) </a:t>
            </a:r>
            <a:r>
              <a:rPr lang="ru-RU" dirty="0" smtClean="0"/>
              <a:t>хозяйства </a:t>
            </a:r>
            <a:r>
              <a:rPr lang="ru-RU" dirty="0"/>
              <a:t>по вариантам решается исходя из местных условий.</a:t>
            </a:r>
          </a:p>
        </p:txBody>
      </p:sp>
    </p:spTree>
    <p:extLst>
      <p:ext uri="{BB962C8B-B14F-4D97-AF65-F5344CB8AC3E}">
        <p14:creationId xmlns:p14="http://schemas.microsoft.com/office/powerpoint/2010/main" val="1181998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5095" y="0"/>
            <a:ext cx="85518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Технические показатели размещения крестьянского (</a:t>
            </a:r>
            <a:r>
              <a:rPr lang="ru-RU" sz="1600" dirty="0" smtClean="0"/>
              <a:t>фермерского</a:t>
            </a:r>
            <a:r>
              <a:rPr lang="ru-RU" sz="1600" dirty="0"/>
              <a:t>) хозяйства по вариантам приведены в таблице </a:t>
            </a:r>
            <a:r>
              <a:rPr lang="ru-RU" sz="1600" dirty="0" smtClean="0"/>
              <a:t>6.1</a:t>
            </a:r>
            <a:r>
              <a:rPr lang="ru-RU" sz="1600" dirty="0"/>
              <a:t>.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129045"/>
              </p:ext>
            </p:extLst>
          </p:nvPr>
        </p:nvGraphicFramePr>
        <p:xfrm>
          <a:off x="505095" y="1004035"/>
          <a:ext cx="9056911" cy="5736418"/>
        </p:xfrm>
        <a:graphic>
          <a:graphicData uri="http://schemas.openxmlformats.org/drawingml/2006/table">
            <a:tbl>
              <a:tblPr/>
              <a:tblGrid>
                <a:gridCol w="7201987"/>
                <a:gridCol w="789406"/>
                <a:gridCol w="1065518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Варианты</a:t>
                      </a:r>
                      <a:endParaRPr lang="ru-RU" sz="8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35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Количество членов семьи крестьянского (фермерского)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хозяйства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, чел.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Число земельных массивов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Площадь земель, га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Балл земель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Протяженность подъездных дорог, км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Площадь земель, занятая подъездными дорогами, га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Протяженность внешних инженерных коммуникаций, км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Объемы нового строительства, м</a:t>
                      </a:r>
                      <a:r>
                        <a:rPr lang="ru-RU" sz="1000" baseline="30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жилья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основных производственных зданий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подсобных объектов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Площадь общественных объектов, возможных для передачи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крестьянскому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(фермерскому) хозяйству, м</a:t>
                      </a:r>
                      <a:r>
                        <a:rPr lang="ru-RU" sz="1000" baseline="30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производственных зданий и сооружений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подсобных строений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Виды и объемы существующих собственных объектов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крестьянской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(фермерской) семьи, м</a:t>
                      </a:r>
                      <a:r>
                        <a:rPr lang="ru-RU" sz="1000" baseline="30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жилья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подсобных строений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Виды и объемы ликвидируемых зданий и сооружений в связи </a:t>
                      </a:r>
                      <a:r>
                        <a:rPr lang="ru-RU" sz="1000" dirty="0" err="1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сорганизацией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крестьянского (фермерского) хозяйства, м</a:t>
                      </a:r>
                      <a:r>
                        <a:rPr lang="ru-RU" sz="1000" baseline="30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Средневзвешенное расстояние от земельных массивов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крестьянского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(фермерского) хозяйства до его усадьбы,  км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Расстояние от усадьбы крестьянского (фермерского) хозяйства  (км) до: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центра получения культурно- бытовых услуг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ближайшего населенного пункта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пунктов сдачи продукции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центральной усадьбы базового хозяйства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хозяйственного центра подразделения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Грузоемкость одного гектара пахотных земель крестьянского (фермерского) хозяйства, т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Объем механизированных работ, выполненных на 1 га пахотных земель крестьянского (фермерского)  хозяйства, усл. эт. га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Трудоемкость одного гектара пахотных земель крестьянского (фермерского) хозяйства, чел.-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дн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Courier New" panose="02070309020205020404" pitchFamily="49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0006" marR="300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1" y="495998"/>
            <a:ext cx="6748963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Таблица 6.1.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Оценка вариантов размещения крестьянского (фермерского) 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хозяйства по техническим показателям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40439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1490</Words>
  <Application>Microsoft Office PowerPoint</Application>
  <PresentationFormat>Широкоэкранный</PresentationFormat>
  <Paragraphs>217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Calibri</vt:lpstr>
      <vt:lpstr>Courier New</vt:lpstr>
      <vt:lpstr>Times New Roman</vt:lpstr>
      <vt:lpstr>Trebuchet MS</vt:lpstr>
      <vt:lpstr>Wingdings 3</vt:lpstr>
      <vt:lpstr>Грань</vt:lpstr>
      <vt:lpstr>Тема 6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</dc:title>
  <dc:creator>Учетная запись Майкрософт</dc:creator>
  <cp:lastModifiedBy>Учетная запись Майкрософт</cp:lastModifiedBy>
  <cp:revision>4</cp:revision>
  <dcterms:created xsi:type="dcterms:W3CDTF">2022-01-03T16:43:16Z</dcterms:created>
  <dcterms:modified xsi:type="dcterms:W3CDTF">2022-01-03T17:09:55Z</dcterms:modified>
</cp:coreProperties>
</file>