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2599" y="209005"/>
            <a:ext cx="7766936" cy="933167"/>
          </a:xfrm>
        </p:spPr>
        <p:txBody>
          <a:bodyPr/>
          <a:lstStyle/>
          <a:p>
            <a:pPr algn="l"/>
            <a:r>
              <a:rPr lang="ru-RU" dirty="0" smtClean="0"/>
              <a:t>Тема 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2598" y="1542765"/>
            <a:ext cx="8316201" cy="234125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</a:rPr>
              <a:t>ОПРЕДЕЛЕНИЕ ПОКАЗАТЕЛЕЙ ПРОИЗВОДСТВА </a:t>
            </a:r>
          </a:p>
          <a:p>
            <a:pPr algn="ctr"/>
            <a:r>
              <a:rPr lang="ru-RU" sz="2800" dirty="0">
                <a:solidFill>
                  <a:schemeClr val="accent2"/>
                </a:solidFill>
              </a:rPr>
              <a:t>КРЕСТЬЯНСКОГО (ФЕРМЕРСКОГО) ХОЗЯЙСТВА</a:t>
            </a:r>
          </a:p>
          <a:p>
            <a:pPr algn="ctr"/>
            <a:endParaRPr lang="ru-RU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95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2846" y="405846"/>
            <a:ext cx="8595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3. Установление структуры посевных площадей сельскохозяйственных культур в крестьянском </a:t>
            </a:r>
          </a:p>
          <a:p>
            <a:r>
              <a:rPr lang="ru-RU" dirty="0">
                <a:solidFill>
                  <a:schemeClr val="accent2"/>
                </a:solidFill>
              </a:rPr>
              <a:t>(фермерском) хозяйстве</a:t>
            </a:r>
          </a:p>
          <a:p>
            <a:endParaRPr lang="ru-RU" dirty="0"/>
          </a:p>
          <a:p>
            <a:r>
              <a:rPr lang="ru-RU" dirty="0"/>
              <a:t>Посевные площади всех сельскохозяйственных культур, возделываемых в крестьянском (фермерском) хозяйстве, определяются с учетом площади посевов кормовых, </a:t>
            </a:r>
            <a:r>
              <a:rPr lang="ru-RU" dirty="0" smtClean="0"/>
              <a:t>планируемых </a:t>
            </a:r>
            <a:r>
              <a:rPr lang="ru-RU" dirty="0"/>
              <a:t>товарных, кормовых культур и страхового фонда. При этом расчет ведется с учетом установленной площади сель-</a:t>
            </a:r>
            <a:r>
              <a:rPr lang="ru-RU" dirty="0" err="1"/>
              <a:t>скохозяйственных</a:t>
            </a:r>
            <a:r>
              <a:rPr lang="ru-RU" dirty="0"/>
              <a:t> земель крестьянского (фермерского) </a:t>
            </a:r>
            <a:r>
              <a:rPr lang="ru-RU" dirty="0" smtClean="0"/>
              <a:t>хозяйства </a:t>
            </a:r>
            <a:r>
              <a:rPr lang="ru-RU" dirty="0"/>
              <a:t>(</a:t>
            </a:r>
            <a:r>
              <a:rPr lang="ru-RU" dirty="0" smtClean="0"/>
              <a:t>табл.5.1).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12250"/>
              </p:ext>
            </p:extLst>
          </p:nvPr>
        </p:nvGraphicFramePr>
        <p:xfrm>
          <a:off x="556845" y="3950130"/>
          <a:ext cx="8001227" cy="197127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19242"/>
                <a:gridCol w="689431"/>
                <a:gridCol w="689431"/>
                <a:gridCol w="960096"/>
                <a:gridCol w="920518"/>
                <a:gridCol w="647298"/>
                <a:gridCol w="877109"/>
                <a:gridCol w="689431"/>
                <a:gridCol w="877109"/>
                <a:gridCol w="731562"/>
              </a:tblGrid>
              <a:tr h="281611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Площадь, га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Страховой и семенной фонды, га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Требуемая площадь условной пашни, га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Обеспечивается за счет земель, га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Струк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-тура посевов, %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кормовая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товарная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пахотных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луговых для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 постоянными культурами</a:t>
                      </a:r>
                      <a:endParaRPr lang="ru-RU" sz="2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6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сено-кошения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выпаса</a:t>
                      </a:r>
                      <a:endParaRPr lang="ru-RU" sz="28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61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3870960" algn="l"/>
                          <a:tab pos="5940425" algn="r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56845" y="3026801"/>
            <a:ext cx="9457167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3870325" algn="l"/>
                <a:tab pos="59404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870325" algn="l"/>
                <a:tab pos="5940425" algn="r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Таблица 5.1.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Расчет структуры посевных площадей сельскохозяйственных культур в фермерском хозяйстве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870325" algn="l"/>
                <a:tab pos="5940425" algn="r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444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71" y="668029"/>
            <a:ext cx="7306073" cy="415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93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10" y="362493"/>
            <a:ext cx="7986725" cy="393979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886400"/>
              </p:ext>
            </p:extLst>
          </p:nvPr>
        </p:nvGraphicFramePr>
        <p:xfrm>
          <a:off x="1400330" y="4610064"/>
          <a:ext cx="7461745" cy="2041864"/>
        </p:xfrm>
        <a:graphic>
          <a:graphicData uri="http://schemas.openxmlformats.org/drawingml/2006/table">
            <a:tbl>
              <a:tblPr/>
              <a:tblGrid>
                <a:gridCol w="1093067"/>
                <a:gridCol w="1164062"/>
                <a:gridCol w="1390509"/>
                <a:gridCol w="1197111"/>
                <a:gridCol w="1156717"/>
                <a:gridCol w="1460279"/>
              </a:tblGrid>
              <a:tr h="1020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Вид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корма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Потреб-ность, ц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Урожайность луговых земель, ц/га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 луговых земель, га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Выход кормов, ц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Обеспеченность скота кормами, 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Зеленый корм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Сено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Сенаж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0330" y="4302288"/>
            <a:ext cx="7305205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Таблица 5.2.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ourier New" panose="02070309020205020404" pitchFamily="49" charset="0"/>
                <a:cs typeface="Times New Roman" panose="02020603050405020304" pitchFamily="18" charset="0"/>
              </a:rPr>
              <a:t>Обеспеченность скота в кормах за счет луговых земель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561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229" y="387360"/>
            <a:ext cx="8504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4</a:t>
            </a:r>
            <a:r>
              <a:rPr lang="ru-RU" dirty="0">
                <a:solidFill>
                  <a:schemeClr val="accent2"/>
                </a:solidFill>
              </a:rPr>
              <a:t>. Расчет грузоемкости, трудоемкости, объема</a:t>
            </a:r>
          </a:p>
          <a:p>
            <a:r>
              <a:rPr lang="ru-RU" dirty="0">
                <a:solidFill>
                  <a:schemeClr val="accent2"/>
                </a:solidFill>
              </a:rPr>
              <a:t>механизированных работ в крестьянском (фермерском) </a:t>
            </a:r>
          </a:p>
          <a:p>
            <a:r>
              <a:rPr lang="ru-RU" dirty="0">
                <a:solidFill>
                  <a:schemeClr val="accent2"/>
                </a:solidFill>
              </a:rPr>
              <a:t>хозяйстве</a:t>
            </a:r>
          </a:p>
          <a:p>
            <a:endParaRPr lang="ru-RU" dirty="0"/>
          </a:p>
          <a:p>
            <a:r>
              <a:rPr lang="ru-RU" dirty="0"/>
              <a:t>Расчет грузоемкости, трудоемкости, объема </a:t>
            </a:r>
            <a:r>
              <a:rPr lang="ru-RU" dirty="0" smtClean="0"/>
              <a:t>механизированных </a:t>
            </a:r>
            <a:r>
              <a:rPr lang="ru-RU" dirty="0"/>
              <a:t>работ в крестьянском (фермерском) хозяйстве ведется с учетом планируемых посевных площадей </a:t>
            </a:r>
            <a:r>
              <a:rPr lang="ru-RU" dirty="0" smtClean="0"/>
              <a:t>сельскохозяйственных </a:t>
            </a:r>
            <a:r>
              <a:rPr lang="ru-RU" dirty="0"/>
              <a:t>культур, их урожайности, объемов вносимых </a:t>
            </a:r>
            <a:r>
              <a:rPr lang="ru-RU" dirty="0" smtClean="0"/>
              <a:t>органических </a:t>
            </a:r>
            <a:r>
              <a:rPr lang="ru-RU" dirty="0"/>
              <a:t>и минеральных удобрений, нормативов затрат труда на 1 га (чел.-ч), объемов механизированных работ, </a:t>
            </a:r>
            <a:r>
              <a:rPr lang="ru-RU" dirty="0" err="1"/>
              <a:t>усл</a:t>
            </a:r>
            <a:r>
              <a:rPr lang="ru-RU" dirty="0"/>
              <a:t>. </a:t>
            </a:r>
            <a:r>
              <a:rPr lang="ru-RU" dirty="0" err="1"/>
              <a:t>эт</a:t>
            </a:r>
            <a:r>
              <a:rPr lang="ru-RU" dirty="0"/>
              <a:t>. Га.</a:t>
            </a:r>
          </a:p>
          <a:p>
            <a:r>
              <a:rPr lang="ru-RU" dirty="0"/>
              <a:t>При определении грузоемкости с использованием соответствую-</a:t>
            </a:r>
            <a:r>
              <a:rPr lang="ru-RU" dirty="0" err="1"/>
              <a:t>щих</a:t>
            </a:r>
            <a:r>
              <a:rPr lang="ru-RU" dirty="0"/>
              <a:t> коэффициентов все грузы переводятся в грузы первого класса. </a:t>
            </a:r>
          </a:p>
          <a:p>
            <a:r>
              <a:rPr lang="ru-RU" dirty="0"/>
              <a:t>Расчет грузоемкости 1 га пахотных земель крестьянского (фермерского) хозяйства можно выполнить в табл. </a:t>
            </a:r>
            <a:r>
              <a:rPr lang="ru-RU" dirty="0" smtClean="0"/>
              <a:t>5.3.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006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718894"/>
              </p:ext>
            </p:extLst>
          </p:nvPr>
        </p:nvGraphicFramePr>
        <p:xfrm>
          <a:off x="1551496" y="1259542"/>
          <a:ext cx="7156363" cy="514996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94332"/>
                <a:gridCol w="1262887"/>
                <a:gridCol w="1262887"/>
                <a:gridCol w="1683850"/>
                <a:gridCol w="1052407"/>
              </a:tblGrid>
              <a:tr h="9341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груза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71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грузов, т/га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посевов,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долях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7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перевода к грузам первого класса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Грузоемкость, т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Зерно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Картофель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91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Лен: всего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семя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волокно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Сахарная свекла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054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Корм. корнеплоды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Силосные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45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Травы на: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сено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сенаж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зеленую массу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45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Удобрения: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минеральные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6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86147" y="700200"/>
            <a:ext cx="672171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Таблица 5.3.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Расчет грузоемкости 1 га пахотных земель в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крестьянском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(фермерском)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хозяйстве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109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85" y="571250"/>
            <a:ext cx="8505491" cy="446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9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2598" y="489027"/>
            <a:ext cx="7766936" cy="4326813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Вопросы: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1. Расчет численности поголовья продуктивных </a:t>
            </a:r>
            <a:r>
              <a:rPr lang="ru-RU" dirty="0" err="1">
                <a:solidFill>
                  <a:schemeClr val="tx1"/>
                </a:solidFill>
              </a:rPr>
              <a:t>сельскохозяй-ственных</a:t>
            </a:r>
            <a:r>
              <a:rPr lang="ru-RU" dirty="0">
                <a:solidFill>
                  <a:schemeClr val="tx1"/>
                </a:solidFill>
              </a:rPr>
              <a:t> животных в крестьянском (фермерском) хозяйстве.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Определение потребности в кормах основного и </a:t>
            </a:r>
            <a:r>
              <a:rPr lang="ru-RU" dirty="0" smtClean="0">
                <a:solidFill>
                  <a:schemeClr val="tx1"/>
                </a:solidFill>
              </a:rPr>
              <a:t>дополнительного </a:t>
            </a:r>
            <a:r>
              <a:rPr lang="ru-RU" dirty="0">
                <a:solidFill>
                  <a:schemeClr val="tx1"/>
                </a:solidFill>
              </a:rPr>
              <a:t>поголовья скота.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Установление структуры посевных площадей </a:t>
            </a:r>
            <a:r>
              <a:rPr lang="ru-RU" dirty="0" err="1">
                <a:solidFill>
                  <a:schemeClr val="tx1"/>
                </a:solidFill>
              </a:rPr>
              <a:t>сельско-хозяй¬ственных</a:t>
            </a:r>
            <a:r>
              <a:rPr lang="ru-RU" dirty="0">
                <a:solidFill>
                  <a:schemeClr val="tx1"/>
                </a:solidFill>
              </a:rPr>
              <a:t> культур в крестьянском (фермерском) </a:t>
            </a:r>
            <a:r>
              <a:rPr lang="ru-RU" dirty="0" smtClean="0">
                <a:solidFill>
                  <a:schemeClr val="tx1"/>
                </a:solidFill>
              </a:rPr>
              <a:t>хозяйстве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Расчет грузоемкости, трудоемкости, объема </a:t>
            </a:r>
            <a:r>
              <a:rPr lang="ru-RU" dirty="0" smtClean="0">
                <a:solidFill>
                  <a:schemeClr val="tx1"/>
                </a:solidFill>
              </a:rPr>
              <a:t>механизированных </a:t>
            </a:r>
            <a:r>
              <a:rPr lang="ru-RU" dirty="0">
                <a:solidFill>
                  <a:schemeClr val="tx1"/>
                </a:solidFill>
              </a:rPr>
              <a:t>работ в крестьянском (фермерском) хозяйстве.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48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132" y="400489"/>
            <a:ext cx="8412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1. Расчет численности поголовья продуктивных </a:t>
            </a:r>
          </a:p>
          <a:p>
            <a:r>
              <a:rPr lang="ru-RU" dirty="0">
                <a:solidFill>
                  <a:schemeClr val="accent2"/>
                </a:solidFill>
              </a:rPr>
              <a:t>сельскохозяйственных животных в крестьянском </a:t>
            </a:r>
          </a:p>
          <a:p>
            <a:r>
              <a:rPr lang="ru-RU" dirty="0">
                <a:solidFill>
                  <a:schemeClr val="accent2"/>
                </a:solidFill>
              </a:rPr>
              <a:t>(фермерском) хозяйстве</a:t>
            </a:r>
          </a:p>
          <a:p>
            <a:endParaRPr lang="ru-RU" dirty="0"/>
          </a:p>
          <a:p>
            <a:r>
              <a:rPr lang="ru-RU" dirty="0"/>
              <a:t>Численность основного и дополнительного поголовья </a:t>
            </a:r>
            <a:r>
              <a:rPr lang="ru-RU" dirty="0" smtClean="0"/>
              <a:t>сельскохозяйственных </a:t>
            </a:r>
            <a:r>
              <a:rPr lang="ru-RU" dirty="0"/>
              <a:t>животных  определяется в крестьянских (фермерских) хозяйствах животноводческого направления. При этом в хозяйствах молочно-мясной специализации </a:t>
            </a:r>
            <a:r>
              <a:rPr lang="ru-RU" dirty="0" smtClean="0"/>
              <a:t>основным </a:t>
            </a:r>
            <a:r>
              <a:rPr lang="ru-RU" dirty="0"/>
              <a:t>считается поголовье коров, дополнительным – поголовье молодняка крупного рогатого скота, которое принимается в определенном соотношении к поголовью коров. В хозяйствах мясо-молочной специализации, наоборот, основное поголовье – молодняк крупного рогатого скота на откорме, </a:t>
            </a:r>
            <a:r>
              <a:rPr lang="ru-RU" dirty="0" smtClean="0"/>
              <a:t>дополнительное </a:t>
            </a:r>
            <a:r>
              <a:rPr lang="ru-RU" dirty="0"/>
              <a:t>– поголовье коров.  </a:t>
            </a:r>
          </a:p>
        </p:txBody>
      </p:sp>
    </p:spTree>
    <p:extLst>
      <p:ext uri="{BB962C8B-B14F-4D97-AF65-F5344CB8AC3E}">
        <p14:creationId xmlns:p14="http://schemas.microsoft.com/office/powerpoint/2010/main" val="197658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917" y="334148"/>
            <a:ext cx="7657141" cy="14970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908" y="1831233"/>
            <a:ext cx="7744566" cy="40964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535" y="2170868"/>
            <a:ext cx="6769208" cy="10927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988" y="3254446"/>
            <a:ext cx="7213344" cy="8252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08" y="4049189"/>
            <a:ext cx="7384989" cy="157987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546" y="5629060"/>
            <a:ext cx="6533211" cy="57595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8908" y="6205014"/>
            <a:ext cx="7192212" cy="53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43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57" y="661893"/>
            <a:ext cx="7238431" cy="20987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625" y="2924144"/>
            <a:ext cx="6822677" cy="11601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328" y="4084320"/>
            <a:ext cx="7369060" cy="113470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908" y="6047729"/>
            <a:ext cx="8220966" cy="61200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290" y="5244497"/>
            <a:ext cx="8267081" cy="42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15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83" y="714719"/>
            <a:ext cx="8801439" cy="436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01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286" y="500195"/>
            <a:ext cx="7462777" cy="549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781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58" y="996310"/>
            <a:ext cx="8580591" cy="2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342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720" y="494607"/>
            <a:ext cx="841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2. Определение потребности в кормах основного и </a:t>
            </a:r>
          </a:p>
          <a:p>
            <a:r>
              <a:rPr lang="ru-RU" dirty="0">
                <a:solidFill>
                  <a:schemeClr val="accent2"/>
                </a:solidFill>
              </a:rPr>
              <a:t>дополнительного поголовья скота</a:t>
            </a:r>
          </a:p>
          <a:p>
            <a:endParaRPr lang="ru-RU" dirty="0"/>
          </a:p>
          <a:p>
            <a:r>
              <a:rPr lang="ru-RU" dirty="0"/>
              <a:t>Обоснование проектных площадей и структуры посевов сельскохозяйственных культур начинается с расчета </a:t>
            </a:r>
            <a:r>
              <a:rPr lang="ru-RU" dirty="0" smtClean="0"/>
              <a:t>потребности </a:t>
            </a:r>
            <a:r>
              <a:rPr lang="ru-RU" dirty="0"/>
              <a:t>в продукции растениеводства для обеспечения </a:t>
            </a:r>
            <a:r>
              <a:rPr lang="ru-RU" dirty="0" smtClean="0"/>
              <a:t>планируемого </a:t>
            </a:r>
            <a:r>
              <a:rPr lang="ru-RU" dirty="0"/>
              <a:t>в фермерском хозяйстве основного и дополнительного поголовья скота кормами.</a:t>
            </a:r>
          </a:p>
          <a:p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учетом потребности в кормах по каждому виду корма и урожайности сельскохозяйственных культур определяются их посевные площади </a:t>
            </a:r>
          </a:p>
        </p:txBody>
      </p:sp>
    </p:spTree>
    <p:extLst>
      <p:ext uri="{BB962C8B-B14F-4D97-AF65-F5344CB8AC3E}">
        <p14:creationId xmlns:p14="http://schemas.microsoft.com/office/powerpoint/2010/main" val="25614100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523</Words>
  <Application>Microsoft Office PowerPoint</Application>
  <PresentationFormat>Широкоэкранный</PresentationFormat>
  <Paragraphs>159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Courier New</vt:lpstr>
      <vt:lpstr>Times New Roman</vt:lpstr>
      <vt:lpstr>Trebuchet MS</vt:lpstr>
      <vt:lpstr>Wingdings 3</vt:lpstr>
      <vt:lpstr>Грань</vt:lpstr>
      <vt:lpstr>Тема 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</dc:title>
  <dc:creator>Учетная запись Майкрософт</dc:creator>
  <cp:lastModifiedBy>Учетная запись Майкрософт</cp:lastModifiedBy>
  <cp:revision>4</cp:revision>
  <dcterms:created xsi:type="dcterms:W3CDTF">2022-01-03T16:15:50Z</dcterms:created>
  <dcterms:modified xsi:type="dcterms:W3CDTF">2022-01-03T16:43:07Z</dcterms:modified>
</cp:coreProperties>
</file>