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6804" y="235131"/>
            <a:ext cx="7766936" cy="811247"/>
          </a:xfrm>
        </p:spPr>
        <p:txBody>
          <a:bodyPr/>
          <a:lstStyle/>
          <a:p>
            <a:pPr algn="l"/>
            <a:r>
              <a:rPr lang="ru-RU" dirty="0" smtClean="0"/>
              <a:t>Тема 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0016" y="1516639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</a:rPr>
              <a:t>ОБОСНОВАНИЕ СПЕЦИАЛИЗАЦИИ И РАЗМЕРОВ КРЕСТЬЯНСКИХ (ФЕРМЕРСКИХ) ХОЗЯЙСВ</a:t>
            </a:r>
          </a:p>
        </p:txBody>
      </p:sp>
    </p:spTree>
    <p:extLst>
      <p:ext uri="{BB962C8B-B14F-4D97-AF65-F5344CB8AC3E}">
        <p14:creationId xmlns:p14="http://schemas.microsoft.com/office/powerpoint/2010/main" val="2274927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313" y="724381"/>
            <a:ext cx="782029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2.	Молочное хозяйство с собственным выращиванием ремонтного молодняка.</a:t>
            </a:r>
          </a:p>
          <a:p>
            <a:r>
              <a:rPr lang="ru-RU" dirty="0"/>
              <a:t>Может создаваться при отсутствии кооперации, когда нет возможности купить ремонтный молодняк. При этом требуется 2-4 постоянных работника, использование наемного труда и большой объем кормовой базы.</a:t>
            </a:r>
          </a:p>
          <a:p>
            <a:r>
              <a:rPr lang="ru-RU" dirty="0"/>
              <a:t>Хозяйства данного типа целесообразно образовывать </a:t>
            </a:r>
            <a:r>
              <a:rPr lang="ru-RU" dirty="0" err="1"/>
              <a:t>вбли-зи</a:t>
            </a:r>
            <a:r>
              <a:rPr lang="ru-RU" dirty="0"/>
              <a:t> пунктов сбыта основной продукции, транспортных маги-</a:t>
            </a:r>
            <a:r>
              <a:rPr lang="ru-RU" dirty="0" err="1"/>
              <a:t>стралях</a:t>
            </a:r>
            <a:r>
              <a:rPr lang="ru-RU" dirty="0"/>
              <a:t> с гарантированным круглогодичным движением.   </a:t>
            </a:r>
          </a:p>
          <a:p>
            <a:r>
              <a:rPr lang="ru-RU" dirty="0"/>
              <a:t>3.	Откорм молодняка крупного рогатого скота.   </a:t>
            </a:r>
          </a:p>
          <a:p>
            <a:r>
              <a:rPr lang="ru-RU" dirty="0"/>
              <a:t>Хозяйства могут организовываться там, где нет хорошего транспортного сообщения с пунктами сбыта молока, а также где недостаточно пахотных земель. </a:t>
            </a:r>
          </a:p>
          <a:p>
            <a:r>
              <a:rPr lang="ru-RU" dirty="0"/>
              <a:t>Кормовую базу в данных хозяйствах составляют луговые земли. В производстве постоянно занято не менее 2-х чело-век.</a:t>
            </a:r>
          </a:p>
        </p:txBody>
      </p:sp>
    </p:spTree>
    <p:extLst>
      <p:ext uri="{BB962C8B-B14F-4D97-AF65-F5344CB8AC3E}">
        <p14:creationId xmlns:p14="http://schemas.microsoft.com/office/powerpoint/2010/main" val="1644047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937" y="486404"/>
            <a:ext cx="83776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4.	Свиноводство репродуктивное.</a:t>
            </a:r>
          </a:p>
          <a:p>
            <a:r>
              <a:rPr lang="ru-RU" dirty="0"/>
              <a:t>Хозяйство должно иметь пахотные земли, пригодные для выращивания зерновых культур, кормовых корнеплодов и картофеля. Необходимо наличие хороших транспортных </a:t>
            </a:r>
            <a:r>
              <a:rPr lang="ru-RU" dirty="0" smtClean="0"/>
              <a:t>путей</a:t>
            </a:r>
            <a:r>
              <a:rPr lang="ru-RU" dirty="0"/>
              <a:t>, обеспечивающих связь с потребителями поросят. </a:t>
            </a:r>
            <a:r>
              <a:rPr lang="ru-RU" dirty="0" smtClean="0"/>
              <a:t>Требуется </a:t>
            </a:r>
            <a:r>
              <a:rPr lang="ru-RU" dirty="0"/>
              <a:t>запас труда в лице 2-3-х среднегодовых работников.</a:t>
            </a:r>
          </a:p>
          <a:p>
            <a:r>
              <a:rPr lang="ru-RU" dirty="0"/>
              <a:t>5.	Свинооткормочное хозяйство.</a:t>
            </a:r>
          </a:p>
          <a:p>
            <a:r>
              <a:rPr lang="ru-RU" dirty="0"/>
              <a:t>Для откорма осуществляет покупку поросят. Кормовая база основана на выращивании зерновых культур и корнеплодов. Производство  рассчитано на 2-х и более постоянных работни-ков.</a:t>
            </a:r>
          </a:p>
          <a:p>
            <a:r>
              <a:rPr lang="ru-RU" dirty="0"/>
              <a:t>6	Овцеводческие хозяйства.</a:t>
            </a:r>
          </a:p>
          <a:p>
            <a:r>
              <a:rPr lang="ru-RU" dirty="0"/>
              <a:t>Рекомендуются мясошерстного направления. С учетом </a:t>
            </a:r>
            <a:r>
              <a:rPr lang="ru-RU" dirty="0" smtClean="0"/>
              <a:t>особенностей </a:t>
            </a:r>
            <a:r>
              <a:rPr lang="ru-RU" dirty="0"/>
              <a:t>содержания овец хозяйства данной специализации должны иметь значительное количество грубых и зеленных кормов, получаемых за счет луговых земель. Развитие </a:t>
            </a:r>
            <a:r>
              <a:rPr lang="ru-RU" dirty="0" smtClean="0"/>
              <a:t>овцеводства </a:t>
            </a:r>
            <a:r>
              <a:rPr lang="ru-RU" dirty="0"/>
              <a:t>возможно и в качестве подсобной отрасли в </a:t>
            </a:r>
            <a:r>
              <a:rPr lang="ru-RU" dirty="0" smtClean="0"/>
              <a:t>хозяйствах </a:t>
            </a:r>
            <a:r>
              <a:rPr lang="ru-RU" dirty="0"/>
              <a:t>скотоводческого и свиноводческого направлений. </a:t>
            </a:r>
          </a:p>
          <a:p>
            <a:r>
              <a:rPr lang="ru-RU" dirty="0"/>
              <a:t>7.    Растениеводческие хозяйства:</a:t>
            </a:r>
          </a:p>
          <a:p>
            <a:r>
              <a:rPr lang="ru-RU" dirty="0"/>
              <a:t>Специализируются на выращивании одной или нескольких товарных культур. В растениеводстве выделяют производство зерна, картофелеводство и овощеводство, кормопроизводство.</a:t>
            </a:r>
          </a:p>
        </p:txBody>
      </p:sp>
    </p:spTree>
    <p:extLst>
      <p:ext uri="{BB962C8B-B14F-4D97-AF65-F5344CB8AC3E}">
        <p14:creationId xmlns:p14="http://schemas.microsoft.com/office/powerpoint/2010/main" val="577902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77" y="567003"/>
            <a:ext cx="8816630" cy="468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41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8971" y="447382"/>
            <a:ext cx="839506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2. Методы определения размеров крестьянских (фермерских) хозяйств различных специализаций</a:t>
            </a:r>
          </a:p>
          <a:p>
            <a:endParaRPr lang="ru-RU" dirty="0"/>
          </a:p>
          <a:p>
            <a:r>
              <a:rPr lang="ru-RU" dirty="0"/>
              <a:t>Одним из важнейших вопросов организации крестьянских (фермерских) хозяйств и проводимого в связи с этим земле-устройства является установление их размеров. Размер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 можно характеризовать площадью земель, числом работников, поголовьем скота, суммой основных производственных фондов, объемом валовой и товарной продукции и др. Однако среди этих показателей наиболее стабильным, определяющим во многом объемы </a:t>
            </a:r>
            <a:r>
              <a:rPr lang="ru-RU" dirty="0" smtClean="0"/>
              <a:t>производства </a:t>
            </a:r>
            <a:r>
              <a:rPr lang="ru-RU" dirty="0"/>
              <a:t>сельскохозяйственной продукции, капитальных вложений, транспортные расходы, является площадь </a:t>
            </a:r>
            <a:r>
              <a:rPr lang="ru-RU" dirty="0" smtClean="0"/>
              <a:t>обрабатываемых </a:t>
            </a:r>
            <a:r>
              <a:rPr lang="ru-RU" dirty="0"/>
              <a:t>земель. Поэтому размеры крестьянских (</a:t>
            </a:r>
            <a:r>
              <a:rPr lang="ru-RU" dirty="0" smtClean="0"/>
              <a:t>фермерских</a:t>
            </a:r>
            <a:r>
              <a:rPr lang="ru-RU" dirty="0"/>
              <a:t>) хозяйств целесообразно устанавливать по земельной площади, другие же показатели будут дополнять </a:t>
            </a:r>
            <a:r>
              <a:rPr lang="ru-RU" dirty="0" err="1"/>
              <a:t>характери-стику</a:t>
            </a:r>
            <a:r>
              <a:rPr lang="ru-RU" dirty="0"/>
              <a:t> размеров хозяйства.</a:t>
            </a:r>
          </a:p>
        </p:txBody>
      </p:sp>
    </p:spTree>
    <p:extLst>
      <p:ext uri="{BB962C8B-B14F-4D97-AF65-F5344CB8AC3E}">
        <p14:creationId xmlns:p14="http://schemas.microsoft.com/office/powerpoint/2010/main" val="1874694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71" y="685674"/>
            <a:ext cx="7892615" cy="509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469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80" y="345813"/>
            <a:ext cx="7413223" cy="421747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580" y="4563291"/>
            <a:ext cx="7413224" cy="140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30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83" y="720738"/>
            <a:ext cx="7518145" cy="542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58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45" y="915120"/>
            <a:ext cx="8204183" cy="373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194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48" y="819323"/>
            <a:ext cx="8969294" cy="408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205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548" y="303524"/>
            <a:ext cx="88217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3. Определение размеров крестьянского (фермерского)</a:t>
            </a:r>
          </a:p>
          <a:p>
            <a:r>
              <a:rPr lang="ru-RU" dirty="0">
                <a:solidFill>
                  <a:schemeClr val="accent2"/>
                </a:solidFill>
              </a:rPr>
              <a:t> хозяйства животноводческой, растениеводческой и </a:t>
            </a:r>
          </a:p>
          <a:p>
            <a:r>
              <a:rPr lang="ru-RU" dirty="0">
                <a:solidFill>
                  <a:schemeClr val="accent2"/>
                </a:solidFill>
              </a:rPr>
              <a:t>многоотраслевой специализации</a:t>
            </a:r>
          </a:p>
          <a:p>
            <a:endParaRPr lang="ru-RU" dirty="0"/>
          </a:p>
          <a:p>
            <a:r>
              <a:rPr lang="ru-RU" dirty="0"/>
              <a:t>Расчет площади крестьянского (фермерского) хозяйства можно выполнять на основе ресурсно-балансового подхода (с применением метода трудового и земельного балансов). При этом в качестве исходных базовых ресурсов приняты земля, ее плодородие и наличие рабочей силы, а также уровень меха-</a:t>
            </a:r>
            <a:r>
              <a:rPr lang="ru-RU" dirty="0" err="1"/>
              <a:t>низации</a:t>
            </a:r>
            <a:r>
              <a:rPr lang="ru-RU" dirty="0"/>
              <a:t>, современные технологии и др.</a:t>
            </a:r>
          </a:p>
          <a:p>
            <a:r>
              <a:rPr lang="ru-RU" dirty="0"/>
              <a:t>Основными исходными предпосылками данной методики явились следующие:</a:t>
            </a:r>
          </a:p>
          <a:p>
            <a:r>
              <a:rPr lang="ru-RU" dirty="0"/>
              <a:t>- крестьянское (фермерское) хозяйство должно иметь определенную специализацию в растениеводстве и </a:t>
            </a:r>
            <a:r>
              <a:rPr lang="ru-RU" dirty="0" smtClean="0"/>
              <a:t>животноводстве</a:t>
            </a:r>
            <a:r>
              <a:rPr lang="ru-RU" dirty="0"/>
              <a:t>;</a:t>
            </a:r>
          </a:p>
          <a:p>
            <a:r>
              <a:rPr lang="ru-RU" dirty="0"/>
              <a:t>- размер земельного участка, выделяемого фермерскому двору, и содержащееся поголовье скота должны обеспечить полную занятость трудовых ресурсов семьи с учетом их </a:t>
            </a:r>
            <a:r>
              <a:rPr lang="ru-RU" dirty="0" smtClean="0"/>
              <a:t>участия </a:t>
            </a:r>
            <a:r>
              <a:rPr lang="ru-RU" dirty="0"/>
              <a:t>в производстве крестьянского (фермерского) хозяйства;</a:t>
            </a:r>
          </a:p>
          <a:p>
            <a:r>
              <a:rPr lang="ru-RU" dirty="0"/>
              <a:t>- животноводство будет обеспечиваться кормами </a:t>
            </a:r>
            <a:r>
              <a:rPr lang="ru-RU" dirty="0" smtClean="0"/>
              <a:t>собственного </a:t>
            </a:r>
            <a:r>
              <a:rPr lang="ru-RU" dirty="0"/>
              <a:t>производства;</a:t>
            </a:r>
          </a:p>
        </p:txBody>
      </p:sp>
    </p:spTree>
    <p:extLst>
      <p:ext uri="{BB962C8B-B14F-4D97-AF65-F5344CB8AC3E}">
        <p14:creationId xmlns:p14="http://schemas.microsoft.com/office/powerpoint/2010/main" val="1387623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2930" y="811245"/>
            <a:ext cx="7766936" cy="3551749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5100" dirty="0" smtClean="0">
                <a:solidFill>
                  <a:schemeClr val="tx1"/>
                </a:solidFill>
              </a:rPr>
              <a:t>Введение:</a:t>
            </a:r>
          </a:p>
          <a:p>
            <a:pPr algn="l"/>
            <a:r>
              <a:rPr lang="ru-RU" sz="5100" dirty="0">
                <a:solidFill>
                  <a:schemeClr val="tx1"/>
                </a:solidFill>
              </a:rPr>
              <a:t>1. Обоснование производственного направления крестьянского (фермерского) хозяйства и факторы, влияющие на него.</a:t>
            </a:r>
          </a:p>
          <a:p>
            <a:pPr algn="l"/>
            <a:r>
              <a:rPr lang="ru-RU" sz="5100" dirty="0" smtClean="0">
                <a:solidFill>
                  <a:schemeClr val="tx1"/>
                </a:solidFill>
              </a:rPr>
              <a:t>2</a:t>
            </a:r>
            <a:r>
              <a:rPr lang="ru-RU" sz="5100" dirty="0">
                <a:solidFill>
                  <a:schemeClr val="tx1"/>
                </a:solidFill>
              </a:rPr>
              <a:t>. Методы определения размеров крестьянских (фермерских) хозяйств различных специализаций.</a:t>
            </a:r>
          </a:p>
          <a:p>
            <a:pPr algn="l"/>
            <a:r>
              <a:rPr lang="ru-RU" sz="5100" dirty="0" smtClean="0">
                <a:solidFill>
                  <a:schemeClr val="tx1"/>
                </a:solidFill>
              </a:rPr>
              <a:t>3</a:t>
            </a:r>
            <a:r>
              <a:rPr lang="ru-RU" sz="5100" dirty="0">
                <a:solidFill>
                  <a:schemeClr val="tx1"/>
                </a:solidFill>
              </a:rPr>
              <a:t>. Определение размеров крестьянского (фермерского) хозяйства животноводческой, растениеводческой и многоотраслевой специализации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745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103" y="261657"/>
            <a:ext cx="845602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животноводческие и растениеводческие отрасли должны находиться в рациональном для данных условий соотношении;</a:t>
            </a:r>
          </a:p>
          <a:p>
            <a:r>
              <a:rPr lang="ru-RU" dirty="0"/>
              <a:t>- трудовые ресурсы крестьянского (фермерского) хозяйства будут складываться из годового фонда рабочего времени </a:t>
            </a:r>
            <a:r>
              <a:rPr lang="ru-RU" dirty="0" smtClean="0"/>
              <a:t>постоянно </a:t>
            </a:r>
            <a:r>
              <a:rPr lang="ru-RU" dirty="0"/>
              <a:t>занятых в нем трудоспособных членов семьи, </a:t>
            </a:r>
            <a:r>
              <a:rPr lang="ru-RU" dirty="0" smtClean="0"/>
              <a:t>частично </a:t>
            </a:r>
            <a:r>
              <a:rPr lang="ru-RU" dirty="0"/>
              <a:t>детей и лиц пенсионного возраста, а в отдельных случаях и наемных работников;</a:t>
            </a:r>
          </a:p>
          <a:p>
            <a:r>
              <a:rPr lang="ru-RU" dirty="0"/>
              <a:t>- затраты труда на производство единицы продукции </a:t>
            </a:r>
            <a:r>
              <a:rPr lang="ru-RU" dirty="0" smtClean="0"/>
              <a:t>растениеводства </a:t>
            </a:r>
            <a:r>
              <a:rPr lang="ru-RU" dirty="0"/>
              <a:t>и животноводства необходимо принимать в </a:t>
            </a:r>
            <a:r>
              <a:rPr lang="ru-RU" dirty="0" smtClean="0"/>
              <a:t>соответствии </a:t>
            </a:r>
            <a:r>
              <a:rPr lang="ru-RU" dirty="0"/>
              <a:t>с прогрессивными технологиями производства, </a:t>
            </a:r>
            <a:r>
              <a:rPr lang="ru-RU" dirty="0" smtClean="0"/>
              <a:t>уровнем </a:t>
            </a:r>
            <a:r>
              <a:rPr lang="ru-RU" dirty="0"/>
              <a:t>механизации и наличием ручного труда;</a:t>
            </a:r>
          </a:p>
          <a:p>
            <a:r>
              <a:rPr lang="ru-RU" dirty="0"/>
              <a:t>- для обслуживания своего производства наряду с техникой крестьянское (фермерское) хозяйство может иметь рабочий скот (лошадей);</a:t>
            </a:r>
          </a:p>
          <a:p>
            <a:r>
              <a:rPr lang="ru-RU" dirty="0"/>
              <a:t>- крестьянское (фермерское) хозяйство должно иметь определенную площадь земель для производства </a:t>
            </a:r>
            <a:r>
              <a:rPr lang="ru-RU" dirty="0" smtClean="0"/>
              <a:t>сельскохозяйственной </a:t>
            </a:r>
            <a:r>
              <a:rPr lang="ru-RU" dirty="0"/>
              <a:t>продукции;</a:t>
            </a:r>
          </a:p>
          <a:p>
            <a:r>
              <a:rPr lang="ru-RU" dirty="0"/>
              <a:t>- общая площадь земель, выделяемых крестьянскому (</a:t>
            </a:r>
            <a:r>
              <a:rPr lang="ru-RU" dirty="0" smtClean="0"/>
              <a:t>фермерскому</a:t>
            </a:r>
            <a:r>
              <a:rPr lang="ru-RU" dirty="0"/>
              <a:t>) хозяйству, слагается из сельскохозяйственных </a:t>
            </a:r>
            <a:r>
              <a:rPr lang="ru-RU" dirty="0" smtClean="0"/>
              <a:t>земель</a:t>
            </a:r>
            <a:r>
              <a:rPr lang="ru-RU" dirty="0"/>
              <a:t>, используемых для производства товарной продукции, а также земель, занятых под постройками, сооружениями, до-рогами, садом, огородом, другими объектами, т. е. </a:t>
            </a:r>
            <a:r>
              <a:rPr lang="ru-RU" dirty="0" smtClean="0"/>
              <a:t>крестьянской </a:t>
            </a:r>
            <a:r>
              <a:rPr lang="ru-RU" dirty="0"/>
              <a:t>(фермерской) усадьбой.</a:t>
            </a:r>
          </a:p>
        </p:txBody>
      </p:sp>
    </p:spTree>
    <p:extLst>
      <p:ext uri="{BB962C8B-B14F-4D97-AF65-F5344CB8AC3E}">
        <p14:creationId xmlns:p14="http://schemas.microsoft.com/office/powerpoint/2010/main" val="1902735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94" y="576170"/>
            <a:ext cx="8188705" cy="55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21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173" y="261257"/>
            <a:ext cx="6647289" cy="621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72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197" y="997730"/>
            <a:ext cx="9058213" cy="349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62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17" y="669431"/>
            <a:ext cx="8618868" cy="416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043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11" y="1093529"/>
            <a:ext cx="8398645" cy="350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868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043" y="1047167"/>
            <a:ext cx="7879600" cy="389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83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57" y="1462213"/>
            <a:ext cx="8672199" cy="259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7098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506" y="968809"/>
            <a:ext cx="7704831" cy="477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266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700" y="1234606"/>
            <a:ext cx="8702511" cy="346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251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017" y="416736"/>
            <a:ext cx="84560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1. Обоснование производственного направления </a:t>
            </a:r>
          </a:p>
          <a:p>
            <a:r>
              <a:rPr lang="ru-RU" dirty="0">
                <a:solidFill>
                  <a:schemeClr val="accent2"/>
                </a:solidFill>
              </a:rPr>
              <a:t>крестьянского (фермерского) хозяйства</a:t>
            </a:r>
          </a:p>
          <a:p>
            <a:endParaRPr lang="ru-RU" dirty="0"/>
          </a:p>
          <a:p>
            <a:r>
              <a:rPr lang="ru-RU" dirty="0"/>
              <a:t>Экономическая эффективность производственной </a:t>
            </a:r>
            <a:r>
              <a:rPr lang="ru-RU" dirty="0" smtClean="0"/>
              <a:t>деятельности крестьянского </a:t>
            </a:r>
            <a:r>
              <a:rPr lang="ru-RU" dirty="0"/>
              <a:t>(фермерского) хозяйства во многом </a:t>
            </a:r>
            <a:r>
              <a:rPr lang="ru-RU" dirty="0" smtClean="0"/>
              <a:t>зависит </a:t>
            </a:r>
            <a:r>
              <a:rPr lang="ru-RU" dirty="0"/>
              <a:t>от выбранной специализации. Каждое крестьянское </a:t>
            </a:r>
            <a:r>
              <a:rPr lang="ru-RU" dirty="0" smtClean="0"/>
              <a:t>хозяйство</a:t>
            </a:r>
            <a:r>
              <a:rPr lang="ru-RU" dirty="0"/>
              <a:t>, основанное на праве владения, пользования или аренды земельного участка и других средства производства, в </a:t>
            </a:r>
            <a:r>
              <a:rPr lang="ru-RU" dirty="0" smtClean="0"/>
              <a:t>соответствии </a:t>
            </a:r>
            <a:r>
              <a:rPr lang="ru-RU" dirty="0"/>
              <a:t>с законодательством, может самостоятельно </a:t>
            </a:r>
            <a:r>
              <a:rPr lang="ru-RU" dirty="0" smtClean="0"/>
              <a:t>определять </a:t>
            </a:r>
            <a:r>
              <a:rPr lang="ru-RU" dirty="0"/>
              <a:t>направление своей деятельности, структуру и объем про-</a:t>
            </a:r>
            <a:r>
              <a:rPr lang="ru-RU" dirty="0" err="1"/>
              <a:t>изводства</a:t>
            </a:r>
            <a:r>
              <a:rPr lang="ru-RU" dirty="0"/>
              <a:t> исходя из собственных </a:t>
            </a:r>
            <a:r>
              <a:rPr lang="ru-RU" dirty="0" smtClean="0"/>
              <a:t>интересов</a:t>
            </a:r>
            <a:r>
              <a:rPr lang="ru-RU" dirty="0"/>
              <a:t>.</a:t>
            </a:r>
          </a:p>
          <a:p>
            <a:r>
              <a:rPr lang="ru-RU" dirty="0"/>
              <a:t>Целью крестьянского (фермерского) хозяйства, как и </a:t>
            </a:r>
            <a:r>
              <a:rPr lang="ru-RU" dirty="0" smtClean="0"/>
              <a:t>любого </a:t>
            </a:r>
            <a:r>
              <a:rPr lang="ru-RU" dirty="0"/>
              <a:t>вида предпринимательства или коммерческой организации, является получение прибыли.</a:t>
            </a:r>
          </a:p>
          <a:p>
            <a:r>
              <a:rPr lang="ru-RU" dirty="0"/>
              <a:t>Задачами для выполнения данной цели являются </a:t>
            </a:r>
            <a:r>
              <a:rPr lang="ru-RU" dirty="0" smtClean="0"/>
              <a:t>производство</a:t>
            </a:r>
            <a:r>
              <a:rPr lang="ru-RU" dirty="0"/>
              <a:t>, переработка и реализация сельскохозяйственной </a:t>
            </a:r>
            <a:r>
              <a:rPr lang="ru-RU" dirty="0" smtClean="0"/>
              <a:t>продукции </a:t>
            </a:r>
            <a:r>
              <a:rPr lang="ru-RU" dirty="0"/>
              <a:t>на основе использовании земли, имущества, </a:t>
            </a:r>
            <a:r>
              <a:rPr lang="ru-RU" dirty="0" smtClean="0"/>
              <a:t>находящихся </a:t>
            </a:r>
            <a:r>
              <a:rPr lang="ru-RU" dirty="0"/>
              <a:t>в собственности, в пользовании или аренде.</a:t>
            </a:r>
          </a:p>
          <a:p>
            <a:r>
              <a:rPr lang="ru-RU" dirty="0"/>
              <a:t>Под специализацией крестьянского (фермерского) </a:t>
            </a:r>
            <a:r>
              <a:rPr lang="ru-RU" dirty="0" smtClean="0"/>
              <a:t>хозяйства </a:t>
            </a:r>
            <a:r>
              <a:rPr lang="ru-RU" dirty="0"/>
              <a:t>понимают сосредоточение деятельности на производстве определенного вида или видов сельскохозяйственной </a:t>
            </a:r>
            <a:r>
              <a:rPr lang="ru-RU" dirty="0" smtClean="0"/>
              <a:t>продукции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75866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24" y="559516"/>
            <a:ext cx="7392852" cy="504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6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60" y="798888"/>
            <a:ext cx="7701026" cy="496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565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50" y="692937"/>
            <a:ext cx="7668200" cy="319979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50" y="4060943"/>
            <a:ext cx="7668200" cy="145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55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766" y="302355"/>
            <a:ext cx="905691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Материально-техническая </a:t>
            </a:r>
            <a:r>
              <a:rPr lang="ru-RU" dirty="0"/>
              <a:t>база животноводческих </a:t>
            </a:r>
            <a:r>
              <a:rPr lang="ru-RU" dirty="0" smtClean="0"/>
              <a:t>отраслей</a:t>
            </a:r>
            <a:r>
              <a:rPr lang="ru-RU" dirty="0"/>
              <a:t>, как правило, жестка привязана к выпуску определенного вида продукции, в связи с чем, их специализацию изменить трудно. </a:t>
            </a:r>
          </a:p>
          <a:p>
            <a:r>
              <a:rPr lang="ru-RU" dirty="0" smtClean="0"/>
              <a:t>   Более </a:t>
            </a:r>
            <a:r>
              <a:rPr lang="ru-RU" dirty="0"/>
              <a:t>динамичны по своим качественным и </a:t>
            </a:r>
            <a:r>
              <a:rPr lang="ru-RU" dirty="0" smtClean="0"/>
              <a:t>количественным </a:t>
            </a:r>
            <a:r>
              <a:rPr lang="ru-RU" dirty="0"/>
              <a:t>параметрам растениеводческие хозяйства. Фермер здесь может практически ежегодно вносить корректировки в </a:t>
            </a:r>
            <a:r>
              <a:rPr lang="ru-RU" dirty="0" smtClean="0"/>
              <a:t>производственную </a:t>
            </a:r>
            <a:r>
              <a:rPr lang="ru-RU" dirty="0"/>
              <a:t>деятельность с целью повышения её </a:t>
            </a:r>
            <a:r>
              <a:rPr lang="ru-RU" dirty="0" smtClean="0"/>
              <a:t>рентабельности. </a:t>
            </a:r>
            <a:r>
              <a:rPr lang="ru-RU" dirty="0"/>
              <a:t>На принятие решений о специализации крестьянского </a:t>
            </a:r>
            <a:r>
              <a:rPr lang="ru-RU" dirty="0" smtClean="0"/>
              <a:t>хозяйства </a:t>
            </a:r>
            <a:r>
              <a:rPr lang="ru-RU" dirty="0"/>
              <a:t>наибольшее влияние могут оказывать следующие </a:t>
            </a:r>
            <a:r>
              <a:rPr lang="ru-RU" dirty="0" smtClean="0"/>
              <a:t>факторы:</a:t>
            </a:r>
            <a:endParaRPr lang="ru-RU" dirty="0"/>
          </a:p>
          <a:p>
            <a:r>
              <a:rPr lang="ru-RU" dirty="0"/>
              <a:t>- личный интерес членов крестьянского хозяйства;</a:t>
            </a:r>
          </a:p>
          <a:p>
            <a:r>
              <a:rPr lang="ru-RU" dirty="0"/>
              <a:t>- имеющийся практический опыт работы в той или иной </a:t>
            </a:r>
            <a:r>
              <a:rPr lang="ru-RU" dirty="0" smtClean="0"/>
              <a:t>отрасли </a:t>
            </a:r>
            <a:r>
              <a:rPr lang="ru-RU" dirty="0"/>
              <a:t>и </a:t>
            </a:r>
            <a:r>
              <a:rPr lang="ru-RU" dirty="0" smtClean="0"/>
              <a:t>наличие </a:t>
            </a:r>
            <a:r>
              <a:rPr lang="ru-RU" dirty="0"/>
              <a:t>профессиональной квалификации;</a:t>
            </a:r>
          </a:p>
          <a:p>
            <a:r>
              <a:rPr lang="ru-RU" dirty="0"/>
              <a:t>- необходимость обеспечения занятости всех членов </a:t>
            </a:r>
            <a:r>
              <a:rPr lang="ru-RU" dirty="0" smtClean="0"/>
              <a:t>хозяйства </a:t>
            </a:r>
            <a:r>
              <a:rPr lang="ru-RU" dirty="0"/>
              <a:t>в </a:t>
            </a:r>
            <a:r>
              <a:rPr lang="ru-RU" dirty="0" smtClean="0"/>
              <a:t>производстве </a:t>
            </a:r>
            <a:r>
              <a:rPr lang="ru-RU" dirty="0"/>
              <a:t>в течение всего года;</a:t>
            </a:r>
          </a:p>
          <a:p>
            <a:r>
              <a:rPr lang="ru-RU" dirty="0"/>
              <a:t>- природно-климатические условия и другие особенности </a:t>
            </a:r>
            <a:r>
              <a:rPr lang="ru-RU" dirty="0" smtClean="0"/>
              <a:t>предоставляемого </a:t>
            </a:r>
            <a:r>
              <a:rPr lang="ru-RU" dirty="0"/>
              <a:t>участка и региона, в котором организуется хозяйство;</a:t>
            </a:r>
          </a:p>
          <a:p>
            <a:r>
              <a:rPr lang="ru-RU" dirty="0"/>
              <a:t>- наличие на отводимом земельном участке </a:t>
            </a:r>
            <a:r>
              <a:rPr lang="ru-RU" dirty="0" smtClean="0"/>
              <a:t>производственных </a:t>
            </a:r>
            <a:r>
              <a:rPr lang="ru-RU" dirty="0"/>
              <a:t>построек и других объектов, которые целесообразно использовать по их прямому назначению;</a:t>
            </a:r>
          </a:p>
          <a:p>
            <a:r>
              <a:rPr lang="ru-RU" dirty="0"/>
              <a:t> - местоположение выделяемого участка относительно пунктов </a:t>
            </a:r>
            <a:r>
              <a:rPr lang="ru-RU" dirty="0" smtClean="0"/>
              <a:t>переработки </a:t>
            </a:r>
            <a:r>
              <a:rPr lang="ru-RU" dirty="0"/>
              <a:t>и рынков сбыта продукции;</a:t>
            </a:r>
          </a:p>
          <a:p>
            <a:r>
              <a:rPr lang="ru-RU" dirty="0"/>
              <a:t>- реальная экономическая ситуация, в частности, </a:t>
            </a:r>
            <a:r>
              <a:rPr lang="ru-RU" dirty="0" smtClean="0"/>
              <a:t>насыщенность </a:t>
            </a:r>
            <a:r>
              <a:rPr lang="ru-RU" dirty="0"/>
              <a:t>рынка определенными видами сельскохозяйственной продукции и уровень цен на нее;</a:t>
            </a:r>
          </a:p>
          <a:p>
            <a:r>
              <a:rPr lang="ru-RU" dirty="0"/>
              <a:t>- наличие рынков сбыта и пунктов переработки продукции, а так же </a:t>
            </a:r>
            <a:r>
              <a:rPr lang="ru-RU" dirty="0" smtClean="0"/>
              <a:t>удаленность </a:t>
            </a:r>
            <a:r>
              <a:rPr lang="ru-RU" dirty="0"/>
              <a:t>их от крестьянского (фермерского) </a:t>
            </a:r>
            <a:r>
              <a:rPr lang="ru-RU" dirty="0" smtClean="0"/>
              <a:t>хозяйства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7911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85" y="611540"/>
            <a:ext cx="7788110" cy="472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067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40" y="716041"/>
            <a:ext cx="8247381" cy="5005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1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08" y="727999"/>
            <a:ext cx="8206123" cy="404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9558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798</Words>
  <Application>Microsoft Office PowerPoint</Application>
  <PresentationFormat>Широкоэкранный</PresentationFormat>
  <Paragraphs>55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Грань</vt:lpstr>
      <vt:lpstr>Тема 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</dc:title>
  <dc:creator>Учетная запись Майкрософт</dc:creator>
  <cp:lastModifiedBy>Учетная запись Майкрософт</cp:lastModifiedBy>
  <cp:revision>5</cp:revision>
  <dcterms:created xsi:type="dcterms:W3CDTF">2022-01-03T15:11:02Z</dcterms:created>
  <dcterms:modified xsi:type="dcterms:W3CDTF">2022-01-03T16:15:15Z</dcterms:modified>
</cp:coreProperties>
</file>