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86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22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76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3812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5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1977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18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19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17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7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0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0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4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3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7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0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22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4553" y="174170"/>
            <a:ext cx="7766936" cy="924459"/>
          </a:xfrm>
        </p:spPr>
        <p:txBody>
          <a:bodyPr/>
          <a:lstStyle/>
          <a:p>
            <a:pPr algn="l"/>
            <a:r>
              <a:rPr lang="ru-RU" dirty="0" smtClean="0"/>
              <a:t>Тема 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6209" y="1647268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/>
                </a:solidFill>
              </a:rPr>
              <a:t>ЗЕМЛЕУСТРОЙСТВО КРЕСТЬЯНСКИХ (ФЕРМЕРСКИХ) ХОЗЯЙСТВ </a:t>
            </a:r>
            <a:endParaRPr lang="ru-RU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124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16" y="698624"/>
            <a:ext cx="7816916" cy="474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3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837" y="965161"/>
            <a:ext cx="7606259" cy="173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62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4434" y="177084"/>
            <a:ext cx="849956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2. Принципы землеустройства крестьянских (фермерских) хозяйств</a:t>
            </a:r>
          </a:p>
          <a:p>
            <a:endParaRPr lang="ru-RU" dirty="0"/>
          </a:p>
          <a:p>
            <a:r>
              <a:rPr lang="ru-RU" dirty="0" smtClean="0"/>
              <a:t>    При </a:t>
            </a:r>
            <a:r>
              <a:rPr lang="ru-RU" dirty="0"/>
              <a:t>землеустройстве крестьянских (фермерских) хозяйств важно придерживаться следующих принципов:</a:t>
            </a:r>
          </a:p>
          <a:p>
            <a:r>
              <a:rPr lang="ru-RU" dirty="0"/>
              <a:t>1. Соблюдение требований законодательных актов, </a:t>
            </a:r>
            <a:r>
              <a:rPr lang="ru-RU" dirty="0" smtClean="0"/>
              <a:t>правительственных </a:t>
            </a:r>
            <a:r>
              <a:rPr lang="ru-RU" dirty="0"/>
              <a:t>постановлений и решений, касающихся </a:t>
            </a:r>
            <a:r>
              <a:rPr lang="ru-RU" dirty="0" smtClean="0"/>
              <a:t>использования </a:t>
            </a:r>
            <a:r>
              <a:rPr lang="ru-RU" dirty="0"/>
              <a:t>земельного фонда Республики Беларусь, развития земельных отношений, использования и охраны земель. Это позволит образовывать крестьянские (фермерские) хозяйства с учетом правовых основ и тем самым обеспечит стабильность и устойчивость землепользования.</a:t>
            </a:r>
          </a:p>
          <a:p>
            <a:r>
              <a:rPr lang="ru-RU" dirty="0"/>
              <a:t>2. Выделение земель крестьянским хозяйствам с учетом интересов равноправного развития всех форм </a:t>
            </a:r>
            <a:r>
              <a:rPr lang="ru-RU" dirty="0" smtClean="0"/>
              <a:t>хозяйствования</a:t>
            </a:r>
            <a:r>
              <a:rPr lang="ru-RU" dirty="0"/>
              <a:t>, формирования многоукладной экономики, организации рационального использования и охраны земель.</a:t>
            </a:r>
          </a:p>
          <a:p>
            <a:r>
              <a:rPr lang="ru-RU" dirty="0"/>
              <a:t>Осуществление данного принципа обеспечивает </a:t>
            </a:r>
            <a:r>
              <a:rPr lang="ru-RU" dirty="0" smtClean="0"/>
              <a:t>равноправное </a:t>
            </a:r>
            <a:r>
              <a:rPr lang="ru-RU" dirty="0"/>
              <a:t>развитие различных сельскохозяйственных субъектов на земле независимо от форм их собственности. Крестьянские (фермерские) хозяйства должны рассматриваться не как </a:t>
            </a:r>
            <a:r>
              <a:rPr lang="ru-RU" dirty="0" smtClean="0"/>
              <a:t>альтернативная </a:t>
            </a:r>
            <a:r>
              <a:rPr lang="ru-RU" dirty="0"/>
              <a:t>форма крупному производству </a:t>
            </a:r>
            <a:r>
              <a:rPr lang="ru-RU" dirty="0" smtClean="0"/>
              <a:t>сельскохозяйственных </a:t>
            </a:r>
            <a:r>
              <a:rPr lang="ru-RU" dirty="0"/>
              <a:t>предприятий, а как их равноправные партнеры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790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40" y="633652"/>
            <a:ext cx="7169803" cy="516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919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420" y="559515"/>
            <a:ext cx="7518145" cy="513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237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6983" y="335846"/>
            <a:ext cx="824701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5</a:t>
            </a:r>
            <a:r>
              <a:rPr lang="ru-RU" dirty="0"/>
              <a:t>. Комплексный характер организации территории и </a:t>
            </a:r>
            <a:r>
              <a:rPr lang="ru-RU" dirty="0" smtClean="0"/>
              <a:t>производства</a:t>
            </a:r>
            <a:r>
              <a:rPr lang="ru-RU" dirty="0"/>
              <a:t>.</a:t>
            </a:r>
          </a:p>
          <a:p>
            <a:r>
              <a:rPr lang="ru-RU" dirty="0" smtClean="0"/>
              <a:t>   Предполагается </a:t>
            </a:r>
            <a:r>
              <a:rPr lang="ru-RU" dirty="0"/>
              <a:t>комплексное решение всех задач, </a:t>
            </a:r>
            <a:r>
              <a:rPr lang="ru-RU" dirty="0" smtClean="0"/>
              <a:t>связанных </a:t>
            </a:r>
            <a:r>
              <a:rPr lang="ru-RU" dirty="0"/>
              <a:t>с организацией территории и производства крестьянского (фермерского) хозяйства. Учет и увязка элементов земле-устроительного проекта между собой и другими проектными разработками по использованию и улучшению земель, </a:t>
            </a:r>
            <a:r>
              <a:rPr lang="ru-RU" dirty="0" smtClean="0"/>
              <a:t>проведению </a:t>
            </a:r>
            <a:r>
              <a:rPr lang="ru-RU" dirty="0"/>
              <a:t>мелиоративных работ и др. К таким разработкам </a:t>
            </a:r>
            <a:r>
              <a:rPr lang="ru-RU" dirty="0" smtClean="0"/>
              <a:t>относятся </a:t>
            </a:r>
            <a:r>
              <a:rPr lang="ru-RU" dirty="0"/>
              <a:t>схемы землеустройства областей, районов, генпланы и проекты организации территории сельскохозяйственных предприятий, проекты мелиорации, </a:t>
            </a:r>
            <a:r>
              <a:rPr lang="ru-RU" dirty="0" err="1"/>
              <a:t>культуртехнических</a:t>
            </a:r>
            <a:r>
              <a:rPr lang="ru-RU" dirty="0"/>
              <a:t> </a:t>
            </a:r>
            <a:r>
              <a:rPr lang="ru-RU" dirty="0" smtClean="0"/>
              <a:t>мероприятий</a:t>
            </a:r>
            <a:r>
              <a:rPr lang="ru-RU" dirty="0"/>
              <a:t>, дорожного строительства, планировки сельских населенных мест и др. </a:t>
            </a:r>
          </a:p>
          <a:p>
            <a:r>
              <a:rPr lang="ru-RU" dirty="0" smtClean="0"/>
              <a:t>    Организацию </a:t>
            </a:r>
            <a:r>
              <a:rPr lang="ru-RU" dirty="0"/>
              <a:t>сельскохозяйственного производства и </a:t>
            </a:r>
            <a:r>
              <a:rPr lang="ru-RU" dirty="0" smtClean="0"/>
              <a:t>территории </a:t>
            </a:r>
            <a:r>
              <a:rPr lang="ru-RU" dirty="0"/>
              <a:t>следует осуществлять с учетом интересов базового и </a:t>
            </a:r>
            <a:r>
              <a:rPr lang="ru-RU" dirty="0" smtClean="0"/>
              <a:t>крестьянского </a:t>
            </a:r>
            <a:r>
              <a:rPr lang="ru-RU" dirty="0"/>
              <a:t>хозяйства, имеющейся инфраструктуры, </a:t>
            </a:r>
            <a:r>
              <a:rPr lang="ru-RU" dirty="0" smtClean="0"/>
              <a:t>сложившегося </a:t>
            </a:r>
            <a:r>
              <a:rPr lang="ru-RU" dirty="0"/>
              <a:t>расселения, ведения прогрессивных технологий в растениеводстве и животноводстве, создание благоприятных условий для производственной кооперации и др.</a:t>
            </a:r>
          </a:p>
        </p:txBody>
      </p:sp>
    </p:spTree>
    <p:extLst>
      <p:ext uri="{BB962C8B-B14F-4D97-AF65-F5344CB8AC3E}">
        <p14:creationId xmlns:p14="http://schemas.microsoft.com/office/powerpoint/2010/main" val="974873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30" y="836742"/>
            <a:ext cx="7324312" cy="333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999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1852" y="711990"/>
            <a:ext cx="834281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7. Обеспечение устойчивости земельного участка </a:t>
            </a:r>
            <a:r>
              <a:rPr lang="ru-RU" dirty="0" smtClean="0"/>
              <a:t>крестьянского </a:t>
            </a:r>
            <a:r>
              <a:rPr lang="ru-RU" dirty="0"/>
              <a:t>(фермерского) хозяйства.</a:t>
            </a:r>
          </a:p>
          <a:p>
            <a:r>
              <a:rPr lang="ru-RU" dirty="0"/>
              <a:t>Для выполнения данного принципа важно, чтобы </a:t>
            </a:r>
            <a:r>
              <a:rPr lang="ru-RU" dirty="0" smtClean="0"/>
              <a:t>образуемый </a:t>
            </a:r>
            <a:r>
              <a:rPr lang="ru-RU" dirty="0"/>
              <a:t>земельный участок был рациональным по всем </a:t>
            </a:r>
            <a:r>
              <a:rPr lang="ru-RU" dirty="0" smtClean="0"/>
              <a:t>параметрам</a:t>
            </a:r>
            <a:r>
              <a:rPr lang="ru-RU" dirty="0"/>
              <a:t>, и не требовал изменения проектных решений. </a:t>
            </a:r>
            <a:r>
              <a:rPr lang="ru-RU" dirty="0" smtClean="0"/>
              <a:t>Возникающие </a:t>
            </a:r>
            <a:r>
              <a:rPr lang="ru-RU" dirty="0"/>
              <a:t>в них с течением времени недостатки и неудобства, снижающие эффективность производства крестьянского (фермерского) хозяйства, следует устранять.</a:t>
            </a:r>
          </a:p>
          <a:p>
            <a:r>
              <a:rPr lang="ru-RU" dirty="0"/>
              <a:t>8. Создание максимума благоприятных условий труда, жизни и культурно-бытового обслуживания крестьянской </a:t>
            </a:r>
            <a:r>
              <a:rPr lang="ru-RU" dirty="0" smtClean="0"/>
              <a:t>семьи</a:t>
            </a:r>
            <a:r>
              <a:rPr lang="ru-RU" dirty="0"/>
              <a:t>.</a:t>
            </a:r>
          </a:p>
          <a:p>
            <a:r>
              <a:rPr lang="ru-RU" dirty="0"/>
              <a:t>Согласно данному принципу в процессе землеустройства необходимо предоставлять земельные участки для </a:t>
            </a:r>
            <a:r>
              <a:rPr lang="ru-RU" dirty="0" smtClean="0"/>
              <a:t>организации </a:t>
            </a:r>
            <a:r>
              <a:rPr lang="ru-RU" dirty="0"/>
              <a:t>крестьянского (фермерского) хозяйства с учетом </a:t>
            </a:r>
            <a:r>
              <a:rPr lang="ru-RU" dirty="0" smtClean="0"/>
              <a:t>социального </a:t>
            </a:r>
            <a:r>
              <a:rPr lang="ru-RU" dirty="0"/>
              <a:t>фактора, включающего наличие членов семьи будущего фермера, их возраст, профессию и род занятий, </a:t>
            </a:r>
            <a:r>
              <a:rPr lang="ru-RU" dirty="0" smtClean="0"/>
              <a:t>обеспеченность </a:t>
            </a:r>
            <a:r>
              <a:rPr lang="ru-RU" dirty="0"/>
              <a:t>жильем и материальными ресурсами. При этом важно учесть сложившееся расселение, наличие инженерных ком-</a:t>
            </a:r>
            <a:r>
              <a:rPr lang="ru-RU" dirty="0" err="1"/>
              <a:t>муникаций</a:t>
            </a:r>
            <a:r>
              <a:rPr lang="ru-RU" dirty="0"/>
              <a:t> и возможности их использования, а также </a:t>
            </a:r>
            <a:r>
              <a:rPr lang="ru-RU" dirty="0" smtClean="0"/>
              <a:t>удаление </a:t>
            </a:r>
            <a:r>
              <a:rPr lang="ru-RU" dirty="0"/>
              <a:t>крестьянской усадьбы от мест получения культурно-бытового обслуживания и других населенных пунктов.</a:t>
            </a:r>
          </a:p>
        </p:txBody>
      </p:sp>
    </p:spTree>
    <p:extLst>
      <p:ext uri="{BB962C8B-B14F-4D97-AF65-F5344CB8AC3E}">
        <p14:creationId xmlns:p14="http://schemas.microsoft.com/office/powerpoint/2010/main" val="2204575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149" y="474345"/>
            <a:ext cx="82818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9. Экономическая, экологическая эффективность </a:t>
            </a:r>
            <a:r>
              <a:rPr lang="ru-RU" dirty="0" smtClean="0"/>
              <a:t>использования </a:t>
            </a:r>
            <a:r>
              <a:rPr lang="ru-RU" dirty="0"/>
              <a:t>земель и производства крестьянского хозяйства.</a:t>
            </a:r>
          </a:p>
          <a:p>
            <a:r>
              <a:rPr lang="ru-RU" dirty="0"/>
              <a:t>Каждое землеустроительное проектное решение должно быть экономически и экологически обосновано. Необходимо рационально устроить и приспособить территорию в </a:t>
            </a:r>
            <a:r>
              <a:rPr lang="ru-RU" dirty="0" smtClean="0"/>
              <a:t>соответствии </a:t>
            </a:r>
            <a:r>
              <a:rPr lang="ru-RU" dirty="0"/>
              <a:t>с целями и условиями производства. Организация </a:t>
            </a:r>
            <a:r>
              <a:rPr lang="ru-RU" dirty="0" smtClean="0"/>
              <a:t>территории </a:t>
            </a:r>
            <a:r>
              <a:rPr lang="ru-RU" dirty="0"/>
              <a:t>с учетом экологических требований будет </a:t>
            </a:r>
            <a:r>
              <a:rPr lang="ru-RU" dirty="0" smtClean="0"/>
              <a:t>способствовать </a:t>
            </a:r>
            <a:r>
              <a:rPr lang="ru-RU" dirty="0"/>
              <a:t>улучшению экологического состояния земель. </a:t>
            </a:r>
            <a:r>
              <a:rPr lang="ru-RU" dirty="0" smtClean="0"/>
              <a:t>Экономическая </a:t>
            </a:r>
            <a:r>
              <a:rPr lang="ru-RU" dirty="0"/>
              <a:t>эффективность связана с социальной, то есть со </a:t>
            </a:r>
            <a:r>
              <a:rPr lang="ru-RU" dirty="0" smtClean="0"/>
              <a:t>степенью </a:t>
            </a:r>
            <a:r>
              <a:rPr lang="ru-RU" dirty="0"/>
              <a:t>улучшения условий жизни, труда, быта и отдыха </a:t>
            </a:r>
            <a:r>
              <a:rPr lang="ru-RU" dirty="0" smtClean="0"/>
              <a:t>крестьянской </a:t>
            </a:r>
            <a:r>
              <a:rPr lang="ru-RU" dirty="0"/>
              <a:t>семьи. Посредством землеустройства создаются территориальные предпосылки эффективного ведения </a:t>
            </a:r>
            <a:r>
              <a:rPr lang="ru-RU" dirty="0" smtClean="0"/>
              <a:t>производства </a:t>
            </a:r>
            <a:r>
              <a:rPr lang="ru-RU" dirty="0"/>
              <a:t>крестьянских (фермерских) хозяйств.</a:t>
            </a:r>
          </a:p>
          <a:p>
            <a:r>
              <a:rPr lang="ru-RU" dirty="0"/>
              <a:t>Выполнение приведенных принципов землеустройства </a:t>
            </a:r>
            <a:r>
              <a:rPr lang="ru-RU" dirty="0" smtClean="0"/>
              <a:t>позволит </a:t>
            </a:r>
            <a:r>
              <a:rPr lang="ru-RU" dirty="0"/>
              <a:t>улучшить обоснование проектных решений по </a:t>
            </a:r>
            <a:r>
              <a:rPr lang="ru-RU" dirty="0" smtClean="0"/>
              <a:t>обоснованию </a:t>
            </a:r>
            <a:r>
              <a:rPr lang="ru-RU" dirty="0"/>
              <a:t>землепользований, организации территории, </a:t>
            </a:r>
            <a:r>
              <a:rPr lang="ru-RU" dirty="0" smtClean="0"/>
              <a:t>использование </a:t>
            </a:r>
            <a:r>
              <a:rPr lang="ru-RU" dirty="0"/>
              <a:t>земель и производство крестьянских (фермерских) </a:t>
            </a:r>
            <a:r>
              <a:rPr lang="ru-RU" dirty="0" smtClean="0"/>
              <a:t>хозяйств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0800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3474" y="211081"/>
            <a:ext cx="85169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3. Содержание проекта межхозяйственного </a:t>
            </a:r>
          </a:p>
          <a:p>
            <a:r>
              <a:rPr lang="ru-RU" dirty="0">
                <a:solidFill>
                  <a:schemeClr val="accent1"/>
                </a:solidFill>
              </a:rPr>
              <a:t>землеустройства крестьянского (фермерского) </a:t>
            </a:r>
            <a:r>
              <a:rPr lang="ru-RU" dirty="0" smtClean="0">
                <a:solidFill>
                  <a:schemeClr val="accent1"/>
                </a:solidFill>
              </a:rPr>
              <a:t>хозяйства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  <a:p>
            <a:r>
              <a:rPr lang="ru-RU" dirty="0"/>
              <a:t>В содержание проекта межхозяйственного землеустройства по образованию земельного участка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входят следующие составные части:</a:t>
            </a:r>
          </a:p>
          <a:p>
            <a:r>
              <a:rPr lang="ru-RU" dirty="0"/>
              <a:t>- оценка территориальных условий и производственных свойств земли сложившегося земельного участка </a:t>
            </a:r>
            <a:r>
              <a:rPr lang="ru-RU" dirty="0" smtClean="0"/>
              <a:t>сельскохозяйственного </a:t>
            </a:r>
            <a:r>
              <a:rPr lang="ru-RU" dirty="0"/>
              <a:t>предприятия;</a:t>
            </a:r>
          </a:p>
          <a:p>
            <a:r>
              <a:rPr lang="ru-RU" dirty="0"/>
              <a:t>- агроэкологическое зонирование территории </a:t>
            </a:r>
            <a:r>
              <a:rPr lang="ru-RU" dirty="0" smtClean="0"/>
              <a:t>сельскохозяйственного </a:t>
            </a:r>
            <a:r>
              <a:rPr lang="ru-RU" dirty="0"/>
              <a:t>предприятия, установление режима </a:t>
            </a:r>
            <a:r>
              <a:rPr lang="ru-RU" dirty="0" smtClean="0"/>
              <a:t>использования </a:t>
            </a:r>
            <a:r>
              <a:rPr lang="ru-RU" dirty="0"/>
              <a:t>и охраны земель;</a:t>
            </a:r>
          </a:p>
          <a:p>
            <a:r>
              <a:rPr lang="ru-RU" dirty="0"/>
              <a:t>- установление площади крестьянского (фермерского) </a:t>
            </a:r>
            <a:r>
              <a:rPr lang="ru-RU" dirty="0" smtClean="0"/>
              <a:t>х-</a:t>
            </a:r>
            <a:r>
              <a:rPr lang="ru-RU" dirty="0" err="1" smtClean="0"/>
              <a:t>зяйства</a:t>
            </a:r>
            <a:r>
              <a:rPr lang="ru-RU" dirty="0"/>
              <a:t>;</a:t>
            </a:r>
          </a:p>
          <a:p>
            <a:r>
              <a:rPr lang="ru-RU" dirty="0"/>
              <a:t>- размещение и формирование земельного участка;</a:t>
            </a:r>
          </a:p>
          <a:p>
            <a:r>
              <a:rPr lang="ru-RU" dirty="0"/>
              <a:t>- размещение крестьянской усадьбы;</a:t>
            </a:r>
          </a:p>
          <a:p>
            <a:r>
              <a:rPr lang="ru-RU" dirty="0"/>
              <a:t>- размещение объектов производственной и социальной инфраструктуры и внешних инженерных коммуникаций (подъездных путей, линий электропередач, телефонной связи и др.);</a:t>
            </a:r>
          </a:p>
          <a:p>
            <a:r>
              <a:rPr lang="ru-RU" dirty="0"/>
              <a:t>- установление видов и площадей земель в границах </a:t>
            </a:r>
            <a:r>
              <a:rPr lang="ru-RU" dirty="0" smtClean="0"/>
              <a:t>земельного </a:t>
            </a:r>
            <a:r>
              <a:rPr lang="ru-RU" dirty="0"/>
              <a:t>участка;</a:t>
            </a:r>
          </a:p>
          <a:p>
            <a:r>
              <a:rPr lang="ru-RU" dirty="0"/>
              <a:t>- размещение границ;</a:t>
            </a:r>
          </a:p>
          <a:p>
            <a:r>
              <a:rPr lang="ru-RU" dirty="0"/>
              <a:t>- составление схемы внутрихозяйственной организации территории крестьянского (фермерского) хозяйства.</a:t>
            </a:r>
          </a:p>
        </p:txBody>
      </p:sp>
    </p:spTree>
    <p:extLst>
      <p:ext uri="{BB962C8B-B14F-4D97-AF65-F5344CB8AC3E}">
        <p14:creationId xmlns:p14="http://schemas.microsoft.com/office/powerpoint/2010/main" val="185370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095" y="532570"/>
            <a:ext cx="7766936" cy="4187476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Вопросы: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1</a:t>
            </a:r>
            <a:r>
              <a:rPr lang="ru-RU" dirty="0">
                <a:solidFill>
                  <a:schemeClr val="tx1"/>
                </a:solidFill>
              </a:rPr>
              <a:t>. Понятие, задачи и общее содержание землеустройства крестьян-</a:t>
            </a:r>
            <a:r>
              <a:rPr lang="ru-RU" dirty="0" err="1">
                <a:solidFill>
                  <a:schemeClr val="tx1"/>
                </a:solidFill>
              </a:rPr>
              <a:t>ских</a:t>
            </a:r>
            <a:r>
              <a:rPr lang="ru-RU" dirty="0">
                <a:solidFill>
                  <a:schemeClr val="tx1"/>
                </a:solidFill>
              </a:rPr>
              <a:t> хозяйств, его виды.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. Принципы землеустройства крестьянских (фермерских) </a:t>
            </a:r>
            <a:r>
              <a:rPr lang="ru-RU" dirty="0" smtClean="0">
                <a:solidFill>
                  <a:schemeClr val="tx1"/>
                </a:solidFill>
              </a:rPr>
              <a:t>хозяйств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 Содержание проекта межхозяйственного землеустройства </a:t>
            </a:r>
            <a:r>
              <a:rPr lang="ru-RU" dirty="0" smtClean="0">
                <a:solidFill>
                  <a:schemeClr val="tx1"/>
                </a:solidFill>
              </a:rPr>
              <a:t>крестьянского </a:t>
            </a:r>
            <a:r>
              <a:rPr lang="ru-RU" dirty="0">
                <a:solidFill>
                  <a:schemeClr val="tx1"/>
                </a:solidFill>
              </a:rPr>
              <a:t>(фермерского) хозяйства.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Понятие и содержание внутрихозяйственного </a:t>
            </a:r>
            <a:r>
              <a:rPr lang="ru-RU" dirty="0" smtClean="0">
                <a:solidFill>
                  <a:schemeClr val="tx1"/>
                </a:solidFill>
              </a:rPr>
              <a:t>землеустройства </a:t>
            </a:r>
            <a:r>
              <a:rPr lang="ru-RU" dirty="0">
                <a:solidFill>
                  <a:schemeClr val="tx1"/>
                </a:solidFill>
              </a:rPr>
              <a:t>крестьянского (фермерского) хозяйства.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5</a:t>
            </a:r>
            <a:r>
              <a:rPr lang="ru-RU" dirty="0">
                <a:solidFill>
                  <a:schemeClr val="tx1"/>
                </a:solidFill>
              </a:rPr>
              <a:t>. Составные части и элементы проекта внутрихозяйственного землеустройства крестьянского (фермерского) хозяйства.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. Требования к разработке проекта внутрихозяйственного землеустройства крестьянского (фермерского) хозяйства.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416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05" y="437595"/>
            <a:ext cx="7761984" cy="530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83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4" y="372167"/>
            <a:ext cx="8213539" cy="529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72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0" y="663790"/>
            <a:ext cx="8103892" cy="491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615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21" y="702863"/>
            <a:ext cx="8071444" cy="459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399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94" y="511504"/>
            <a:ext cx="8173029" cy="527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399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25" y="810844"/>
            <a:ext cx="8357676" cy="444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784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22812" y="498795"/>
            <a:ext cx="813380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4. </a:t>
            </a:r>
            <a:r>
              <a:rPr lang="ru-RU" dirty="0" smtClean="0">
                <a:solidFill>
                  <a:schemeClr val="accent1"/>
                </a:solidFill>
              </a:rPr>
              <a:t>Понятие и </a:t>
            </a:r>
            <a:r>
              <a:rPr lang="ru-RU" dirty="0">
                <a:solidFill>
                  <a:schemeClr val="accent1"/>
                </a:solidFill>
              </a:rPr>
              <a:t>с</a:t>
            </a:r>
            <a:r>
              <a:rPr lang="ru-RU" dirty="0" smtClean="0">
                <a:solidFill>
                  <a:schemeClr val="accent1"/>
                </a:solidFill>
              </a:rPr>
              <a:t>одержание </a:t>
            </a:r>
            <a:r>
              <a:rPr lang="ru-RU" dirty="0">
                <a:solidFill>
                  <a:schemeClr val="accent1"/>
                </a:solidFill>
              </a:rPr>
              <a:t>проекта внутрихозяйственного </a:t>
            </a:r>
          </a:p>
          <a:p>
            <a:r>
              <a:rPr lang="ru-RU" dirty="0">
                <a:solidFill>
                  <a:schemeClr val="accent1"/>
                </a:solidFill>
              </a:rPr>
              <a:t>землеустройства крестьянского (фермерского) </a:t>
            </a:r>
            <a:r>
              <a:rPr lang="ru-RU" dirty="0" smtClean="0">
                <a:solidFill>
                  <a:schemeClr val="accent1"/>
                </a:solidFill>
              </a:rPr>
              <a:t>хозяйства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  <a:p>
            <a:r>
              <a:rPr lang="ru-RU" dirty="0"/>
              <a:t>Одной из отличительных особенностей крестьянского (фермерского) хозяйства от других сельскохозяйственных </a:t>
            </a:r>
            <a:r>
              <a:rPr lang="ru-RU" dirty="0" smtClean="0"/>
              <a:t>организаций </a:t>
            </a:r>
            <a:r>
              <a:rPr lang="ru-RU" dirty="0"/>
              <a:t>является сравнительно небольшой масштаб </a:t>
            </a:r>
            <a:r>
              <a:rPr lang="ru-RU" dirty="0" smtClean="0"/>
              <a:t>производства </a:t>
            </a:r>
            <a:r>
              <a:rPr lang="ru-RU" dirty="0"/>
              <a:t>и площадь земельного участка. Это накладывает определенный отпечаток на организацию его территории, со-став и содержание проекта внутрихозяйственного земле-устройства. Составные </a:t>
            </a:r>
            <a:r>
              <a:rPr lang="ru-RU" dirty="0" smtClean="0"/>
              <a:t>части </a:t>
            </a:r>
            <a:r>
              <a:rPr lang="ru-RU" dirty="0"/>
              <a:t>и элементы проекта </a:t>
            </a:r>
            <a:r>
              <a:rPr lang="ru-RU" dirty="0" smtClean="0"/>
              <a:t>внутрихозяйственного </a:t>
            </a:r>
            <a:r>
              <a:rPr lang="ru-RU" dirty="0"/>
              <a:t>землеустройства представлены в таблице.</a:t>
            </a:r>
          </a:p>
          <a:p>
            <a:r>
              <a:rPr lang="ru-RU" dirty="0"/>
              <a:t>Каждая составная часть проекта внутрихозяйственного землеустройства крестьянского (фермерского) хозяйства со-стоит из групп соответствующих элементов, которые </a:t>
            </a:r>
            <a:r>
              <a:rPr lang="ru-RU" dirty="0" smtClean="0"/>
              <a:t>являются </a:t>
            </a:r>
            <a:r>
              <a:rPr lang="ru-RU" dirty="0"/>
              <a:t>последовательно разрабатываемыми отдельными </a:t>
            </a:r>
            <a:r>
              <a:rPr lang="ru-RU" dirty="0" smtClean="0"/>
              <a:t>вопросами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6493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865310"/>
              </p:ext>
            </p:extLst>
          </p:nvPr>
        </p:nvGraphicFramePr>
        <p:xfrm>
          <a:off x="454835" y="771680"/>
          <a:ext cx="8929823" cy="5925159"/>
        </p:xfrm>
        <a:graphic>
          <a:graphicData uri="http://schemas.openxmlformats.org/drawingml/2006/table">
            <a:tbl>
              <a:tblPr firstRow="1" firstCol="1" bandRow="1"/>
              <a:tblGrid>
                <a:gridCol w="4738391"/>
                <a:gridCol w="4191432"/>
              </a:tblGrid>
              <a:tr h="152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Составные части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8478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основного хозяйственного центра и производственного участка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Функциональное зонирование территории хозяйства.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основного хозяйственного центра.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подсобных производственных центров.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производственного земельного участка.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03669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генерального плана застройки усадьбы крестьянского (фермерского) хозяйства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Функциональное зонирование территории крестьянской усадьбы.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Устройство территории жилой зоны. Устройство территории производственной зоны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Устройство приусадебного участка (садово-огородной зоны).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03669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объектов производственной и социальной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инфраструктуры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дорог с твердым покрытием (магистральных дорог).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источников водоснабжения.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Размещение инженерных сетей: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энерго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-, тепло-, газоснабжения, канализации и телефонной связи.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8478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земель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Агроэкологическое зонирование территории.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мероприятий по трансформации, улучшению и противоэрозионной защите земель. Установление состава и площадей сельскохозяйственных земель, их размещение.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33288">
                <a:tc>
                  <a:txBody>
                    <a:bodyPr/>
                    <a:lstStyle/>
                    <a:p>
                      <a:pPr marL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устройство территории пахотных земель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однородных эколого-технологических рабочих участков.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Установление типов, видов и количества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севобооротов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севооборотов.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полей севооборотов и посевов сельскохозяйственных культур. Размещение полевых дорог.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4429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Устройство территории луговых земель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использования луговых земель в системе пастбище- и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сенокосооборотов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9239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Устройство территории многолетних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плодово-ягодных насаждений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пород и сортов. Размещение кварталов.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элементов производственной инфраструктуры.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789" marR="3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06657" y="186905"/>
            <a:ext cx="7826181" cy="584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90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Таблица 3.1.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Составные части и элементы проекта внутрихозяйственного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землеустройства крестьянского (фермерского) хозяйства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22182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632" y="485495"/>
            <a:ext cx="7439768" cy="519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360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594" y="420924"/>
            <a:ext cx="88827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Размещение </a:t>
            </a:r>
            <a:r>
              <a:rPr lang="ru-RU" dirty="0"/>
              <a:t>крестьянской усадьбы требует учета </a:t>
            </a:r>
            <a:r>
              <a:rPr lang="ru-RU" dirty="0" smtClean="0"/>
              <a:t>комплексного </a:t>
            </a:r>
            <a:r>
              <a:rPr lang="ru-RU" dirty="0"/>
              <a:t>влияния многообразных и весьма существенных условий и требований.</a:t>
            </a:r>
          </a:p>
          <a:p>
            <a:r>
              <a:rPr lang="ru-RU" dirty="0" smtClean="0"/>
              <a:t>    Важнейшие </a:t>
            </a:r>
            <a:r>
              <a:rPr lang="ru-RU" dirty="0"/>
              <a:t>из них могут быть сведены в следующие </a:t>
            </a:r>
            <a:r>
              <a:rPr lang="ru-RU" dirty="0" smtClean="0"/>
              <a:t>группы</a:t>
            </a:r>
            <a:r>
              <a:rPr lang="ru-RU" dirty="0"/>
              <a:t>: организационно-хозяйственные, экономические, культур-но-бытовые, строительно-технические, санитарно-гигиенические и архитектурно-планировочные. В каждом из указанных требований затрагивается определенный круг </a:t>
            </a:r>
            <a:r>
              <a:rPr lang="ru-RU" dirty="0" smtClean="0"/>
              <a:t>вопросов</a:t>
            </a:r>
            <a:r>
              <a:rPr lang="ru-RU" dirty="0"/>
              <a:t>, направленных на создание благоприятных условий для жизни, производственной деятельности и культурного </a:t>
            </a:r>
            <a:r>
              <a:rPr lang="ru-RU" dirty="0" smtClean="0"/>
              <a:t>обслуживания </a:t>
            </a:r>
            <a:r>
              <a:rPr lang="ru-RU" dirty="0"/>
              <a:t>крестьянской семьи. Так, организационно-хозяйственные требования направлены на создание </a:t>
            </a:r>
            <a:r>
              <a:rPr lang="ru-RU" dirty="0" smtClean="0"/>
              <a:t>наилучших </a:t>
            </a:r>
            <a:r>
              <a:rPr lang="ru-RU" dirty="0"/>
              <a:t>условий для организации работ и управления </a:t>
            </a:r>
            <a:r>
              <a:rPr lang="ru-RU" dirty="0" smtClean="0"/>
              <a:t>крестьянским </a:t>
            </a:r>
            <a:r>
              <a:rPr lang="ru-RU" dirty="0"/>
              <a:t>(фермерским) хозяйством; экономические – на снижение затрат по обслуживанию процессов сельскохозяйственного производства, обустройству усадьбы, благоустройству дорог, организации водоснабжения, связи и т.п.; культурно-бытовые – на обеспечение культурно-бытового и коммунального </a:t>
            </a:r>
            <a:r>
              <a:rPr lang="ru-RU" dirty="0" smtClean="0"/>
              <a:t>обслуживания </a:t>
            </a:r>
            <a:r>
              <a:rPr lang="ru-RU" dirty="0"/>
              <a:t>крестьянской семьи, инженерного оборудования усадьбы; строительно-технические – на улучшение застройки, благоустройство и инженерное оборудование крестьянского двора; санитарно-гигиенические – на благоприятные </a:t>
            </a:r>
            <a:r>
              <a:rPr lang="ru-RU" dirty="0" smtClean="0"/>
              <a:t>санитарные </a:t>
            </a:r>
            <a:r>
              <a:rPr lang="ru-RU" dirty="0"/>
              <a:t>условия жизни и труда крестьянской семьи; архитектур-но-планировочные имеют целью создание благоприятных условий для выразительной композиции усадьбы и красивого ее внешнего вида.</a:t>
            </a:r>
          </a:p>
        </p:txBody>
      </p:sp>
    </p:spTree>
    <p:extLst>
      <p:ext uri="{BB962C8B-B14F-4D97-AF65-F5344CB8AC3E}">
        <p14:creationId xmlns:p14="http://schemas.microsoft.com/office/powerpoint/2010/main" val="1094292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8971" y="197346"/>
            <a:ext cx="866502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1. Понятие, задачи и общее содержание землеустройства</a:t>
            </a:r>
          </a:p>
          <a:p>
            <a:r>
              <a:rPr lang="ru-RU" dirty="0">
                <a:solidFill>
                  <a:schemeClr val="accent1"/>
                </a:solidFill>
              </a:rPr>
              <a:t>крестьянских хозяйств, его виды</a:t>
            </a:r>
          </a:p>
          <a:p>
            <a:endParaRPr lang="ru-RU" dirty="0"/>
          </a:p>
          <a:p>
            <a:r>
              <a:rPr lang="ru-RU" dirty="0" smtClean="0"/>
              <a:t>   Согласно </a:t>
            </a:r>
            <a:r>
              <a:rPr lang="ru-RU" dirty="0"/>
              <a:t>Кодексу Республики Беларусь о земле под земле-устройством понимают комплекс мероприятий по инвентаризации земель, планированию землепользования, установлению (</a:t>
            </a:r>
            <a:r>
              <a:rPr lang="ru-RU" dirty="0" smtClean="0"/>
              <a:t>восстановлению</a:t>
            </a:r>
            <a:r>
              <a:rPr lang="ru-RU" dirty="0"/>
              <a:t>) границ объектов землеустройства, проведению других землеустроительных мероприятий, направленных на повышение эффективности использования и охраны </a:t>
            </a:r>
            <a:r>
              <a:rPr lang="ru-RU" dirty="0" smtClean="0"/>
              <a:t>земель.       </a:t>
            </a:r>
          </a:p>
          <a:p>
            <a:r>
              <a:rPr lang="ru-RU" dirty="0" smtClean="0"/>
              <a:t>В </a:t>
            </a:r>
            <a:r>
              <a:rPr lang="ru-RU" dirty="0"/>
              <a:t>условиях проводимой в 1991–2005 гг. в Республике Беларусь земельной реформы, появилась новая форма землеустройства – землеустройство крестьянских (фермерских) хозяйств.</a:t>
            </a:r>
          </a:p>
          <a:p>
            <a:r>
              <a:rPr lang="ru-RU" dirty="0"/>
              <a:t>Землеустройство крестьянских (фермерских) хозяйств </a:t>
            </a:r>
            <a:r>
              <a:rPr lang="ru-RU" dirty="0" smtClean="0"/>
              <a:t>целесообразно </a:t>
            </a:r>
            <a:r>
              <a:rPr lang="ru-RU" dirty="0"/>
              <a:t>рассматривать в двух аспектах: во-первых, как </a:t>
            </a:r>
            <a:r>
              <a:rPr lang="ru-RU" dirty="0" smtClean="0"/>
              <a:t>мероприятие</a:t>
            </a:r>
            <a:r>
              <a:rPr lang="ru-RU" dirty="0"/>
              <a:t>, связанное с образованием новых землепользований или </a:t>
            </a:r>
            <a:r>
              <a:rPr lang="ru-RU" dirty="0" smtClean="0"/>
              <a:t>устранением </a:t>
            </a:r>
            <a:r>
              <a:rPr lang="ru-RU" dirty="0"/>
              <a:t>недостатков существующих, и, во-вторых, как </a:t>
            </a:r>
            <a:r>
              <a:rPr lang="ru-RU" dirty="0" smtClean="0"/>
              <a:t>внутрихозяйственную </a:t>
            </a:r>
            <a:r>
              <a:rPr lang="ru-RU" dirty="0"/>
              <a:t>организацию и устройство их территорий.</a:t>
            </a:r>
          </a:p>
        </p:txBody>
      </p:sp>
    </p:spTree>
    <p:extLst>
      <p:ext uri="{BB962C8B-B14F-4D97-AF65-F5344CB8AC3E}">
        <p14:creationId xmlns:p14="http://schemas.microsoft.com/office/powerpoint/2010/main" val="42814666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14" y="390691"/>
            <a:ext cx="7544272" cy="566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6875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673" y="582281"/>
            <a:ext cx="7448476" cy="576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0410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97" y="482245"/>
            <a:ext cx="7213345" cy="585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3355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14" y="449096"/>
            <a:ext cx="7772549" cy="324333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454" y="3692434"/>
            <a:ext cx="7894468" cy="29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24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796" y="203422"/>
            <a:ext cx="7141028" cy="384997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511" y="3769268"/>
            <a:ext cx="7265597" cy="308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834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923" y="525559"/>
            <a:ext cx="7329725" cy="539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719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997" y="611537"/>
            <a:ext cx="7773869" cy="471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86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39" y="459253"/>
            <a:ext cx="7970479" cy="51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834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65" y="767302"/>
            <a:ext cx="8210156" cy="436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9044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717" y="430107"/>
            <a:ext cx="7256887" cy="605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2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751344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В </a:t>
            </a:r>
            <a:r>
              <a:rPr lang="ru-RU" dirty="0"/>
              <a:t>первом случае вопрос стоит о межхозяйственном земле-устройстве, в процессе которого осуществляется образование или упорядочение землепользования крестьянского хозяйства и </a:t>
            </a:r>
            <a:r>
              <a:rPr lang="ru-RU" dirty="0" smtClean="0"/>
              <a:t>оформление </a:t>
            </a:r>
            <a:r>
              <a:rPr lang="ru-RU" dirty="0"/>
              <a:t>его прав на землевладение. Во втором случае дело сводится к внутрихозяйственному землеустройству. С таким делением связаны соответствующие задачи, содержание и принципы проводимого землеустройства.</a:t>
            </a:r>
          </a:p>
          <a:p>
            <a:r>
              <a:rPr lang="ru-RU" dirty="0" smtClean="0"/>
              <a:t>   </a:t>
            </a:r>
          </a:p>
          <a:p>
            <a:r>
              <a:rPr lang="ru-RU" dirty="0"/>
              <a:t> </a:t>
            </a:r>
            <a:r>
              <a:rPr lang="ru-RU" dirty="0" smtClean="0"/>
              <a:t>  Образование </a:t>
            </a:r>
            <a:r>
              <a:rPr lang="ru-RU" dirty="0"/>
              <a:t>крестьянских (фермерских) хозяйств происходит в процессе землеустройства как системы государственных </a:t>
            </a:r>
            <a:r>
              <a:rPr lang="ru-RU" dirty="0" smtClean="0"/>
              <a:t>мероприятий </a:t>
            </a:r>
            <a:r>
              <a:rPr lang="ru-RU" dirty="0"/>
              <a:t>по управлению земельными ресурсами, формированию и устройству землепользований и их систем, регулированию </a:t>
            </a:r>
            <a:r>
              <a:rPr lang="ru-RU" dirty="0" smtClean="0"/>
              <a:t>земельных </a:t>
            </a:r>
            <a:r>
              <a:rPr lang="ru-RU" dirty="0"/>
              <a:t>отношений, созданию социально-экономических, </a:t>
            </a:r>
            <a:r>
              <a:rPr lang="ru-RU" dirty="0" smtClean="0"/>
              <a:t>территориальных </a:t>
            </a:r>
            <a:r>
              <a:rPr lang="ru-RU" dirty="0"/>
              <a:t>и организационно-хозяйственных условий для </a:t>
            </a:r>
            <a:r>
              <a:rPr lang="ru-RU" dirty="0" smtClean="0"/>
              <a:t>рационального </a:t>
            </a:r>
            <a:r>
              <a:rPr lang="ru-RU" dirty="0"/>
              <a:t>использования земель и развития сельскохозяйственного </a:t>
            </a:r>
            <a:r>
              <a:rPr lang="ru-RU" dirty="0" smtClean="0"/>
              <a:t>производства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21205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30" y="629184"/>
            <a:ext cx="7851918" cy="5362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3282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215" y="382095"/>
            <a:ext cx="7431059" cy="591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7651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63" y="528922"/>
            <a:ext cx="8510608" cy="548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0799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044" y="338439"/>
            <a:ext cx="7596522" cy="588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723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00" y="150099"/>
            <a:ext cx="7056591" cy="466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2012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759" y="512610"/>
            <a:ext cx="6536714" cy="506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757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83" y="299594"/>
            <a:ext cx="7013047" cy="6229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516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753" y="988037"/>
            <a:ext cx="7711526" cy="263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19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7349" y="612845"/>
            <a:ext cx="858665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Организация </a:t>
            </a:r>
            <a:r>
              <a:rPr lang="ru-RU" dirty="0"/>
              <a:t>и размещение крестьянских хозяйств оказывают существенное влияние не только на результаты их </a:t>
            </a:r>
            <a:r>
              <a:rPr lang="ru-RU" dirty="0" smtClean="0"/>
              <a:t>производственной </a:t>
            </a:r>
            <a:r>
              <a:rPr lang="ru-RU" dirty="0"/>
              <a:t>деятельности, но и на устройство территории, а также </a:t>
            </a:r>
            <a:r>
              <a:rPr lang="ru-RU" dirty="0" smtClean="0"/>
              <a:t>экономику </a:t>
            </a:r>
            <a:r>
              <a:rPr lang="ru-RU" dirty="0"/>
              <a:t>существующих сельскохозяйственных организаций, на землях которых они создаются. С размещением землепользований </a:t>
            </a:r>
            <a:r>
              <a:rPr lang="ru-RU" dirty="0" smtClean="0"/>
              <a:t>крестьянских </a:t>
            </a:r>
            <a:r>
              <a:rPr lang="ru-RU" dirty="0"/>
              <a:t>хозяйств связаны размеры капитальных вложений по строительству их усадеб, подъездных путей, внешних инженерных коммуникаций, а также эксплуатационные и транспортные </a:t>
            </a:r>
            <a:r>
              <a:rPr lang="ru-RU" dirty="0" smtClean="0"/>
              <a:t>издержки</a:t>
            </a:r>
            <a:r>
              <a:rPr lang="ru-RU" dirty="0"/>
              <a:t>, затраты на культурно-бытовое обслуживание и др. В связи с этим необходимо тщательное научное обоснование целесообразности и эффективности организации крестьянских хозяйств на территории отдельных сельскохозяйственных организаций, а в некоторых </a:t>
            </a:r>
            <a:r>
              <a:rPr lang="ru-RU" dirty="0" smtClean="0"/>
              <a:t>случаях </a:t>
            </a:r>
            <a:r>
              <a:rPr lang="ru-RU" dirty="0"/>
              <a:t>может ставиться вопрос о реорганизации землепользования </a:t>
            </a:r>
            <a:r>
              <a:rPr lang="ru-RU" dirty="0" err="1"/>
              <a:t>сельхозорганизации</a:t>
            </a:r>
            <a:r>
              <a:rPr lang="ru-RU" dirty="0"/>
              <a:t> и формирования на всей его территории </a:t>
            </a:r>
            <a:r>
              <a:rPr lang="ru-RU" dirty="0" smtClean="0"/>
              <a:t>фермерских </a:t>
            </a:r>
            <a:r>
              <a:rPr lang="ru-RU" dirty="0"/>
              <a:t>хозяйств.</a:t>
            </a:r>
          </a:p>
        </p:txBody>
      </p:sp>
    </p:spTree>
    <p:extLst>
      <p:ext uri="{BB962C8B-B14F-4D97-AF65-F5344CB8AC3E}">
        <p14:creationId xmlns:p14="http://schemas.microsoft.com/office/powerpoint/2010/main" val="1891684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811" y="522915"/>
            <a:ext cx="85169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Землеустройство </a:t>
            </a:r>
            <a:r>
              <a:rPr lang="ru-RU" dirty="0"/>
              <a:t>крестьянского (фермерского) хозяйства не ограничивается только образованием самого землепользования, а включает решение ряда вопросов, связанных с устройством и </a:t>
            </a:r>
            <a:r>
              <a:rPr lang="ru-RU" dirty="0" smtClean="0"/>
              <a:t>размещением </a:t>
            </a:r>
            <a:r>
              <a:rPr lang="ru-RU" dirty="0"/>
              <a:t>всех его частей, с учетом качества земельных участков, их расположения, целесообразного хозяйственного использования, установлением рациональных форм внутрихозяйственной </a:t>
            </a:r>
            <a:r>
              <a:rPr lang="ru-RU" dirty="0" smtClean="0"/>
              <a:t>организации </a:t>
            </a:r>
            <a:r>
              <a:rPr lang="ru-RU" dirty="0"/>
              <a:t>территории в соответствии с потребностями развития </a:t>
            </a:r>
            <a:r>
              <a:rPr lang="ru-RU" dirty="0" smtClean="0"/>
              <a:t>производства</a:t>
            </a:r>
            <a:r>
              <a:rPr lang="ru-RU" dirty="0"/>
              <a:t>, эффективным использованием и охраной земель.</a:t>
            </a:r>
          </a:p>
          <a:p>
            <a:r>
              <a:rPr lang="ru-RU" dirty="0" smtClean="0"/>
              <a:t>   Межхозяйственное </a:t>
            </a:r>
            <a:r>
              <a:rPr lang="ru-RU" dirty="0"/>
              <a:t>землеустройство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–  связано с образованием новых и упорядочению </a:t>
            </a:r>
            <a:r>
              <a:rPr lang="ru-RU" dirty="0" smtClean="0"/>
              <a:t>существующих </a:t>
            </a:r>
            <a:r>
              <a:rPr lang="ru-RU" dirty="0"/>
              <a:t>хозяйств, наделение землей граждан и юридических лиц, перераспределения земель, установлением и восстановлением границ земельных участков крестьянских (фермерских) хозяйств. </a:t>
            </a:r>
          </a:p>
          <a:p>
            <a:r>
              <a:rPr lang="ru-RU" dirty="0" smtClean="0"/>
              <a:t>   Юридическое </a:t>
            </a:r>
            <a:r>
              <a:rPr lang="ru-RU" dirty="0"/>
              <a:t>оформление и закрепление на местности границ крестьянских (фермерских) хозяйств осуществляется на основе проектов межхозяйственного землеустройства, в том числе </a:t>
            </a:r>
            <a:r>
              <a:rPr lang="ru-RU" dirty="0" smtClean="0"/>
              <a:t>проектов </a:t>
            </a:r>
            <a:r>
              <a:rPr lang="ru-RU" dirty="0"/>
              <a:t>отвода земельных участков.</a:t>
            </a:r>
          </a:p>
          <a:p>
            <a:r>
              <a:rPr lang="ru-RU" dirty="0" smtClean="0"/>
              <a:t>   Обосновывается </a:t>
            </a:r>
            <a:r>
              <a:rPr lang="ru-RU" dirty="0"/>
              <a:t>проект системой технико-экономических и </a:t>
            </a:r>
            <a:r>
              <a:rPr lang="ru-RU" dirty="0" smtClean="0"/>
              <a:t>других </a:t>
            </a:r>
            <a:r>
              <a:rPr lang="ru-RU" dirty="0"/>
              <a:t>показателей и расчетов, подтверждающих целесообразность, эффективность и реальность осуществления проектных </a:t>
            </a:r>
            <a:r>
              <a:rPr lang="ru-RU" dirty="0" smtClean="0"/>
              <a:t>предложений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0345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92183" y="474345"/>
            <a:ext cx="87956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Экономическая </a:t>
            </a:r>
            <a:r>
              <a:rPr lang="ru-RU" dirty="0"/>
              <a:t>сущность межхозяйственного землеустройства крестьянских (фермерских) хозяйств заключается в соответствии всех создаваемых форм и элементов организации территории (</a:t>
            </a:r>
            <a:r>
              <a:rPr lang="ru-RU" dirty="0" smtClean="0"/>
              <a:t>площадь</a:t>
            </a:r>
            <a:r>
              <a:rPr lang="ru-RU" dirty="0"/>
              <a:t>, внутренняя структура, конфигурация, размещение, границы), потребностям </a:t>
            </a:r>
            <a:r>
              <a:rPr lang="ru-RU" dirty="0" err="1"/>
              <a:t>землеустраиваемого</a:t>
            </a:r>
            <a:r>
              <a:rPr lang="ru-RU" dirty="0"/>
              <a:t> хозяйства, организации </a:t>
            </a:r>
            <a:r>
              <a:rPr lang="ru-RU" dirty="0" smtClean="0"/>
              <a:t>производства</a:t>
            </a:r>
            <a:r>
              <a:rPr lang="ru-RU" dirty="0"/>
              <a:t>, экономической эффективности его развития и </a:t>
            </a:r>
            <a:r>
              <a:rPr lang="ru-RU" dirty="0" smtClean="0"/>
              <a:t>использования </a:t>
            </a:r>
            <a:r>
              <a:rPr lang="ru-RU" dirty="0"/>
              <a:t>земли в нем. Организуемое крестьянское (фермерское) </a:t>
            </a:r>
            <a:r>
              <a:rPr lang="ru-RU" dirty="0" smtClean="0"/>
              <a:t>хозяйство </a:t>
            </a:r>
            <a:r>
              <a:rPr lang="ru-RU" dirty="0"/>
              <a:t>должно соответствовать параметрам предприятия, его </a:t>
            </a:r>
            <a:r>
              <a:rPr lang="ru-RU" dirty="0" smtClean="0"/>
              <a:t>производства</a:t>
            </a:r>
            <a:r>
              <a:rPr lang="ru-RU" dirty="0"/>
              <a:t>, при которых оно функционирует наиболее успешно.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При </a:t>
            </a:r>
            <a:r>
              <a:rPr lang="ru-RU" dirty="0"/>
              <a:t>проведении межхозяйственного землеустройства </a:t>
            </a:r>
            <a:r>
              <a:rPr lang="ru-RU" dirty="0" smtClean="0"/>
              <a:t>крестьянских </a:t>
            </a:r>
            <a:r>
              <a:rPr lang="ru-RU" dirty="0"/>
              <a:t>(фермерских) хозяйств преследуют две цели:</a:t>
            </a:r>
          </a:p>
          <a:p>
            <a:r>
              <a:rPr lang="ru-RU" dirty="0"/>
              <a:t>- организация рационального использования и охраны земель;</a:t>
            </a:r>
          </a:p>
          <a:p>
            <a:r>
              <a:rPr lang="ru-RU" dirty="0"/>
              <a:t>- территориальная организация производства, т.е. размещение на территории с учетом ее свойств производственных объектов, средств производства и трудовых ресурсов (рабочей силы).</a:t>
            </a:r>
          </a:p>
        </p:txBody>
      </p:sp>
    </p:spTree>
    <p:extLst>
      <p:ext uri="{BB962C8B-B14F-4D97-AF65-F5344CB8AC3E}">
        <p14:creationId xmlns:p14="http://schemas.microsoft.com/office/powerpoint/2010/main" val="1634932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507" y="624716"/>
            <a:ext cx="7309138" cy="471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256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467" y="716157"/>
            <a:ext cx="7492020" cy="494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07377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1792</Words>
  <Application>Microsoft Office PowerPoint</Application>
  <PresentationFormat>Широкоэкранный</PresentationFormat>
  <Paragraphs>96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3" baseType="lpstr">
      <vt:lpstr>Arial</vt:lpstr>
      <vt:lpstr>Courier New</vt:lpstr>
      <vt:lpstr>Times New Roman</vt:lpstr>
      <vt:lpstr>Trebuchet MS</vt:lpstr>
      <vt:lpstr>Wingdings 3</vt:lpstr>
      <vt:lpstr>Грань</vt:lpstr>
      <vt:lpstr>Тема 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</dc:title>
  <dc:creator>Учетная запись Майкрософт</dc:creator>
  <cp:lastModifiedBy>Учетная запись Майкрософт</cp:lastModifiedBy>
  <cp:revision>10</cp:revision>
  <dcterms:created xsi:type="dcterms:W3CDTF">2022-01-03T14:11:28Z</dcterms:created>
  <dcterms:modified xsi:type="dcterms:W3CDTF">2022-01-03T15:10:46Z</dcterms:modified>
</cp:coreProperties>
</file>