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95" d="100"/>
          <a:sy n="95" d="100"/>
        </p:scale>
        <p:origin x="20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7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84552" y="165464"/>
            <a:ext cx="7766936" cy="975742"/>
          </a:xfrm>
        </p:spPr>
        <p:txBody>
          <a:bodyPr/>
          <a:lstStyle/>
          <a:p>
            <a:pPr algn="l"/>
            <a:r>
              <a:rPr lang="ru-RU" dirty="0" smtClean="0"/>
              <a:t>Тема 2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84551" y="1664685"/>
            <a:ext cx="8298785" cy="1583612"/>
          </a:xfrm>
        </p:spPr>
        <p:txBody>
          <a:bodyPr>
            <a:normAutofit fontScale="92500"/>
          </a:bodyPr>
          <a:lstStyle/>
          <a:p>
            <a:pPr algn="ctr"/>
            <a:r>
              <a:rPr lang="ru-RU" sz="3300" b="1" dirty="0">
                <a:solidFill>
                  <a:srgbClr val="00B0F0"/>
                </a:solidFill>
              </a:rPr>
              <a:t>Т</a:t>
            </a:r>
            <a:r>
              <a:rPr lang="ru-RU" sz="3300" b="1" dirty="0" smtClean="0">
                <a:solidFill>
                  <a:srgbClr val="00B0F0"/>
                </a:solidFill>
              </a:rPr>
              <a:t>ИПЫ </a:t>
            </a:r>
            <a:r>
              <a:rPr lang="ru-RU" sz="3300" b="1" dirty="0">
                <a:solidFill>
                  <a:srgbClr val="00B0F0"/>
                </a:solidFill>
              </a:rPr>
              <a:t>ТЕРРИТОРИАЛЬНОЙ ОРГАНИЗАЦИИ </a:t>
            </a:r>
          </a:p>
          <a:p>
            <a:pPr algn="ctr"/>
            <a:r>
              <a:rPr lang="ru-RU" sz="3300" b="1" dirty="0">
                <a:solidFill>
                  <a:srgbClr val="00B0F0"/>
                </a:solidFill>
              </a:rPr>
              <a:t>КРЕСТЬЯНСКИХ (ФЕРМЕРСКИХ) ХОЗЯЙСТВ</a:t>
            </a:r>
          </a:p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088777" y="4970306"/>
            <a:ext cx="319604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Выполнил: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старший преподаватель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Пшибыш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Е.В.</a:t>
            </a:r>
          </a:p>
        </p:txBody>
      </p:sp>
    </p:spTree>
    <p:extLst>
      <p:ext uri="{BB962C8B-B14F-4D97-AF65-F5344CB8AC3E}">
        <p14:creationId xmlns:p14="http://schemas.microsoft.com/office/powerpoint/2010/main" val="4911255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61851" y="889844"/>
            <a:ext cx="8482149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Социальный </a:t>
            </a:r>
            <a:r>
              <a:rPr lang="ru-RU" dirty="0"/>
              <a:t>фактор определяет развитие социально-экономических связей, сокращение затрат времени на </a:t>
            </a:r>
            <a:r>
              <a:rPr lang="ru-RU" dirty="0" smtClean="0"/>
              <a:t>обслуживание </a:t>
            </a:r>
            <a:r>
              <a:rPr lang="ru-RU" dirty="0"/>
              <a:t>производства, улучшение условий и рост производительности труда, повышение уровня культурно-бытового обслуживания и жизни крестьянской семьи, профессиональную занятость ее членов.</a:t>
            </a:r>
          </a:p>
          <a:p>
            <a:endParaRPr lang="ru-RU" dirty="0" smtClean="0"/>
          </a:p>
          <a:p>
            <a:r>
              <a:rPr lang="ru-RU" dirty="0"/>
              <a:t> </a:t>
            </a:r>
            <a:r>
              <a:rPr lang="ru-RU" dirty="0" smtClean="0"/>
              <a:t>  Экономический </a:t>
            </a:r>
            <a:r>
              <a:rPr lang="ru-RU" dirty="0"/>
              <a:t>фактор выражается через ежегодные расходы на производственное обслуживание сельскохозяйственных земель, включающие затраты на перегоны техники, перевозки грузов, </a:t>
            </a:r>
            <a:r>
              <a:rPr lang="ru-RU" dirty="0" smtClean="0"/>
              <a:t>рабочей </a:t>
            </a:r>
            <a:r>
              <a:rPr lang="ru-RU" dirty="0"/>
              <a:t>силы, потери времени на связь между крестьянской усадьбой и выделенными землями, затраты на культурно-бытовое </a:t>
            </a:r>
            <a:r>
              <a:rPr lang="ru-RU" dirty="0" smtClean="0"/>
              <a:t>обслуживание </a:t>
            </a:r>
            <a:r>
              <a:rPr lang="ru-RU" dirty="0"/>
              <a:t>семьи, а также капитальные вложения в улучшение земель, строительство жилья, производственных построек и сооружений, подъездных дорог, внешних инженерных коммуникаций, издержки по эксплуатации и др</a:t>
            </a:r>
            <a:r>
              <a:rPr lang="ru-RU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83679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1886" y="254624"/>
            <a:ext cx="8673737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1"/>
                </a:solidFill>
              </a:rPr>
              <a:t>3. Обоснование экономической целесообразности создания </a:t>
            </a:r>
            <a:r>
              <a:rPr lang="ru-RU" dirty="0" smtClean="0">
                <a:solidFill>
                  <a:schemeClr val="accent1"/>
                </a:solidFill>
              </a:rPr>
              <a:t>крестьянской </a:t>
            </a:r>
            <a:r>
              <a:rPr lang="ru-RU" dirty="0">
                <a:solidFill>
                  <a:schemeClr val="accent1"/>
                </a:solidFill>
              </a:rPr>
              <a:t>усадьбы хуторского и отрубного типа</a:t>
            </a:r>
          </a:p>
          <a:p>
            <a:endParaRPr lang="ru-RU" dirty="0"/>
          </a:p>
          <a:p>
            <a:r>
              <a:rPr lang="ru-RU" dirty="0" smtClean="0"/>
              <a:t>    Образование </a:t>
            </a:r>
            <a:r>
              <a:rPr lang="ru-RU" dirty="0"/>
              <a:t>землепользований крестьянских хозяйств на </a:t>
            </a:r>
            <a:r>
              <a:rPr lang="ru-RU" dirty="0" smtClean="0"/>
              <a:t>территории </a:t>
            </a:r>
            <a:r>
              <a:rPr lang="ru-RU" dirty="0"/>
              <a:t>сельскохозяйственных организаций теснейшим образом </a:t>
            </a:r>
            <a:r>
              <a:rPr lang="ru-RU" dirty="0" smtClean="0"/>
              <a:t>связано </a:t>
            </a:r>
            <a:r>
              <a:rPr lang="ru-RU" dirty="0"/>
              <a:t>со сложившимся расселением. Вместе с тем создание </a:t>
            </a:r>
            <a:r>
              <a:rPr lang="ru-RU" dirty="0" smtClean="0"/>
              <a:t>крестьянских </a:t>
            </a:r>
            <a:r>
              <a:rPr lang="ru-RU" dirty="0"/>
              <a:t>хозяйств значительно влияет на формы </a:t>
            </a:r>
            <a:r>
              <a:rPr lang="ru-RU" dirty="0" smtClean="0"/>
              <a:t>внутрихозяйственного </a:t>
            </a:r>
            <a:r>
              <a:rPr lang="ru-RU" dirty="0"/>
              <a:t>расселения и его перспективу. В республике получают развитие хуторской, отрубной типы крестьянских хозяйств и их комбинации – </a:t>
            </a:r>
            <a:r>
              <a:rPr lang="ru-RU" dirty="0" err="1"/>
              <a:t>селенческо</a:t>
            </a:r>
            <a:r>
              <a:rPr lang="ru-RU" dirty="0"/>
              <a:t>-отрубной и </a:t>
            </a:r>
            <a:r>
              <a:rPr lang="ru-RU" dirty="0" err="1"/>
              <a:t>селенческо</a:t>
            </a:r>
            <a:r>
              <a:rPr lang="ru-RU" dirty="0"/>
              <a:t>-кооперативный (гнездовой).</a:t>
            </a:r>
          </a:p>
          <a:p>
            <a:endParaRPr lang="ru-RU" dirty="0" smtClean="0"/>
          </a:p>
          <a:p>
            <a:r>
              <a:rPr lang="ru-RU" dirty="0"/>
              <a:t> </a:t>
            </a:r>
            <a:r>
              <a:rPr lang="ru-RU" dirty="0" smtClean="0"/>
              <a:t>  Выбор </a:t>
            </a:r>
            <a:r>
              <a:rPr lang="ru-RU" dirty="0"/>
              <a:t>типа хозяйства зависит от конкретных условий </a:t>
            </a:r>
            <a:r>
              <a:rPr lang="ru-RU" dirty="0" err="1"/>
              <a:t>сельскохо-зяйственного</a:t>
            </a:r>
            <a:r>
              <a:rPr lang="ru-RU" dirty="0"/>
              <a:t> предприятия, на базе которого создаются новые </a:t>
            </a:r>
            <a:r>
              <a:rPr lang="ru-RU" dirty="0" err="1"/>
              <a:t>зем-лепользования</a:t>
            </a:r>
            <a:r>
              <a:rPr lang="ru-RU" dirty="0"/>
              <a:t>. В частности, от количества, размеров и размещения населенных пунктов, освоенности территории и удаленности </a:t>
            </a:r>
            <a:r>
              <a:rPr lang="ru-RU" dirty="0" smtClean="0"/>
              <a:t>пахотных </a:t>
            </a:r>
            <a:r>
              <a:rPr lang="ru-RU" dirty="0"/>
              <a:t>и луговых земель, от сел, развития дорожной сети, средств </a:t>
            </a:r>
            <a:r>
              <a:rPr lang="ru-RU" dirty="0" smtClean="0"/>
              <a:t>связи</a:t>
            </a:r>
            <a:r>
              <a:rPr lang="ru-RU" dirty="0"/>
              <a:t>, системы производственного обслуживания, наличия и </a:t>
            </a:r>
            <a:r>
              <a:rPr lang="ru-RU" dirty="0" smtClean="0"/>
              <a:t>расположения </a:t>
            </a:r>
            <a:r>
              <a:rPr lang="ru-RU" dirty="0"/>
              <a:t>жилых и производственных построек, культурно-бытовых учреждений и инженерных коммуникаций, надежных источников водоснабжения, а также специализации крестьянского (</a:t>
            </a:r>
            <a:r>
              <a:rPr lang="ru-RU" dirty="0" smtClean="0"/>
              <a:t>фермерского</a:t>
            </a:r>
            <a:r>
              <a:rPr lang="ru-RU" dirty="0"/>
              <a:t>) хозяйства, площади землепользования, состава семьи, </a:t>
            </a:r>
            <a:r>
              <a:rPr lang="ru-RU" dirty="0" smtClean="0"/>
              <a:t>интенсивности </a:t>
            </a:r>
            <a:r>
              <a:rPr lang="ru-RU" dirty="0"/>
              <a:t>ее межхозяйственных, производственных и культурно-бытовых связей.</a:t>
            </a:r>
          </a:p>
        </p:txBody>
      </p:sp>
    </p:spTree>
    <p:extLst>
      <p:ext uri="{BB962C8B-B14F-4D97-AF65-F5344CB8AC3E}">
        <p14:creationId xmlns:p14="http://schemas.microsoft.com/office/powerpoint/2010/main" val="33880383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9600" y="751344"/>
            <a:ext cx="85344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Организация </a:t>
            </a:r>
            <a:r>
              <a:rPr lang="ru-RU" dirty="0"/>
              <a:t>крестьянского (фермерского) хозяйства </a:t>
            </a:r>
            <a:r>
              <a:rPr lang="ru-RU" dirty="0" smtClean="0"/>
              <a:t>определенного </a:t>
            </a:r>
            <a:r>
              <a:rPr lang="ru-RU" dirty="0"/>
              <a:t>типа предопределяется рядом организационно-хозяйственных, культурно-бытовых, социальных, экономических  и других </a:t>
            </a:r>
            <a:r>
              <a:rPr lang="ru-RU" dirty="0" smtClean="0"/>
              <a:t>факторов</a:t>
            </a:r>
            <a:r>
              <a:rPr lang="ru-RU" dirty="0"/>
              <a:t>, рассмотренных выше.</a:t>
            </a:r>
          </a:p>
          <a:p>
            <a:endParaRPr lang="ru-RU" dirty="0" smtClean="0"/>
          </a:p>
          <a:p>
            <a:r>
              <a:rPr lang="ru-RU" dirty="0"/>
              <a:t> </a:t>
            </a:r>
            <a:r>
              <a:rPr lang="ru-RU" dirty="0" smtClean="0"/>
              <a:t>  Вопрос </a:t>
            </a:r>
            <a:r>
              <a:rPr lang="ru-RU" dirty="0"/>
              <a:t>о создании крестьянских хозяйств хуторского и </a:t>
            </a:r>
            <a:r>
              <a:rPr lang="ru-RU" dirty="0" smtClean="0"/>
              <a:t>отрубного </a:t>
            </a:r>
            <a:r>
              <a:rPr lang="ru-RU" dirty="0"/>
              <a:t>типов и  допустимой удаленности посевов от хозяйственных </a:t>
            </a:r>
            <a:r>
              <a:rPr lang="ru-RU" dirty="0" smtClean="0"/>
              <a:t>центров </a:t>
            </a:r>
            <a:r>
              <a:rPr lang="ru-RU" dirty="0"/>
              <a:t>должен иметь экономическое обоснование. </a:t>
            </a:r>
          </a:p>
          <a:p>
            <a:endParaRPr lang="ru-RU" dirty="0" smtClean="0"/>
          </a:p>
          <a:p>
            <a:r>
              <a:rPr lang="ru-RU" dirty="0"/>
              <a:t> </a:t>
            </a:r>
            <a:r>
              <a:rPr lang="ru-RU" dirty="0" smtClean="0"/>
              <a:t>  Очевидно</a:t>
            </a:r>
            <a:r>
              <a:rPr lang="ru-RU" dirty="0"/>
              <a:t>, что максимальное расстояние между земельным наделом и крестьянской усадьбой будет определяться экономически допустимой удаленностью от нее посевов сельскохозяйственных культур.</a:t>
            </a:r>
          </a:p>
          <a:p>
            <a:endParaRPr lang="ru-RU" dirty="0" smtClean="0"/>
          </a:p>
          <a:p>
            <a:r>
              <a:rPr lang="ru-RU" dirty="0"/>
              <a:t> </a:t>
            </a:r>
            <a:r>
              <a:rPr lang="ru-RU" dirty="0" smtClean="0"/>
              <a:t>  Экономически </a:t>
            </a:r>
            <a:r>
              <a:rPr lang="ru-RU" dirty="0"/>
              <a:t>допустимая удаленность посевов основных сель-</a:t>
            </a:r>
            <a:r>
              <a:rPr lang="ru-RU" dirty="0" err="1"/>
              <a:t>скохозяйственных</a:t>
            </a:r>
            <a:r>
              <a:rPr lang="ru-RU" dirty="0"/>
              <a:t> культур от крестьянской усадьбы установлена путем оценки эффективности их возделывания на основе </a:t>
            </a:r>
            <a:r>
              <a:rPr lang="ru-RU" dirty="0" smtClean="0"/>
              <a:t>энергетического </a:t>
            </a:r>
            <a:r>
              <a:rPr lang="ru-RU" dirty="0"/>
              <a:t>анализа технологических процессов производства </a:t>
            </a:r>
            <a:r>
              <a:rPr lang="ru-RU" dirty="0" smtClean="0"/>
              <a:t>соответствующей продукции.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88552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-60960" y="12192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4892155"/>
              </p:ext>
            </p:extLst>
          </p:nvPr>
        </p:nvGraphicFramePr>
        <p:xfrm>
          <a:off x="3114675" y="2960688"/>
          <a:ext cx="4411663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9" name="Уравнение" r:id="rId3" imgW="1765080" imgH="241200" progId="Equation.3">
                  <p:embed/>
                </p:oleObj>
              </mc:Choice>
              <mc:Fallback>
                <p:oleObj name="Уравнение" r:id="rId3" imgW="1765080" imgH="241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4675" y="2960688"/>
                        <a:ext cx="4411663" cy="6286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209005" y="106044"/>
            <a:ext cx="10441577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В данном случае энергетический анализ рассматривается в </a:t>
            </a:r>
            <a:r>
              <a:rPr lang="ru-RU" dirty="0" smtClean="0"/>
              <a:t>качестве </a:t>
            </a:r>
            <a:r>
              <a:rPr lang="ru-RU" dirty="0"/>
              <a:t>дополнительного аналитического, позволяющего повысить возможности экономического анализа и дополнить его </a:t>
            </a:r>
            <a:r>
              <a:rPr lang="ru-RU" dirty="0" smtClean="0"/>
              <a:t>традиционные </a:t>
            </a:r>
            <a:r>
              <a:rPr lang="ru-RU" dirty="0"/>
              <a:t>показатели. Для этого сопоставлены энергия (энергетическое содержание) полученной продукции растениеводства с </a:t>
            </a:r>
            <a:r>
              <a:rPr lang="ru-RU" dirty="0" err="1" smtClean="0"/>
              <a:t>энергозатратами</a:t>
            </a:r>
            <a:r>
              <a:rPr lang="ru-RU" dirty="0" smtClean="0"/>
              <a:t> </a:t>
            </a:r>
            <a:r>
              <a:rPr lang="ru-RU" dirty="0"/>
              <a:t>на ее производство и транспортировку. В расчетах учтены </a:t>
            </a:r>
            <a:r>
              <a:rPr lang="ru-RU" dirty="0" smtClean="0"/>
              <a:t>существующие </a:t>
            </a:r>
            <a:r>
              <a:rPr lang="ru-RU" dirty="0"/>
              <a:t>системы машин,  применяемые технологии </a:t>
            </a:r>
            <a:r>
              <a:rPr lang="ru-RU" dirty="0" smtClean="0"/>
              <a:t>возделывания </a:t>
            </a:r>
            <a:r>
              <a:rPr lang="ru-RU" dirty="0"/>
              <a:t>сельскохозяйственных </a:t>
            </a:r>
            <a:r>
              <a:rPr lang="ru-RU" dirty="0" smtClean="0"/>
              <a:t>культур, </a:t>
            </a:r>
            <a:r>
              <a:rPr lang="ru-RU" dirty="0" err="1" smtClean="0"/>
              <a:t>энергосодержание</a:t>
            </a:r>
            <a:r>
              <a:rPr lang="ru-RU" dirty="0" smtClean="0"/>
              <a:t> </a:t>
            </a:r>
            <a:r>
              <a:rPr lang="ru-RU" dirty="0"/>
              <a:t>продукции и энергетические эквиваленты 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/>
              <a:t>Максимальная удаленность размещения посевов определенной культуры допустима в случае, когда выдерживается неравенство </a:t>
            </a:r>
            <a:r>
              <a:rPr lang="ru-RU" dirty="0" smtClean="0"/>
              <a:t>(1.1</a:t>
            </a:r>
            <a:r>
              <a:rPr lang="ru-RU" dirty="0"/>
              <a:t>)</a:t>
            </a:r>
          </a:p>
          <a:p>
            <a:r>
              <a:rPr lang="ru-RU" dirty="0"/>
              <a:t>                             </a:t>
            </a:r>
          </a:p>
          <a:p>
            <a:r>
              <a:rPr lang="ru-RU" dirty="0"/>
              <a:t>                                 </a:t>
            </a:r>
            <a:r>
              <a:rPr lang="ru-RU" dirty="0" smtClean="0"/>
              <a:t>                                                                                                         (2.1</a:t>
            </a:r>
            <a:r>
              <a:rPr lang="ru-RU" dirty="0"/>
              <a:t>)</a:t>
            </a:r>
          </a:p>
          <a:p>
            <a:endParaRPr lang="ru-RU" dirty="0"/>
          </a:p>
          <a:p>
            <a:r>
              <a:rPr lang="ru-RU" dirty="0"/>
              <a:t>где   </a:t>
            </a:r>
            <a:r>
              <a:rPr lang="ru-RU" dirty="0" smtClean="0"/>
              <a:t>    – </a:t>
            </a:r>
            <a:r>
              <a:rPr lang="ru-RU" dirty="0"/>
              <a:t>валовая первичная продукция сельскохозяйственной культуры в энергетическом исчислении, МДж/га;</a:t>
            </a:r>
          </a:p>
          <a:p>
            <a:r>
              <a:rPr lang="ru-RU" dirty="0" smtClean="0"/>
              <a:t>      </a:t>
            </a:r>
            <a:r>
              <a:rPr lang="ru-RU" dirty="0"/>
              <a:t>– суммарные </a:t>
            </a:r>
            <a:r>
              <a:rPr lang="ru-RU" dirty="0" err="1"/>
              <a:t>внутриполевые</a:t>
            </a:r>
            <a:r>
              <a:rPr lang="ru-RU" dirty="0"/>
              <a:t> </a:t>
            </a:r>
            <a:r>
              <a:rPr lang="ru-RU" dirty="0" err="1"/>
              <a:t>энергозатраты</a:t>
            </a:r>
            <a:r>
              <a:rPr lang="ru-RU" dirty="0"/>
              <a:t> на работы по </a:t>
            </a:r>
            <a:r>
              <a:rPr lang="ru-RU" dirty="0" smtClean="0"/>
              <a:t>возделыванию </a:t>
            </a:r>
            <a:r>
              <a:rPr lang="ru-RU" dirty="0"/>
              <a:t>данной культуры, МДж/га;</a:t>
            </a:r>
          </a:p>
          <a:p>
            <a:r>
              <a:rPr lang="ru-RU" dirty="0"/>
              <a:t> </a:t>
            </a:r>
            <a:r>
              <a:rPr lang="ru-RU" dirty="0" smtClean="0"/>
              <a:t>     – </a:t>
            </a:r>
            <a:r>
              <a:rPr lang="ru-RU" dirty="0"/>
              <a:t>энергетическое содержание вносимых минеральных, </a:t>
            </a:r>
            <a:r>
              <a:rPr lang="ru-RU" dirty="0" err="1"/>
              <a:t>орга-нических</a:t>
            </a:r>
            <a:r>
              <a:rPr lang="ru-RU" dirty="0"/>
              <a:t> удобрений и ядохимикатов, МДж/га;</a:t>
            </a:r>
          </a:p>
          <a:p>
            <a:r>
              <a:rPr lang="ru-RU" dirty="0"/>
              <a:t>  </a:t>
            </a:r>
            <a:r>
              <a:rPr lang="ru-RU" dirty="0" smtClean="0"/>
              <a:t>     – </a:t>
            </a:r>
            <a:r>
              <a:rPr lang="ru-RU" dirty="0"/>
              <a:t>расход семян в энергетическом  исчислении,  МДж/га;</a:t>
            </a:r>
          </a:p>
          <a:p>
            <a:r>
              <a:rPr lang="ru-RU" dirty="0"/>
              <a:t> </a:t>
            </a:r>
            <a:r>
              <a:rPr lang="ru-RU" dirty="0" smtClean="0"/>
              <a:t>      – </a:t>
            </a:r>
            <a:r>
              <a:rPr lang="ru-RU" dirty="0"/>
              <a:t>транспортные затраты,  МДж/га;</a:t>
            </a:r>
          </a:p>
          <a:p>
            <a:r>
              <a:rPr lang="ru-RU" dirty="0" smtClean="0"/>
              <a:t>       </a:t>
            </a:r>
            <a:r>
              <a:rPr lang="ru-RU" dirty="0"/>
              <a:t>– коэффициент энергетической эффективности производства.</a:t>
            </a:r>
          </a:p>
        </p:txBody>
      </p:sp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-60960" y="-2365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1345711"/>
              </p:ext>
            </p:extLst>
          </p:nvPr>
        </p:nvGraphicFramePr>
        <p:xfrm>
          <a:off x="348344" y="3895053"/>
          <a:ext cx="278674" cy="3460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0" name="Уравнение" r:id="rId5" imgW="190500" imgH="228600" progId="Equation.3">
                  <p:embed/>
                </p:oleObj>
              </mc:Choice>
              <mc:Fallback>
                <p:oleObj name="Уравнение" r:id="rId5" imgW="190500" imgH="2286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344" y="3895053"/>
                        <a:ext cx="278674" cy="34602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5089990"/>
              </p:ext>
            </p:extLst>
          </p:nvPr>
        </p:nvGraphicFramePr>
        <p:xfrm>
          <a:off x="731521" y="3415404"/>
          <a:ext cx="283364" cy="418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1" name="Уравнение" r:id="rId7" imgW="228600" imgH="241300" progId="Equation.3">
                  <p:embed/>
                </p:oleObj>
              </mc:Choice>
              <mc:Fallback>
                <p:oleObj name="Уравнение" r:id="rId7" imgW="228600" imgH="2413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1" y="3415404"/>
                        <a:ext cx="283364" cy="4180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4"/>
          <p:cNvSpPr>
            <a:spLocks noChangeArrowheads="1"/>
          </p:cNvSpPr>
          <p:nvPr/>
        </p:nvSpPr>
        <p:spPr bwMode="auto">
          <a:xfrm>
            <a:off x="414293" y="45981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3404252"/>
              </p:ext>
            </p:extLst>
          </p:nvPr>
        </p:nvGraphicFramePr>
        <p:xfrm>
          <a:off x="348344" y="4491424"/>
          <a:ext cx="317227" cy="35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2" name="Уравнение" r:id="rId9" imgW="203112" imgH="241195" progId="Equation.3">
                  <p:embed/>
                </p:oleObj>
              </mc:Choice>
              <mc:Fallback>
                <p:oleObj name="Уравнение" r:id="rId9" imgW="203112" imgH="241195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344" y="4491424"/>
                        <a:ext cx="317227" cy="3527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5129175"/>
              </p:ext>
            </p:extLst>
          </p:nvPr>
        </p:nvGraphicFramePr>
        <p:xfrm>
          <a:off x="348344" y="5048112"/>
          <a:ext cx="226941" cy="3285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3" name="Уравнение" r:id="rId11" imgW="190440" imgH="228600" progId="Equation.3">
                  <p:embed/>
                </p:oleObj>
              </mc:Choice>
              <mc:Fallback>
                <p:oleObj name="Уравнение" r:id="rId11" imgW="190440" imgH="2286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344" y="5048112"/>
                        <a:ext cx="226941" cy="32859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3" name="Объект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4729316"/>
              </p:ext>
            </p:extLst>
          </p:nvPr>
        </p:nvGraphicFramePr>
        <p:xfrm>
          <a:off x="343544" y="5312455"/>
          <a:ext cx="387975" cy="3489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4" name="Уравнение" r:id="rId13" imgW="215806" imgH="228501" progId="Equation.3">
                  <p:embed/>
                </p:oleObj>
              </mc:Choice>
              <mc:Fallback>
                <p:oleObj name="Уравнение" r:id="rId13" imgW="215806" imgH="228501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544" y="5312455"/>
                        <a:ext cx="387975" cy="3489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7504968"/>
              </p:ext>
            </p:extLst>
          </p:nvPr>
        </p:nvGraphicFramePr>
        <p:xfrm>
          <a:off x="318653" y="5590364"/>
          <a:ext cx="341039" cy="3067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5" name="Уравнение" r:id="rId15" imgW="203040" imgH="228600" progId="Equation.3">
                  <p:embed/>
                </p:oleObj>
              </mc:Choice>
              <mc:Fallback>
                <p:oleObj name="Уравнение" r:id="rId15" imgW="203040" imgH="22860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653" y="5590364"/>
                        <a:ext cx="341039" cy="30670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874131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37408" y="1037455"/>
            <a:ext cx="847076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Энергетическая </a:t>
            </a:r>
            <a:r>
              <a:rPr lang="ru-RU" dirty="0"/>
              <a:t>эффективность производства ( ) рассчитывает-</a:t>
            </a:r>
            <a:r>
              <a:rPr lang="ru-RU" dirty="0" err="1"/>
              <a:t>ся</a:t>
            </a:r>
            <a:r>
              <a:rPr lang="ru-RU" dirty="0"/>
              <a:t> как частное от деления </a:t>
            </a:r>
            <a:r>
              <a:rPr lang="ru-RU" dirty="0" err="1"/>
              <a:t>энергосодержания</a:t>
            </a:r>
            <a:r>
              <a:rPr lang="ru-RU" dirty="0"/>
              <a:t> первичной продукции и затрат энергии на ее производство</a:t>
            </a:r>
            <a:r>
              <a:rPr lang="ru-RU" dirty="0" smtClean="0"/>
              <a:t>:</a:t>
            </a:r>
          </a:p>
          <a:p>
            <a:endParaRPr lang="ru-RU" dirty="0"/>
          </a:p>
          <a:p>
            <a:endParaRPr lang="ru-RU" dirty="0"/>
          </a:p>
          <a:p>
            <a:r>
              <a:rPr lang="ru-RU" dirty="0" smtClean="0"/>
              <a:t>                                                                                                                (2.2</a:t>
            </a:r>
            <a:r>
              <a:rPr lang="ru-RU" dirty="0"/>
              <a:t>)</a:t>
            </a:r>
          </a:p>
          <a:p>
            <a:endParaRPr lang="ru-RU" dirty="0" smtClean="0"/>
          </a:p>
          <a:p>
            <a:r>
              <a:rPr lang="ru-RU" dirty="0"/>
              <a:t> </a:t>
            </a:r>
            <a:r>
              <a:rPr lang="ru-RU" dirty="0" smtClean="0"/>
              <a:t> где           – </a:t>
            </a:r>
            <a:r>
              <a:rPr lang="ru-RU" dirty="0"/>
              <a:t>то же, что и в формуле </a:t>
            </a:r>
            <a:r>
              <a:rPr lang="ru-RU" dirty="0" smtClean="0"/>
              <a:t>(2.1);</a:t>
            </a:r>
          </a:p>
          <a:p>
            <a:endParaRPr lang="ru-RU" dirty="0"/>
          </a:p>
          <a:p>
            <a:r>
              <a:rPr lang="ru-RU" dirty="0"/>
              <a:t> </a:t>
            </a:r>
            <a:r>
              <a:rPr lang="ru-RU" dirty="0" smtClean="0"/>
              <a:t>                 – </a:t>
            </a:r>
            <a:r>
              <a:rPr lang="ru-RU" dirty="0"/>
              <a:t>суммарные </a:t>
            </a:r>
            <a:r>
              <a:rPr lang="ru-RU" dirty="0" err="1"/>
              <a:t>энергозатраты</a:t>
            </a:r>
            <a:r>
              <a:rPr lang="ru-RU" dirty="0"/>
              <a:t> на производство j-й продукции растениеводства, МДж/га.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1575" y="2195808"/>
            <a:ext cx="1762743" cy="822614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7174" y="2943727"/>
            <a:ext cx="338769" cy="35232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48463" y="3436442"/>
            <a:ext cx="407480" cy="423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0626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498" y="489063"/>
            <a:ext cx="7743881" cy="491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3518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588" y="700521"/>
            <a:ext cx="7792695" cy="4473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5158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852" y="475552"/>
            <a:ext cx="6709164" cy="4876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67012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1879" y="694856"/>
            <a:ext cx="7368699" cy="3764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16942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811" y="889009"/>
            <a:ext cx="7561234" cy="4043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167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06472" y="271313"/>
            <a:ext cx="7766936" cy="4692573"/>
          </a:xfrm>
        </p:spPr>
        <p:txBody>
          <a:bodyPr/>
          <a:lstStyle/>
          <a:p>
            <a:pPr algn="l"/>
            <a:r>
              <a:rPr lang="ru-RU" b="1" dirty="0" smtClean="0">
                <a:solidFill>
                  <a:schemeClr val="tx1"/>
                </a:solidFill>
              </a:rPr>
              <a:t>Вопросы:</a:t>
            </a:r>
          </a:p>
          <a:p>
            <a:pPr algn="l"/>
            <a:r>
              <a:rPr lang="ru-RU" dirty="0">
                <a:solidFill>
                  <a:schemeClr val="tx1"/>
                </a:solidFill>
              </a:rPr>
              <a:t>1. Типы крестьянских (фермерских) хозяйств в Республике Беларусь, опыт их образования и развития.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2</a:t>
            </a:r>
            <a:r>
              <a:rPr lang="ru-RU" dirty="0">
                <a:solidFill>
                  <a:schemeClr val="tx1"/>
                </a:solidFill>
              </a:rPr>
              <a:t>. Факторы, влияющие на выбор типа крестьянского (фермерского) хозяйства.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3</a:t>
            </a:r>
            <a:r>
              <a:rPr lang="ru-RU" dirty="0">
                <a:solidFill>
                  <a:schemeClr val="tx1"/>
                </a:solidFill>
              </a:rPr>
              <a:t>. Обоснование экономической целесообразности создания </a:t>
            </a:r>
            <a:r>
              <a:rPr lang="ru-RU" dirty="0" smtClean="0">
                <a:solidFill>
                  <a:schemeClr val="tx1"/>
                </a:solidFill>
              </a:rPr>
              <a:t>крестьянской </a:t>
            </a:r>
            <a:r>
              <a:rPr lang="ru-RU" dirty="0">
                <a:solidFill>
                  <a:schemeClr val="tx1"/>
                </a:solidFill>
              </a:rPr>
              <a:t>усадьбы хуторского и отрубного типа.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4</a:t>
            </a:r>
            <a:r>
              <a:rPr lang="ru-RU" dirty="0">
                <a:solidFill>
                  <a:schemeClr val="tx1"/>
                </a:solidFill>
              </a:rPr>
              <a:t>. Гнездовой метод размещения крестьянских (фермерских) </a:t>
            </a:r>
            <a:r>
              <a:rPr lang="ru-RU" dirty="0" smtClean="0">
                <a:solidFill>
                  <a:schemeClr val="tx1"/>
                </a:solidFill>
              </a:rPr>
              <a:t>хозяйств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50680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105" y="1005745"/>
            <a:ext cx="6492596" cy="4769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35016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5453" y="1168955"/>
            <a:ext cx="6761122" cy="4092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75760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4610" y="609600"/>
            <a:ext cx="6373159" cy="5935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22343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897" y="786973"/>
            <a:ext cx="6907961" cy="5196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3534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2708" y="919482"/>
            <a:ext cx="6861565" cy="5118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817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674" y="714229"/>
            <a:ext cx="7138737" cy="5440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0980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021" y="889754"/>
            <a:ext cx="7551645" cy="5157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96851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1246756"/>
              </p:ext>
            </p:extLst>
          </p:nvPr>
        </p:nvGraphicFramePr>
        <p:xfrm>
          <a:off x="1042739" y="1507958"/>
          <a:ext cx="6729660" cy="4636167"/>
        </p:xfrm>
        <a:graphic>
          <a:graphicData uri="http://schemas.openxmlformats.org/drawingml/2006/table">
            <a:tbl>
              <a:tblPr/>
              <a:tblGrid>
                <a:gridCol w="1251111"/>
                <a:gridCol w="778103"/>
                <a:gridCol w="1251111"/>
                <a:gridCol w="777006"/>
                <a:gridCol w="778103"/>
                <a:gridCol w="778103"/>
                <a:gridCol w="1116123"/>
              </a:tblGrid>
              <a:tr h="1368143">
                <a:tc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Культура</a:t>
                      </a:r>
                      <a:endParaRPr lang="ru-RU" sz="28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Урожайность, ц/га</a:t>
                      </a:r>
                      <a:endParaRPr lang="ru-RU" sz="28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Энергосодержание урожая, МДж/га</a:t>
                      </a:r>
                      <a:endParaRPr lang="ru-RU" sz="28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Энергозатраты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, МДж/га</a:t>
                      </a:r>
                      <a:endParaRPr lang="ru-RU" sz="28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Транспортные энергозатраты, МДж</a:t>
                      </a:r>
                      <a:endParaRPr lang="ru-RU" sz="28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869">
                <a:tc>
                  <a:txBody>
                    <a:bodyPr/>
                    <a:lstStyle/>
                    <a:p>
                      <a:pPr marR="177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Зерновые</a:t>
                      </a:r>
                      <a:endParaRPr lang="ru-RU" sz="28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28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73380</a:t>
                      </a:r>
                      <a:endParaRPr lang="ru-RU" sz="28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7068</a:t>
                      </a:r>
                      <a:endParaRPr lang="ru-RU" sz="28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18425</a:t>
                      </a:r>
                      <a:endParaRPr lang="ru-RU" sz="28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20252</a:t>
                      </a:r>
                      <a:endParaRPr lang="ru-RU" sz="28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1002</a:t>
                      </a:r>
                      <a:endParaRPr lang="ru-RU" sz="28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8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Картофель</a:t>
                      </a:r>
                      <a:endParaRPr lang="ru-RU" sz="28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250</a:t>
                      </a:r>
                      <a:endParaRPr lang="ru-RU" sz="28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91500</a:t>
                      </a:r>
                      <a:endParaRPr lang="ru-RU" sz="28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11100</a:t>
                      </a:r>
                      <a:endParaRPr lang="ru-RU" sz="28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36171</a:t>
                      </a:r>
                      <a:endParaRPr lang="ru-RU" sz="28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37300</a:t>
                      </a:r>
                      <a:endParaRPr lang="ru-RU" sz="28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2450</a:t>
                      </a:r>
                      <a:endParaRPr lang="ru-RU" sz="28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70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Многолетние травы на сено</a:t>
                      </a:r>
                      <a:endParaRPr lang="ru-RU" sz="28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28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18900</a:t>
                      </a:r>
                      <a:endParaRPr lang="ru-RU" sz="28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271</a:t>
                      </a:r>
                      <a:endParaRPr lang="ru-RU" sz="28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3931</a:t>
                      </a:r>
                      <a:endParaRPr lang="ru-RU" sz="28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8046</a:t>
                      </a:r>
                      <a:endParaRPr lang="ru-RU" sz="28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716</a:t>
                      </a:r>
                      <a:endParaRPr lang="ru-RU" sz="28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92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Однолетние травы (вико-овсяная смесь) на зеленую массу</a:t>
                      </a:r>
                      <a:endParaRPr lang="ru-RU" sz="28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RU" sz="28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23100</a:t>
                      </a:r>
                      <a:endParaRPr lang="ru-RU" sz="28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3096</a:t>
                      </a:r>
                      <a:endParaRPr lang="ru-RU" sz="28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5306</a:t>
                      </a:r>
                      <a:endParaRPr lang="ru-RU" sz="28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8198</a:t>
                      </a:r>
                      <a:endParaRPr lang="ru-RU" sz="28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919</a:t>
                      </a:r>
                      <a:endParaRPr lang="ru-RU" sz="28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758992" y="767816"/>
            <a:ext cx="731001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80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ourier New" panose="02070309020205020404" pitchFamily="49" charset="0"/>
                <a:cs typeface="Times New Roman" panose="02020603050405020304" pitchFamily="18" charset="0"/>
              </a:rPr>
              <a:t>Таблица 2.1. 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ourier New" panose="02070309020205020404" pitchFamily="49" charset="0"/>
                <a:cs typeface="Times New Roman" panose="02020603050405020304" pitchFamily="18" charset="0"/>
              </a:rPr>
              <a:t>Энергетический анализ возделывания основных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ourier New" panose="02070309020205020404" pitchFamily="49" charset="0"/>
                <a:cs typeface="Times New Roman" panose="02020603050405020304" pitchFamily="18" charset="0"/>
              </a:rPr>
              <a:t>                      сельскохозяйственных культур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87569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98884" y="838524"/>
            <a:ext cx="70104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Предельно </a:t>
            </a:r>
            <a:r>
              <a:rPr lang="ru-RU" dirty="0"/>
              <a:t>допустимые расстояния удаления их посевов от крестьянской усадьбы при различном значении коэффициента энергетической эффективности производства (табл.2.2).</a:t>
            </a:r>
          </a:p>
          <a:p>
            <a:endParaRPr lang="ru-RU" dirty="0" smtClean="0"/>
          </a:p>
          <a:p>
            <a:r>
              <a:rPr lang="ru-RU" dirty="0" smtClean="0"/>
              <a:t>   При </a:t>
            </a:r>
            <a:r>
              <a:rPr lang="ru-RU" dirty="0"/>
              <a:t>коэффициенте энергетической эффективности </a:t>
            </a:r>
            <a:r>
              <a:rPr lang="ru-RU" dirty="0" err="1"/>
              <a:t>произ-водства</a:t>
            </a:r>
            <a:r>
              <a:rPr lang="ru-RU" dirty="0"/>
              <a:t>, равном 1,0, максимальное удаление посевов зерно-</a:t>
            </a:r>
            <a:r>
              <a:rPr lang="ru-RU" dirty="0" err="1"/>
              <a:t>вых</a:t>
            </a:r>
            <a:r>
              <a:rPr lang="ru-RU" dirty="0"/>
              <a:t> от усадьбы фермера составит 11,2 км, картофеля – 1,6, многолетних трав на сено – 6,0 и однолетних трав на зеленый корм – 4,7 км. С ростом коэффициента энергетической </a:t>
            </a:r>
            <a:r>
              <a:rPr lang="ru-RU" dirty="0" err="1"/>
              <a:t>эффек-тивности</a:t>
            </a:r>
            <a:r>
              <a:rPr lang="ru-RU" dirty="0"/>
              <a:t> до 1,3 удаленность посевов зерновых сократится до 5,2 км, трав – до 2,3 и 0,9 км. </a:t>
            </a:r>
          </a:p>
        </p:txBody>
      </p:sp>
    </p:spTree>
    <p:extLst>
      <p:ext uri="{BB962C8B-B14F-4D97-AF65-F5344CB8AC3E}">
        <p14:creationId xmlns:p14="http://schemas.microsoft.com/office/powerpoint/2010/main" val="15307551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7781848"/>
              </p:ext>
            </p:extLst>
          </p:nvPr>
        </p:nvGraphicFramePr>
        <p:xfrm>
          <a:off x="164517" y="1524001"/>
          <a:ext cx="10912557" cy="4515853"/>
        </p:xfrm>
        <a:graphic>
          <a:graphicData uri="http://schemas.openxmlformats.org/drawingml/2006/table">
            <a:tbl>
              <a:tblPr firstRow="1" firstCol="1" bandRow="1"/>
              <a:tblGrid>
                <a:gridCol w="1134357"/>
                <a:gridCol w="410346"/>
                <a:gridCol w="559429"/>
                <a:gridCol w="484888"/>
                <a:gridCol w="484888"/>
                <a:gridCol w="485626"/>
                <a:gridCol w="485626"/>
                <a:gridCol w="485626"/>
                <a:gridCol w="504815"/>
                <a:gridCol w="499649"/>
                <a:gridCol w="496696"/>
                <a:gridCol w="490054"/>
                <a:gridCol w="489315"/>
                <a:gridCol w="489315"/>
                <a:gridCol w="489315"/>
                <a:gridCol w="488578"/>
                <a:gridCol w="488578"/>
                <a:gridCol w="486364"/>
                <a:gridCol w="486364"/>
                <a:gridCol w="486364"/>
                <a:gridCol w="486364"/>
              </a:tblGrid>
              <a:tr h="595354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0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Сельскохозяйственные культуры их урожайность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316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Зерновые (30 ц/га)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Картофель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(250 ц/га)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Многолетние травы на сено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(50 ц/га)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Однолетние травы на зеленую массу (250 ц/га)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256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Энергетическая эффективность производства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1,0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1,1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1,2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1,3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1,4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1,5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1,6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1,0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1,05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1,07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1,0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1,1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1,2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1,3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1,4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1,5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1,0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1,1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1,2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1,3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32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Предельно допустимая удаленность от крестьянской усадьбы, км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11,2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9,0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6,9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5,2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3,3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1,6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0,6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1,6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0,6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0,2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6,0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4,7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3,4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2,3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1,3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0,4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4,7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3,3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2,0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0,9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766926"/>
            <a:ext cx="10250905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80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809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ourier New" panose="02070309020205020404" pitchFamily="49" charset="0"/>
                <a:cs typeface="Times New Roman" panose="02020603050405020304" pitchFamily="18" charset="0"/>
              </a:rPr>
              <a:t>Таблица 3.5. </a:t>
            </a: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ourier New" panose="02070309020205020404" pitchFamily="49" charset="0"/>
                <a:cs typeface="Times New Roman" panose="02020603050405020304" pitchFamily="18" charset="0"/>
              </a:rPr>
              <a:t>Допустимое расстояние удаленности посевов сельскохозяйственных  культур от крестьянской усадьбы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809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604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44732" y="460278"/>
            <a:ext cx="8186057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1"/>
                </a:solidFill>
              </a:rPr>
              <a:t>1. Типы крестьянских (фермерских) хозяйств</a:t>
            </a:r>
          </a:p>
          <a:p>
            <a:r>
              <a:rPr lang="ru-RU" dirty="0">
                <a:solidFill>
                  <a:schemeClr val="accent1"/>
                </a:solidFill>
              </a:rPr>
              <a:t>в Республике Беларусь, опыт их образования и развития</a:t>
            </a:r>
          </a:p>
          <a:p>
            <a:endParaRPr lang="ru-RU" dirty="0"/>
          </a:p>
          <a:p>
            <a:r>
              <a:rPr lang="ru-RU" dirty="0" smtClean="0"/>
              <a:t>   В </a:t>
            </a:r>
            <a:r>
              <a:rPr lang="ru-RU" dirty="0"/>
              <a:t>связи с разнообразием методов образования </a:t>
            </a:r>
            <a:r>
              <a:rPr lang="ru-RU" dirty="0" smtClean="0"/>
              <a:t>землепользований </a:t>
            </a:r>
            <a:r>
              <a:rPr lang="ru-RU" dirty="0"/>
              <a:t>крестьянских (фермерских) хозяйств и местных условий </a:t>
            </a:r>
            <a:r>
              <a:rPr lang="ru-RU" dirty="0" smtClean="0"/>
              <a:t>возможны </a:t>
            </a:r>
            <a:r>
              <a:rPr lang="ru-RU" dirty="0"/>
              <a:t>различные подходы к расселению фермеров, расположению крестьянского двора и земельного надела.</a:t>
            </a:r>
          </a:p>
          <a:p>
            <a:endParaRPr lang="ru-RU" dirty="0" smtClean="0"/>
          </a:p>
          <a:p>
            <a:r>
              <a:rPr lang="ru-RU" dirty="0"/>
              <a:t> </a:t>
            </a:r>
            <a:r>
              <a:rPr lang="ru-RU" dirty="0" smtClean="0"/>
              <a:t>  В </a:t>
            </a:r>
            <a:r>
              <a:rPr lang="ru-RU" dirty="0"/>
              <a:t>Республике Беларусь возможны  четыре типа </a:t>
            </a:r>
            <a:r>
              <a:rPr lang="ru-RU" dirty="0" smtClean="0"/>
              <a:t>территориального </a:t>
            </a:r>
            <a:r>
              <a:rPr lang="ru-RU" dirty="0"/>
              <a:t>размещения крестьянских (фермерских) хозяйств: хуторской, </a:t>
            </a:r>
            <a:r>
              <a:rPr lang="ru-RU" dirty="0" smtClean="0"/>
              <a:t>отрубной</a:t>
            </a:r>
            <a:r>
              <a:rPr lang="ru-RU" dirty="0"/>
              <a:t>, </a:t>
            </a:r>
            <a:r>
              <a:rPr lang="ru-RU" dirty="0" err="1"/>
              <a:t>селенческо</a:t>
            </a:r>
            <a:r>
              <a:rPr lang="ru-RU" dirty="0"/>
              <a:t>-отрубной и </a:t>
            </a:r>
            <a:r>
              <a:rPr lang="ru-RU" dirty="0" err="1" smtClean="0"/>
              <a:t>селенческо</a:t>
            </a:r>
            <a:r>
              <a:rPr lang="ru-RU" dirty="0" smtClean="0"/>
              <a:t>-кооперативный.</a:t>
            </a:r>
            <a:endParaRPr lang="ru-RU" dirty="0"/>
          </a:p>
          <a:p>
            <a:r>
              <a:rPr lang="ru-RU" dirty="0"/>
              <a:t>При хуторском типе хозяйствования крестьянская усадьба рас-полагается вне населенного пункта на выделенном земельном </a:t>
            </a:r>
            <a:r>
              <a:rPr lang="ru-RU" dirty="0" smtClean="0"/>
              <a:t>массиве</a:t>
            </a:r>
            <a:r>
              <a:rPr lang="ru-RU" dirty="0"/>
              <a:t>. Здесь возможно компактное расположение жилья, </a:t>
            </a:r>
            <a:r>
              <a:rPr lang="ru-RU" dirty="0" smtClean="0"/>
              <a:t>производственных </a:t>
            </a:r>
            <a:r>
              <a:rPr lang="ru-RU" dirty="0"/>
              <a:t>построек и сельскохозяйственных земель, позволяющее сократить до минимума затраты на переезды и транспортировку грузов. Такой вариант наиболее вероятен при создании </a:t>
            </a:r>
            <a:r>
              <a:rPr lang="ru-RU" dirty="0" smtClean="0"/>
              <a:t>крестьянского </a:t>
            </a:r>
            <a:r>
              <a:rPr lang="ru-RU" dirty="0"/>
              <a:t>хозяйства на землях фонда перераспределения земель или на основе существующего хуторского поселения. </a:t>
            </a:r>
          </a:p>
        </p:txBody>
      </p:sp>
    </p:spTree>
    <p:extLst>
      <p:ext uri="{BB962C8B-B14F-4D97-AF65-F5344CB8AC3E}">
        <p14:creationId xmlns:p14="http://schemas.microsoft.com/office/powerpoint/2010/main" val="202140465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8989" y="1067936"/>
            <a:ext cx="6749270" cy="4352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84992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290" y="1106323"/>
            <a:ext cx="7012647" cy="4789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574836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7726" y="335846"/>
            <a:ext cx="848627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В </a:t>
            </a:r>
            <a:r>
              <a:rPr lang="ru-RU" dirty="0"/>
              <a:t>результате расчетов определены площади земельного надела и расстояния от него до села, при которых приведен-</a:t>
            </a:r>
            <a:r>
              <a:rPr lang="ru-RU" dirty="0" err="1"/>
              <a:t>ные</a:t>
            </a:r>
            <a:r>
              <a:rPr lang="ru-RU" dirty="0"/>
              <a:t> затраты по инженерным коммуникациям и сооружениям будут  окупаться  ежегодной экономией транспортных </a:t>
            </a:r>
            <a:r>
              <a:rPr lang="ru-RU" dirty="0" smtClean="0"/>
              <a:t>расходов </a:t>
            </a:r>
            <a:r>
              <a:rPr lang="ru-RU" dirty="0"/>
              <a:t>и снижением потерь на новое строительство крестьянской усадьбы на территории образуемого  землепользования.</a:t>
            </a:r>
          </a:p>
          <a:p>
            <a:r>
              <a:rPr lang="ru-RU" dirty="0" smtClean="0"/>
              <a:t>    В </a:t>
            </a:r>
            <a:r>
              <a:rPr lang="ru-RU" dirty="0"/>
              <a:t>ходе исследования установлены удельные  приведенные капитальные затраты и ежегодные амортизационные расходы по линиям электропередач и телефонной связи, равные 77960 МДж/км, а по источнику водоснабжения и трансформаторной подстанции – 59576 МДж.</a:t>
            </a:r>
          </a:p>
          <a:p>
            <a:r>
              <a:rPr lang="ru-RU" dirty="0" smtClean="0"/>
              <a:t>    Транспортные </a:t>
            </a:r>
            <a:r>
              <a:rPr lang="ru-RU" dirty="0" err="1"/>
              <a:t>энергозатраты</a:t>
            </a:r>
            <a:r>
              <a:rPr lang="ru-RU" dirty="0"/>
              <a:t> по обслуживанию крестьян-</a:t>
            </a:r>
            <a:r>
              <a:rPr lang="ru-RU" dirty="0" err="1"/>
              <a:t>ских</a:t>
            </a:r>
            <a:r>
              <a:rPr lang="ru-RU" dirty="0"/>
              <a:t> земель с учетом принятой структуры посевных площадей и урожайности сельскохозяйственных культур  составят 888 и 1343 МДж на структурный гектар, удаленный от усадьбы на 1 км. При этом потери урожая по зернотравяному севообороту достигнут  1032 МДж/га, а зернопропашному – 1307 МДж/га.</a:t>
            </a:r>
          </a:p>
        </p:txBody>
      </p:sp>
    </p:spTree>
    <p:extLst>
      <p:ext uri="{BB962C8B-B14F-4D97-AF65-F5344CB8AC3E}">
        <p14:creationId xmlns:p14="http://schemas.microsoft.com/office/powerpoint/2010/main" val="365003432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0968" y="197567"/>
            <a:ext cx="6444470" cy="5764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47856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0231" y="290406"/>
            <a:ext cx="749968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Укрупненные </a:t>
            </a:r>
            <a:r>
              <a:rPr lang="ru-RU" dirty="0"/>
              <a:t>расчеты  в энергетических измерителях (</a:t>
            </a:r>
            <a:r>
              <a:rPr lang="ru-RU" dirty="0" smtClean="0"/>
              <a:t>табл.2.3</a:t>
            </a:r>
            <a:r>
              <a:rPr lang="ru-RU" dirty="0"/>
              <a:t>) показывают, что при ведении экстенсивного </a:t>
            </a:r>
            <a:r>
              <a:rPr lang="ru-RU" dirty="0" smtClean="0"/>
              <a:t>хозяйства </a:t>
            </a:r>
            <a:r>
              <a:rPr lang="ru-RU" dirty="0"/>
              <a:t>растениеводческой специализации (с зернотравяным се-</a:t>
            </a:r>
            <a:r>
              <a:rPr lang="ru-RU" dirty="0" err="1"/>
              <a:t>вооборотом</a:t>
            </a:r>
            <a:r>
              <a:rPr lang="ru-RU" dirty="0"/>
              <a:t>) организация хуторской усадьбы целесообразна, если площадь землепользования превышает 45 га, а </a:t>
            </a:r>
            <a:r>
              <a:rPr lang="ru-RU" dirty="0" smtClean="0"/>
              <a:t>земельный </a:t>
            </a:r>
            <a:r>
              <a:rPr lang="ru-RU" dirty="0"/>
              <a:t>массив удален от населенного пункта более чем на 2 км. </a:t>
            </a:r>
          </a:p>
          <a:p>
            <a:r>
              <a:rPr lang="ru-RU" dirty="0" smtClean="0"/>
              <a:t>    При </a:t>
            </a:r>
            <a:r>
              <a:rPr lang="ru-RU" dirty="0"/>
              <a:t>интенсивном земледелии (зернопропашной </a:t>
            </a:r>
            <a:r>
              <a:rPr lang="ru-RU" dirty="0" smtClean="0"/>
              <a:t>севооборот</a:t>
            </a:r>
            <a:r>
              <a:rPr lang="ru-RU" dirty="0"/>
              <a:t>) вынос крестьянского двора на земельный надел </a:t>
            </a:r>
            <a:r>
              <a:rPr lang="ru-RU" dirty="0" smtClean="0"/>
              <a:t>экономически </a:t>
            </a:r>
            <a:r>
              <a:rPr lang="ru-RU" dirty="0"/>
              <a:t>оправдывается, если площадь последнего превышает 35 га, а удаленность от ближайшего селения более 1,4 км. При удалении земельного массива от населенного пункта менее чем на  1 км  вынос  на  него  крестьянской усадьбы требует особого обоснования, так как крестьянский надел находится в пределах пешеходной доступности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  В </a:t>
            </a:r>
            <a:r>
              <a:rPr lang="ru-RU" dirty="0"/>
              <a:t>хозяйствах животноводческой специализации (с </a:t>
            </a:r>
            <a:r>
              <a:rPr lang="ru-RU" dirty="0" err="1"/>
              <a:t>кормо-выми</a:t>
            </a:r>
            <a:r>
              <a:rPr lang="ru-RU" dirty="0"/>
              <a:t> севооборотами) удаленность земель от крестьянской усадьбы регламентируется также допустимыми перегонами скота для пастьбы на луговые земли,  которые для поголовья коров составляют до 2 км, телят – не более 1 км, молодняка крупного рогатого скота – до 2 – 3 км. </a:t>
            </a:r>
          </a:p>
        </p:txBody>
      </p:sp>
    </p:spTree>
    <p:extLst>
      <p:ext uri="{BB962C8B-B14F-4D97-AF65-F5344CB8AC3E}">
        <p14:creationId xmlns:p14="http://schemas.microsoft.com/office/powerpoint/2010/main" val="79711900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0175121"/>
              </p:ext>
            </p:extLst>
          </p:nvPr>
        </p:nvGraphicFramePr>
        <p:xfrm>
          <a:off x="1436958" y="1295548"/>
          <a:ext cx="6503883" cy="5213199"/>
        </p:xfrm>
        <a:graphic>
          <a:graphicData uri="http://schemas.openxmlformats.org/drawingml/2006/table">
            <a:tbl>
              <a:tblPr/>
              <a:tblGrid>
                <a:gridCol w="1306099"/>
                <a:gridCol w="1197733"/>
                <a:gridCol w="1197733"/>
                <a:gridCol w="855524"/>
                <a:gridCol w="973397"/>
                <a:gridCol w="973397"/>
              </a:tblGrid>
              <a:tr h="154947">
                <a:tc rowSpan="2">
                  <a:txBody>
                    <a:bodyPr/>
                    <a:lstStyle/>
                    <a:p>
                      <a:pPr indent="-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indent="-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indent="-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indent="-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Специализация 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indent="-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хозяйства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57531" marR="575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Показатели по крестьянскому хозяйству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57531" marR="575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692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Площадь сельскохозяйственных земель, га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57531" marR="575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Приведенные затраты по инженерным коммуникациям и сооружениям, МДж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57531" marR="575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Транспортные энергозатраты в расчете на 1 га при удалении от усадьбы на 1 км, МДж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57531" marR="575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Потери энергии продукции при удалении посевов на 1 км от усадьбы, МДж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57531" marR="575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Расстояние от крестьянской усадьбы до земельного  массива, км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57531" marR="575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8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Растениеводческая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57531" marR="575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57531" marR="575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57531" marR="575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57531" marR="575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57531" marR="575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57531" marR="575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619790">
                <a:tc>
                  <a:txBody>
                    <a:bodyPr/>
                    <a:lstStyle/>
                    <a:p>
                      <a:pPr indent="-6858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 Зернотравяной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indent="-6858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севооборот: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57531" marR="575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57531" marR="575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57531" marR="575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57531" marR="575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57531" marR="575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57531" marR="575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4843">
                <a:tc>
                  <a:txBody>
                    <a:bodyPr/>
                    <a:lstStyle/>
                    <a:p>
                      <a:pPr indent="-68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 зерновые – 60%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  травы – 40%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57531" marR="575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45; 50; 55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57531" marR="575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77960</a:t>
                      </a: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+59576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57531" marR="575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888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57531" marR="575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1032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57531" marR="575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7,0; 3,3; 2,1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57531" marR="575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197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 Зернопропашной           севооборот: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57531" marR="575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57531" marR="575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57531" marR="575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57531" marR="575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57531" marR="575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57531" marR="575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747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 зерновые – 50%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пропашные – 25%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  травы – 25%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57531" marR="575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35; 40; 50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57531" marR="575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77960</a:t>
                      </a: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+59576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57531" marR="575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1343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57531" marR="575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marR="17780"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1307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57531" marR="575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marR="177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4,0; 2,1; 1,4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57531" marR="575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54597" y="306659"/>
            <a:ext cx="8260014" cy="10771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304704" rIns="9144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Таблица  2.3.</a:t>
            </a: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Расчет допустимой удаленности крестьянской усадьбы от  земельного массива,  км</a:t>
            </a:r>
            <a:endParaRPr kumimoji="0" lang="ru-RU" altLang="ru-RU" sz="3600" b="1" i="0" u="none" strike="noStrike" cap="none" normalizeH="0" baseline="0" dirty="0" smtClean="0">
              <a:ln>
                <a:noFill/>
              </a:ln>
              <a:solidFill>
                <a:srgbClr val="365F91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117511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2716" y="296792"/>
            <a:ext cx="895149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Выполненные </a:t>
            </a:r>
            <a:r>
              <a:rPr lang="ru-RU" dirty="0"/>
              <a:t>расчеты и названные ограничения с </a:t>
            </a:r>
            <a:r>
              <a:rPr lang="ru-RU" dirty="0" smtClean="0"/>
              <a:t>перегонами  </a:t>
            </a:r>
            <a:r>
              <a:rPr lang="ru-RU" dirty="0"/>
              <a:t>скота на пастбища позволяют  заключить, что создание хуторского хозяйства животноводческой специализации </a:t>
            </a:r>
            <a:r>
              <a:rPr lang="ru-RU" dirty="0" smtClean="0"/>
              <a:t>целесообразно </a:t>
            </a:r>
            <a:r>
              <a:rPr lang="ru-RU" dirty="0"/>
              <a:t>при удалении его землепользования от села более чем на 2 км или невозможности по санитарным и другим </a:t>
            </a:r>
            <a:r>
              <a:rPr lang="ru-RU" dirty="0" smtClean="0"/>
              <a:t>условиям </a:t>
            </a:r>
            <a:r>
              <a:rPr lang="ru-RU" dirty="0"/>
              <a:t>строительства животноводческих построек  на усадьбе, находящейся в населенном пункте.</a:t>
            </a:r>
          </a:p>
          <a:p>
            <a:r>
              <a:rPr lang="ru-RU" dirty="0" smtClean="0"/>
              <a:t>   Решение </a:t>
            </a:r>
            <a:r>
              <a:rPr lang="ru-RU" dirty="0"/>
              <a:t>о создании хуторского или отрубного </a:t>
            </a:r>
            <a:r>
              <a:rPr lang="ru-RU" dirty="0" smtClean="0"/>
              <a:t>крестьянского </a:t>
            </a:r>
            <a:r>
              <a:rPr lang="ru-RU" dirty="0"/>
              <a:t>хозяйства должно обосновываться применительно к </a:t>
            </a:r>
            <a:r>
              <a:rPr lang="ru-RU" dirty="0" smtClean="0"/>
              <a:t>конкретным </a:t>
            </a:r>
            <a:r>
              <a:rPr lang="ru-RU" dirty="0"/>
              <a:t>условиям. Оценку принимаемых решений </a:t>
            </a:r>
            <a:r>
              <a:rPr lang="ru-RU" dirty="0" smtClean="0"/>
              <a:t>целесообразно </a:t>
            </a:r>
            <a:r>
              <a:rPr lang="ru-RU" dirty="0"/>
              <a:t>выполнять по приведенным затратам. Если </a:t>
            </a:r>
            <a:r>
              <a:rPr lang="ru-RU" dirty="0" smtClean="0"/>
              <a:t>приведенные </a:t>
            </a:r>
            <a:r>
              <a:rPr lang="ru-RU" dirty="0"/>
              <a:t>затраты, связанные со строительством крестьянской усадьбы и внешних инженерных коммуникаций, а также еже-годные расходы на обслуживание земельных массивов, </a:t>
            </a:r>
            <a:r>
              <a:rPr lang="ru-RU" dirty="0" smtClean="0"/>
              <a:t>транспортировку  </a:t>
            </a:r>
            <a:r>
              <a:rPr lang="ru-RU" dirty="0"/>
              <a:t>грузов и получение культурно-бытовых услуг </a:t>
            </a:r>
            <a:r>
              <a:rPr lang="ru-RU" dirty="0" smtClean="0"/>
              <a:t>семьи </a:t>
            </a:r>
            <a:r>
              <a:rPr lang="ru-RU" dirty="0"/>
              <a:t>фермера окажутся ниже аналогичных затрат при </a:t>
            </a:r>
            <a:r>
              <a:rPr lang="ru-RU" dirty="0" smtClean="0"/>
              <a:t>размещении </a:t>
            </a:r>
            <a:r>
              <a:rPr lang="ru-RU" dirty="0"/>
              <a:t>усадьбы в населенном  пункте, то имеет смысл </a:t>
            </a:r>
            <a:r>
              <a:rPr lang="ru-RU" dirty="0" smtClean="0"/>
              <a:t>организовывать </a:t>
            </a:r>
            <a:r>
              <a:rPr lang="ru-RU" dirty="0"/>
              <a:t>хозяйства хуторского типа, в ином случае местом жительства крестьянина остается прежнее село, а его </a:t>
            </a:r>
            <a:r>
              <a:rPr lang="ru-RU" dirty="0" smtClean="0"/>
              <a:t>хозяйство </a:t>
            </a:r>
            <a:r>
              <a:rPr lang="ru-RU" dirty="0"/>
              <a:t>организуется по типу отрубного или его разновидностям: </a:t>
            </a:r>
            <a:r>
              <a:rPr lang="ru-RU" dirty="0" err="1"/>
              <a:t>селенческо</a:t>
            </a:r>
            <a:r>
              <a:rPr lang="ru-RU" dirty="0"/>
              <a:t>-отрубного, </a:t>
            </a:r>
            <a:r>
              <a:rPr lang="ru-RU" dirty="0" err="1"/>
              <a:t>селенческо</a:t>
            </a:r>
            <a:r>
              <a:rPr lang="ru-RU" dirty="0"/>
              <a:t>-кооперативного. </a:t>
            </a:r>
            <a:r>
              <a:rPr lang="ru-RU" dirty="0" err="1"/>
              <a:t>Оконча-тельно</a:t>
            </a:r>
            <a:r>
              <a:rPr lang="ru-RU" dirty="0"/>
              <a:t> данный вопрос может быть решен путем разработки проекта внутрихозяйственного землеустройства  или  генплана сельскохозяйственного предприятия, на землях которого </a:t>
            </a:r>
            <a:r>
              <a:rPr lang="ru-RU" dirty="0" smtClean="0"/>
              <a:t>организуется </a:t>
            </a:r>
            <a:r>
              <a:rPr lang="ru-RU" dirty="0"/>
              <a:t>крестьянское хозяйство.</a:t>
            </a:r>
          </a:p>
        </p:txBody>
      </p:sp>
    </p:spTree>
    <p:extLst>
      <p:ext uri="{BB962C8B-B14F-4D97-AF65-F5344CB8AC3E}">
        <p14:creationId xmlns:p14="http://schemas.microsoft.com/office/powerpoint/2010/main" val="30441124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61474" y="400560"/>
            <a:ext cx="858252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1"/>
                </a:solidFill>
              </a:rPr>
              <a:t>4. Гнездовой метод размещения крестьянских (фермерских) </a:t>
            </a:r>
            <a:r>
              <a:rPr lang="ru-RU" dirty="0" smtClean="0">
                <a:solidFill>
                  <a:schemeClr val="accent1"/>
                </a:solidFill>
              </a:rPr>
              <a:t>хозяйств</a:t>
            </a:r>
            <a:endParaRPr lang="ru-RU" dirty="0">
              <a:solidFill>
                <a:schemeClr val="accent1"/>
              </a:solidFill>
            </a:endParaRPr>
          </a:p>
          <a:p>
            <a:endParaRPr lang="ru-RU" dirty="0"/>
          </a:p>
          <a:p>
            <a:r>
              <a:rPr lang="ru-RU" dirty="0"/>
              <a:t>Мелкие поселения, распространенные во многих районах </a:t>
            </a:r>
            <a:r>
              <a:rPr lang="ru-RU" dirty="0" smtClean="0"/>
              <a:t>республики</a:t>
            </a:r>
            <a:r>
              <a:rPr lang="ru-RU" dirty="0"/>
              <a:t>, не представляют хозяйственно-производственной </a:t>
            </a:r>
            <a:r>
              <a:rPr lang="ru-RU" dirty="0" smtClean="0"/>
              <a:t>ценности </a:t>
            </a:r>
            <a:r>
              <a:rPr lang="ru-RU" dirty="0"/>
              <a:t>для крупных сельскохозяйственных предприятий. Однако они являются хорошей экономической основой для организации </a:t>
            </a:r>
            <a:r>
              <a:rPr lang="ru-RU" dirty="0" smtClean="0"/>
              <a:t>крестьянских </a:t>
            </a:r>
            <a:r>
              <a:rPr lang="ru-RU" dirty="0"/>
              <a:t>(фермерских) хозяйств </a:t>
            </a:r>
            <a:r>
              <a:rPr lang="ru-RU" dirty="0" err="1"/>
              <a:t>селенческо</a:t>
            </a:r>
            <a:r>
              <a:rPr lang="ru-RU" dirty="0"/>
              <a:t>-кооперативного (гнездового) типа, который позволяет осуществлять различные формы производственной кооперации фермеров, максимально </a:t>
            </a:r>
            <a:r>
              <a:rPr lang="ru-RU" dirty="0" smtClean="0"/>
              <a:t>использовать </a:t>
            </a:r>
            <a:r>
              <a:rPr lang="ru-RU" dirty="0"/>
              <a:t>имеющиеся здесь жилые и производственные </a:t>
            </a:r>
            <a:r>
              <a:rPr lang="ru-RU" dirty="0" smtClean="0"/>
              <a:t>постройки</a:t>
            </a:r>
            <a:r>
              <a:rPr lang="ru-RU" dirty="0"/>
              <a:t>, элементы благоустройства сел, а также подведенные к ним внешние инженерные коммуникации, значительно сократить тем самым новые капиталовложения на эти цели.</a:t>
            </a:r>
          </a:p>
        </p:txBody>
      </p:sp>
    </p:spTree>
    <p:extLst>
      <p:ext uri="{BB962C8B-B14F-4D97-AF65-F5344CB8AC3E}">
        <p14:creationId xmlns:p14="http://schemas.microsoft.com/office/powerpoint/2010/main" val="183184555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9599" y="703218"/>
            <a:ext cx="8614611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При гнездовом </a:t>
            </a:r>
            <a:r>
              <a:rPr lang="ru-RU" dirty="0"/>
              <a:t>размещении землепользований крестьянских (фермерских) хозяйств встает необходимость расчета площади </a:t>
            </a:r>
            <a:r>
              <a:rPr lang="ru-RU" dirty="0" smtClean="0"/>
              <a:t>земельного </a:t>
            </a:r>
            <a:r>
              <a:rPr lang="ru-RU" dirty="0"/>
              <a:t>массива, закрепляемого за данным селением, с учетом допустимой удаленности выделяемых земель и установления числа хозяйств, создаваемых на базе этого селения. Площадь </a:t>
            </a:r>
            <a:r>
              <a:rPr lang="ru-RU" dirty="0" smtClean="0"/>
              <a:t>сельскохозяйственных </a:t>
            </a:r>
            <a:r>
              <a:rPr lang="ru-RU" dirty="0"/>
              <a:t>земель, выделяемых группе крестьянских (</a:t>
            </a:r>
            <a:r>
              <a:rPr lang="ru-RU" dirty="0" smtClean="0"/>
              <a:t>фермерских</a:t>
            </a:r>
            <a:r>
              <a:rPr lang="ru-RU" dirty="0"/>
              <a:t>) хозяйств, будет определяться их специализацией, </a:t>
            </a:r>
            <a:r>
              <a:rPr lang="ru-RU" dirty="0" smtClean="0"/>
              <a:t>сельскохозяйственной </a:t>
            </a:r>
            <a:r>
              <a:rPr lang="ru-RU" dirty="0"/>
              <a:t>освоенностью территории, состоянием дорожной сети, допустимой удаленностью посевов отдельных </a:t>
            </a:r>
            <a:r>
              <a:rPr lang="ru-RU" dirty="0" smtClean="0"/>
              <a:t>сельскохозяйственных </a:t>
            </a:r>
            <a:r>
              <a:rPr lang="ru-RU" dirty="0"/>
              <a:t>культур от крестьянской усадьбы и другими факторами.</a:t>
            </a:r>
          </a:p>
          <a:p>
            <a:r>
              <a:rPr lang="ru-RU" dirty="0" smtClean="0"/>
              <a:t>   Количество </a:t>
            </a:r>
            <a:r>
              <a:rPr lang="ru-RU" dirty="0"/>
              <a:t>крестьянских (фермерских) хозяйств, организуемых на выделяемом земельном массиве, предопределяется их </a:t>
            </a:r>
            <a:r>
              <a:rPr lang="ru-RU" dirty="0" smtClean="0"/>
              <a:t>специализацией</a:t>
            </a:r>
            <a:r>
              <a:rPr lang="ru-RU" dirty="0"/>
              <a:t>, размером семьи и, в конечном счете, площадью </a:t>
            </a:r>
            <a:r>
              <a:rPr lang="ru-RU" dirty="0" smtClean="0"/>
              <a:t>землепользований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06122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05394" y="711990"/>
            <a:ext cx="843860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В </a:t>
            </a:r>
            <a:r>
              <a:rPr lang="ru-RU" dirty="0"/>
              <a:t>Республике Беларусь насчитывается около 1,3 тыс. хуторов. Вместе с тем, на практике довольно трудно организовать </a:t>
            </a:r>
            <a:r>
              <a:rPr lang="ru-RU" dirty="0" smtClean="0"/>
              <a:t>крестьянское </a:t>
            </a:r>
            <a:r>
              <a:rPr lang="ru-RU" dirty="0"/>
              <a:t>(фермерское) хозяйство классического хуторского типа. Это связано с тем, что фермеру чаще всего придется создавать новую усадьбу, затратить средства на строительство подъездных дорог, инженерных сетей, линий электропередач, связи и других </a:t>
            </a:r>
            <a:r>
              <a:rPr lang="ru-RU" dirty="0" smtClean="0"/>
              <a:t>коммуникаций</a:t>
            </a:r>
            <a:r>
              <a:rPr lang="ru-RU" dirty="0"/>
              <a:t>, что для большинства крестьян экономически недоступно.</a:t>
            </a:r>
          </a:p>
          <a:p>
            <a:r>
              <a:rPr lang="ru-RU" dirty="0" smtClean="0"/>
              <a:t> </a:t>
            </a:r>
          </a:p>
          <a:p>
            <a:r>
              <a:rPr lang="ru-RU" dirty="0"/>
              <a:t> </a:t>
            </a:r>
            <a:r>
              <a:rPr lang="ru-RU" dirty="0" smtClean="0"/>
              <a:t>  При </a:t>
            </a:r>
            <a:r>
              <a:rPr lang="ru-RU" dirty="0"/>
              <a:t>отрубном типе территориальной организации хозяйства крестьянская усадьба сохраняется в селе, а производственный уча-сток располагается на некотором удалении, на нем может </a:t>
            </a:r>
            <a:r>
              <a:rPr lang="ru-RU" dirty="0" smtClean="0"/>
              <a:t>создаваться </a:t>
            </a:r>
            <a:r>
              <a:rPr lang="ru-RU" dirty="0"/>
              <a:t>временное жилье. В настоящее время такой тип размещения фермерского хозяйства является преобладающим и возникает, как правило, при реорганизации сельскохозяйственных организаций. Имея в селе дом и приусадебное хозяйство, крестьянская семья </a:t>
            </a:r>
            <a:r>
              <a:rPr lang="ru-RU" dirty="0" smtClean="0"/>
              <a:t>может </a:t>
            </a:r>
            <a:r>
              <a:rPr lang="ru-RU" dirty="0"/>
              <a:t>получить в качестве земельного пая отдельный участок.</a:t>
            </a:r>
          </a:p>
          <a:p>
            <a:endParaRPr lang="ru-RU" dirty="0" smtClean="0"/>
          </a:p>
          <a:p>
            <a:r>
              <a:rPr lang="ru-RU" dirty="0"/>
              <a:t> </a:t>
            </a:r>
            <a:r>
              <a:rPr lang="ru-RU" dirty="0" smtClean="0"/>
              <a:t>  При </a:t>
            </a:r>
            <a:r>
              <a:rPr lang="ru-RU" dirty="0"/>
              <a:t>таком типе территориальной организации хозяйства самые отдаленные от усадьбы фермера земельные участки используются экстенсивно, а близкие – интенсивно.</a:t>
            </a:r>
          </a:p>
        </p:txBody>
      </p:sp>
    </p:spTree>
    <p:extLst>
      <p:ext uri="{BB962C8B-B14F-4D97-AF65-F5344CB8AC3E}">
        <p14:creationId xmlns:p14="http://schemas.microsoft.com/office/powerpoint/2010/main" val="2207873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87681" y="265845"/>
            <a:ext cx="8934994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Сущность </a:t>
            </a:r>
            <a:r>
              <a:rPr lang="ru-RU" dirty="0" err="1"/>
              <a:t>селенческо</a:t>
            </a:r>
            <a:r>
              <a:rPr lang="ru-RU" dirty="0"/>
              <a:t>-отрубного типа организации крестьян-</a:t>
            </a:r>
            <a:r>
              <a:rPr lang="ru-RU" dirty="0" err="1"/>
              <a:t>ского</a:t>
            </a:r>
            <a:r>
              <a:rPr lang="ru-RU" dirty="0"/>
              <a:t> хозяйства состоит в том, что усадьба фермера располагается в населенном пункте, а часть производственной зоны – за пределами села, иногда на значительном расстоянии от усадьбы фермера, а другая часть – рядом с ней. Такое размещение может быть </a:t>
            </a:r>
            <a:r>
              <a:rPr lang="ru-RU" dirty="0" smtClean="0"/>
              <a:t>обусловлено </a:t>
            </a:r>
            <a:r>
              <a:rPr lang="ru-RU" dirty="0"/>
              <a:t>нехваткой земель вблизи населенного пункта или наличием большой численности поголовья скота, которое недопустимо с </a:t>
            </a:r>
            <a:r>
              <a:rPr lang="ru-RU" dirty="0" smtClean="0"/>
              <a:t>санитарной </a:t>
            </a:r>
            <a:r>
              <a:rPr lang="ru-RU" dirty="0"/>
              <a:t>точки зрения содержать вблизи жилого дома. Этот тип </a:t>
            </a:r>
            <a:r>
              <a:rPr lang="ru-RU" dirty="0" smtClean="0"/>
              <a:t>организации </a:t>
            </a:r>
            <a:r>
              <a:rPr lang="ru-RU" dirty="0"/>
              <a:t>крестьянского (фермерского) хозяйства характерен для образования его на базе личного подсобного хозяйства. </a:t>
            </a:r>
            <a:r>
              <a:rPr lang="ru-RU" dirty="0" smtClean="0"/>
              <a:t>Большинство </a:t>
            </a:r>
            <a:r>
              <a:rPr lang="ru-RU" dirty="0"/>
              <a:t>фермеров уже имеют в сельских населенных пунктах жилые и производственные постройки и земельные участки при них. Для расширения своего хозяйства они берут дополнительные земельные участки, образуя при этом хозяйства </a:t>
            </a:r>
            <a:r>
              <a:rPr lang="ru-RU" dirty="0" err="1"/>
              <a:t>селенческо</a:t>
            </a:r>
            <a:r>
              <a:rPr lang="ru-RU" dirty="0"/>
              <a:t>-отрубного типа.</a:t>
            </a:r>
          </a:p>
          <a:p>
            <a:r>
              <a:rPr lang="ru-RU" dirty="0" smtClean="0"/>
              <a:t>   </a:t>
            </a:r>
          </a:p>
          <a:p>
            <a:r>
              <a:rPr lang="ru-RU" dirty="0" err="1" smtClean="0"/>
              <a:t>Селенческо</a:t>
            </a:r>
            <a:r>
              <a:rPr lang="ru-RU" dirty="0" smtClean="0"/>
              <a:t>-кооперативный </a:t>
            </a:r>
            <a:r>
              <a:rPr lang="ru-RU" dirty="0"/>
              <a:t>тип состоит в том, что несколько </a:t>
            </a:r>
            <a:r>
              <a:rPr lang="ru-RU" dirty="0" smtClean="0"/>
              <a:t>семей </a:t>
            </a:r>
            <a:r>
              <a:rPr lang="ru-RU" dirty="0"/>
              <a:t>размещаются на территории обезлюженного небольшого </a:t>
            </a:r>
            <a:r>
              <a:rPr lang="ru-RU" dirty="0" smtClean="0"/>
              <a:t>сельского </a:t>
            </a:r>
            <a:r>
              <a:rPr lang="ru-RU" dirty="0"/>
              <a:t>селения и постепенно осваивают его. С экономической точки зрения такой вариант требует минимума затрат, поскольку </a:t>
            </a:r>
            <a:r>
              <a:rPr lang="ru-RU" dirty="0" smtClean="0"/>
              <a:t>обезлюженные </a:t>
            </a:r>
            <a:r>
              <a:rPr lang="ru-RU" dirty="0"/>
              <a:t>деревни имеют некоторое жилье и хозяйственные </a:t>
            </a:r>
            <a:r>
              <a:rPr lang="ru-RU" dirty="0" smtClean="0"/>
              <a:t>постройки</a:t>
            </a:r>
            <a:r>
              <a:rPr lang="ru-RU" dirty="0"/>
              <a:t>, определенное обустройство и плодородные земли. Здесь возможна кооперация в строительстве дорог, электролиний и </a:t>
            </a:r>
            <a:r>
              <a:rPr lang="ru-RU" dirty="0" smtClean="0"/>
              <a:t>других </a:t>
            </a:r>
            <a:r>
              <a:rPr lang="ru-RU" dirty="0"/>
              <a:t>инженерных коммуникаций, которая позволит сократить </a:t>
            </a:r>
            <a:r>
              <a:rPr lang="ru-RU" dirty="0" smtClean="0"/>
              <a:t>стартовые </a:t>
            </a:r>
            <a:r>
              <a:rPr lang="ru-RU" dirty="0"/>
              <a:t>капиталовложения каждой семьи и облегчит развертывание основного производства</a:t>
            </a:r>
          </a:p>
        </p:txBody>
      </p:sp>
    </p:spTree>
    <p:extLst>
      <p:ext uri="{BB962C8B-B14F-4D97-AF65-F5344CB8AC3E}">
        <p14:creationId xmlns:p14="http://schemas.microsoft.com/office/powerpoint/2010/main" val="4118425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74469" y="373193"/>
            <a:ext cx="911787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В </a:t>
            </a:r>
            <a:r>
              <a:rPr lang="ru-RU" dirty="0"/>
              <a:t>настоящее время большинство сельских жителей, </a:t>
            </a:r>
            <a:r>
              <a:rPr lang="ru-RU" dirty="0" smtClean="0"/>
              <a:t>организующих </a:t>
            </a:r>
            <a:r>
              <a:rPr lang="ru-RU" dirty="0"/>
              <a:t>крестьянское (фермерское) хозяйство отдают предпочтение отрубному или </a:t>
            </a:r>
            <a:r>
              <a:rPr lang="ru-RU" dirty="0" err="1"/>
              <a:t>селенческо</a:t>
            </a:r>
            <a:r>
              <a:rPr lang="ru-RU" dirty="0"/>
              <a:t>-отрубному типу организации хозяйства, а городские – кооперативному и хуторскому типу.</a:t>
            </a:r>
          </a:p>
          <a:p>
            <a:endParaRPr lang="ru-RU" dirty="0"/>
          </a:p>
          <a:p>
            <a:r>
              <a:rPr lang="ru-RU" dirty="0" smtClean="0"/>
              <a:t>   В </a:t>
            </a:r>
            <a:r>
              <a:rPr lang="ru-RU" dirty="0"/>
              <a:t>соответствии с типами территориальной организации </a:t>
            </a:r>
            <a:r>
              <a:rPr lang="ru-RU" dirty="0" smtClean="0"/>
              <a:t>крестьянских </a:t>
            </a:r>
            <a:r>
              <a:rPr lang="ru-RU" dirty="0"/>
              <a:t>(фермерских) хозяйств их усадьбы могут размещаться:</a:t>
            </a:r>
          </a:p>
          <a:p>
            <a:r>
              <a:rPr lang="ru-RU" dirty="0"/>
              <a:t>- по месту жительства фермера – в населенном пункте;</a:t>
            </a:r>
          </a:p>
          <a:p>
            <a:r>
              <a:rPr lang="ru-RU" dirty="0"/>
              <a:t>- на территории предоставленного земельного участка;</a:t>
            </a:r>
          </a:p>
          <a:p>
            <a:r>
              <a:rPr lang="ru-RU" dirty="0"/>
              <a:t>- в новом сельском населенном пункте (хуторе);</a:t>
            </a:r>
          </a:p>
          <a:p>
            <a:r>
              <a:rPr lang="ru-RU" dirty="0"/>
              <a:t>- в местах бывших поселений и небольших деревнях.</a:t>
            </a:r>
          </a:p>
          <a:p>
            <a:endParaRPr lang="ru-RU" dirty="0" smtClean="0"/>
          </a:p>
          <a:p>
            <a:r>
              <a:rPr lang="ru-RU" dirty="0"/>
              <a:t> </a:t>
            </a:r>
            <a:r>
              <a:rPr lang="ru-RU" dirty="0" smtClean="0"/>
              <a:t>  Во </a:t>
            </a:r>
            <a:r>
              <a:rPr lang="ru-RU" dirty="0"/>
              <a:t>всех случаях выбор места размещения усадьбы </a:t>
            </a:r>
            <a:r>
              <a:rPr lang="ru-RU" dirty="0" smtClean="0"/>
              <a:t>крестьянского </a:t>
            </a:r>
            <a:r>
              <a:rPr lang="ru-RU" dirty="0"/>
              <a:t>(фермерского) хозяйства обосновывается экономической </a:t>
            </a:r>
            <a:r>
              <a:rPr lang="ru-RU" dirty="0" smtClean="0"/>
              <a:t>оценкой</a:t>
            </a:r>
            <a:r>
              <a:rPr lang="ru-RU" dirty="0"/>
              <a:t>.</a:t>
            </a:r>
          </a:p>
          <a:p>
            <a:r>
              <a:rPr lang="ru-RU" dirty="0"/>
              <a:t>В зависимости от цели производства, размера хозяйства, доли дохода, получаемого от сельскохозяйственного производства в </a:t>
            </a:r>
            <a:r>
              <a:rPr lang="ru-RU" dirty="0" smtClean="0"/>
              <a:t>общем </a:t>
            </a:r>
            <a:r>
              <a:rPr lang="ru-RU" dirty="0"/>
              <a:t>бюджете семьи, все крестьянские (фермерские) хозяйства можно разделить на три вида:</a:t>
            </a:r>
          </a:p>
          <a:p>
            <a:r>
              <a:rPr lang="ru-RU" dirty="0"/>
              <a:t>- фермерское хозяйство, при котором весь доход семья получает за счет собственного сельскохозяйственного производства;</a:t>
            </a:r>
          </a:p>
        </p:txBody>
      </p:sp>
    </p:spTree>
    <p:extLst>
      <p:ext uri="{BB962C8B-B14F-4D97-AF65-F5344CB8AC3E}">
        <p14:creationId xmlns:p14="http://schemas.microsoft.com/office/powerpoint/2010/main" val="2027438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22514" y="606981"/>
            <a:ext cx="8551817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- промысловое крестьянское (фермерское) хозяйство, дающее более 50% дохода от производства сельскохозяйственной </a:t>
            </a:r>
            <a:r>
              <a:rPr lang="ru-RU" dirty="0" err="1"/>
              <a:t>продук-ции</a:t>
            </a:r>
            <a:r>
              <a:rPr lang="ru-RU" dirty="0"/>
              <a:t>, а остальной доход за счет промысла или другого вида </a:t>
            </a:r>
            <a:r>
              <a:rPr lang="ru-RU" dirty="0" err="1"/>
              <a:t>трудо</a:t>
            </a:r>
            <a:r>
              <a:rPr lang="ru-RU" dirty="0"/>
              <a:t>-вой деятельности членов крестьянской семьи;</a:t>
            </a:r>
          </a:p>
          <a:p>
            <a:r>
              <a:rPr lang="ru-RU" dirty="0"/>
              <a:t>- подсобное крестьянское хозяйство, дающее побочный (</a:t>
            </a:r>
            <a:r>
              <a:rPr lang="ru-RU" dirty="0" err="1"/>
              <a:t>допол-нительный</a:t>
            </a:r>
            <a:r>
              <a:rPr lang="ru-RU" dirty="0"/>
              <a:t>) доход к основному семейству, получаемому за счет трудовой деятельности вне сельского хозяйства.</a:t>
            </a:r>
          </a:p>
          <a:p>
            <a:endParaRPr lang="ru-RU" dirty="0" smtClean="0"/>
          </a:p>
          <a:p>
            <a:r>
              <a:rPr lang="ru-RU" dirty="0"/>
              <a:t> </a:t>
            </a:r>
            <a:r>
              <a:rPr lang="ru-RU" dirty="0" smtClean="0"/>
              <a:t>  По </a:t>
            </a:r>
            <a:r>
              <a:rPr lang="ru-RU" dirty="0"/>
              <a:t>мере развития и расширения земельных площадей, </a:t>
            </a:r>
            <a:r>
              <a:rPr lang="ru-RU" dirty="0" err="1"/>
              <a:t>увеличе-ния</a:t>
            </a:r>
            <a:r>
              <a:rPr lang="ru-RU" dirty="0"/>
              <a:t> объемов сельскохозяйственного производства промысловые и подсобные крестьянские хозяйства могут перейти в фермерские.</a:t>
            </a:r>
          </a:p>
        </p:txBody>
      </p:sp>
    </p:spTree>
    <p:extLst>
      <p:ext uri="{BB962C8B-B14F-4D97-AF65-F5344CB8AC3E}">
        <p14:creationId xmlns:p14="http://schemas.microsoft.com/office/powerpoint/2010/main" val="7567892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92183" y="538655"/>
            <a:ext cx="82296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1"/>
                </a:solidFill>
              </a:rPr>
              <a:t>2. Факторы, влияющие на выбор типа территориального размещения крестьянского (</a:t>
            </a:r>
            <a:r>
              <a:rPr lang="ru-RU" dirty="0" smtClean="0">
                <a:solidFill>
                  <a:schemeClr val="accent1"/>
                </a:solidFill>
              </a:rPr>
              <a:t>фермерского) хозяйства</a:t>
            </a:r>
            <a:endParaRPr lang="ru-RU" dirty="0">
              <a:solidFill>
                <a:schemeClr val="accent1"/>
              </a:solidFill>
            </a:endParaRPr>
          </a:p>
          <a:p>
            <a:endParaRPr lang="ru-RU" dirty="0"/>
          </a:p>
          <a:p>
            <a:r>
              <a:rPr lang="ru-RU" dirty="0" smtClean="0"/>
              <a:t>   Выбор </a:t>
            </a:r>
            <a:r>
              <a:rPr lang="ru-RU" dirty="0"/>
              <a:t>типа крестьянского (фермерского) хозяйства зависит от конкретных условий сельскохозяйственного предприятия, на базе которого создается новое землепользование. В частности, от </a:t>
            </a:r>
            <a:r>
              <a:rPr lang="ru-RU" dirty="0" smtClean="0"/>
              <a:t>количества</a:t>
            </a:r>
            <a:r>
              <a:rPr lang="ru-RU" dirty="0"/>
              <a:t>, размеров и размещения населенных пунктов, освоенности территории и удаленности пахотных и луговых земель от сел, раз-вития дорожной сети, средств связи, системы производственного облуживания, наличия и расположения жилых и производственных построек, культурно-бытовых учреждений и инженерных </a:t>
            </a:r>
            <a:r>
              <a:rPr lang="ru-RU" dirty="0" smtClean="0"/>
              <a:t>коммуникаций</a:t>
            </a:r>
            <a:r>
              <a:rPr lang="ru-RU" dirty="0"/>
              <a:t>, надежных источников водоснабжения, а также </a:t>
            </a:r>
            <a:r>
              <a:rPr lang="ru-RU" dirty="0" smtClean="0"/>
              <a:t>специализации </a:t>
            </a:r>
            <a:r>
              <a:rPr lang="ru-RU" dirty="0"/>
              <a:t>крестьянского (фермерского) хозяйства, площади </a:t>
            </a:r>
            <a:r>
              <a:rPr lang="ru-RU" dirty="0" smtClean="0"/>
              <a:t>землепользования</a:t>
            </a:r>
            <a:r>
              <a:rPr lang="ru-RU" dirty="0"/>
              <a:t>, состава семьи, интенсивности ее межхозяйственных, </a:t>
            </a:r>
            <a:r>
              <a:rPr lang="ru-RU" dirty="0" smtClean="0"/>
              <a:t>производственных </a:t>
            </a:r>
            <a:r>
              <a:rPr lang="ru-RU" dirty="0"/>
              <a:t>и культурно-бытовых связей.</a:t>
            </a:r>
          </a:p>
          <a:p>
            <a:endParaRPr lang="ru-RU" dirty="0" smtClean="0"/>
          </a:p>
          <a:p>
            <a:r>
              <a:rPr lang="ru-RU" dirty="0"/>
              <a:t> </a:t>
            </a:r>
            <a:r>
              <a:rPr lang="ru-RU" dirty="0" smtClean="0"/>
              <a:t>  Организация </a:t>
            </a:r>
            <a:r>
              <a:rPr lang="ru-RU" dirty="0"/>
              <a:t>крестьянского (фермерского) хозяйства </a:t>
            </a:r>
            <a:r>
              <a:rPr lang="ru-RU" dirty="0" smtClean="0"/>
              <a:t>определенного </a:t>
            </a:r>
            <a:r>
              <a:rPr lang="ru-RU" dirty="0"/>
              <a:t>типа предопределяется рядом организационно-хозяйственных, культурно-бытовых, социальных, экономических и других факторов.</a:t>
            </a:r>
          </a:p>
        </p:txBody>
      </p:sp>
    </p:spTree>
    <p:extLst>
      <p:ext uri="{BB962C8B-B14F-4D97-AF65-F5344CB8AC3E}">
        <p14:creationId xmlns:p14="http://schemas.microsoft.com/office/powerpoint/2010/main" val="3017875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5429" y="592914"/>
            <a:ext cx="890016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Среди </a:t>
            </a:r>
            <a:r>
              <a:rPr lang="ru-RU" dirty="0"/>
              <a:t>организационно-хозяйственных факторов важную роль играют специализация хозяйства, структура земель и посевных площадей, трудоемкость возделываемых культур, территориальная организация производства, условия управления и хозяйствования, внедрение прогрессивных технологий, размещение основных дорог, севооборотов, инженерное оборудование территории, </a:t>
            </a:r>
            <a:r>
              <a:rPr lang="ru-RU" dirty="0" smtClean="0"/>
              <a:t>регулирование </a:t>
            </a:r>
            <a:r>
              <a:rPr lang="ru-RU" dirty="0"/>
              <a:t>баланса потребностей и наличия трудовых ресурсов и др. </a:t>
            </a:r>
            <a:r>
              <a:rPr lang="ru-RU" dirty="0" smtClean="0"/>
              <a:t>Организационно-хозяйственные </a:t>
            </a:r>
            <a:r>
              <a:rPr lang="ru-RU" dirty="0"/>
              <a:t>факторы определяют интенсивность производственных связей крестьянской усадьбы и обслуживаемых земель.</a:t>
            </a:r>
          </a:p>
          <a:p>
            <a:endParaRPr lang="ru-RU" dirty="0" smtClean="0"/>
          </a:p>
          <a:p>
            <a:r>
              <a:rPr lang="ru-RU" dirty="0"/>
              <a:t> </a:t>
            </a:r>
            <a:r>
              <a:rPr lang="ru-RU" dirty="0" smtClean="0"/>
              <a:t>  Культурно-бытовой </a:t>
            </a:r>
            <a:r>
              <a:rPr lang="ru-RU" dirty="0"/>
              <a:t>фактор проявляется в поддержании </a:t>
            </a:r>
            <a:r>
              <a:rPr lang="ru-RU" dirty="0" smtClean="0"/>
              <a:t>постоянных </a:t>
            </a:r>
            <a:r>
              <a:rPr lang="ru-RU" dirty="0"/>
              <a:t>связей семьи с культурно-бытовыми учреждениями с целью получения соответствующих услуг.</a:t>
            </a:r>
          </a:p>
        </p:txBody>
      </p:sp>
    </p:spTree>
    <p:extLst>
      <p:ext uri="{BB962C8B-B14F-4D97-AF65-F5344CB8AC3E}">
        <p14:creationId xmlns:p14="http://schemas.microsoft.com/office/powerpoint/2010/main" val="938548556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61</TotalTime>
  <Words>2509</Words>
  <Application>Microsoft Office PowerPoint</Application>
  <PresentationFormat>Широкоэкранный</PresentationFormat>
  <Paragraphs>334</Paragraphs>
  <Slides>38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46" baseType="lpstr">
      <vt:lpstr>Arial</vt:lpstr>
      <vt:lpstr>Cambria</vt:lpstr>
      <vt:lpstr>Courier New</vt:lpstr>
      <vt:lpstr>Times New Roman</vt:lpstr>
      <vt:lpstr>Trebuchet MS</vt:lpstr>
      <vt:lpstr>Wingdings 3</vt:lpstr>
      <vt:lpstr>Грань</vt:lpstr>
      <vt:lpstr>Microsoft Equation 3.0</vt:lpstr>
      <vt:lpstr>Тема 2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2</dc:title>
  <dc:creator>Учетная запись Майкрософт</dc:creator>
  <cp:lastModifiedBy>Учетная запись Майкрософт</cp:lastModifiedBy>
  <cp:revision>14</cp:revision>
  <dcterms:created xsi:type="dcterms:W3CDTF">2022-01-03T13:10:48Z</dcterms:created>
  <dcterms:modified xsi:type="dcterms:W3CDTF">2022-01-03T14:12:13Z</dcterms:modified>
</cp:coreProperties>
</file>