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71" r:id="rId5"/>
    <p:sldId id="272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5844" y="426719"/>
            <a:ext cx="7766936" cy="663202"/>
          </a:xfrm>
        </p:spPr>
        <p:txBody>
          <a:bodyPr/>
          <a:lstStyle/>
          <a:p>
            <a:pPr algn="l"/>
            <a:r>
              <a:rPr lang="ru-RU" dirty="0" smtClean="0"/>
              <a:t>Тема 10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798" y="1342467"/>
            <a:ext cx="7766936" cy="2236756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2"/>
                </a:solidFill>
              </a:rPr>
              <a:t>ЭФФЕКТИВНОСТЬ И ТЕХНИКО-ЭКОНОМИЧЕСКИЕ ПОКАЗАТЕЛИ ПРОЕКТА ВНУТРИХОЗЯЙСТВЕННОГО ЗЕМЛЕУСТРОЙСТВА КРЕСТЬЯНСКОГО (ФЕРМЕРСКОГО) ХОЗЯЙСТВА</a:t>
            </a:r>
          </a:p>
        </p:txBody>
      </p:sp>
    </p:spTree>
    <p:extLst>
      <p:ext uri="{BB962C8B-B14F-4D97-AF65-F5344CB8AC3E}">
        <p14:creationId xmlns:p14="http://schemas.microsoft.com/office/powerpoint/2010/main" val="2331908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41" y="1002944"/>
            <a:ext cx="8172995" cy="2436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087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888" y="338790"/>
            <a:ext cx="6386031" cy="597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692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798" y="243641"/>
            <a:ext cx="7204636" cy="63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231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056" y="553863"/>
            <a:ext cx="7214488" cy="536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145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666" y="673053"/>
            <a:ext cx="8435787" cy="579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507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140" y="700721"/>
            <a:ext cx="6688672" cy="543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070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60" y="568546"/>
            <a:ext cx="8706163" cy="5710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000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63" y="420276"/>
            <a:ext cx="9285761" cy="567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318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6805" y="252547"/>
            <a:ext cx="7766936" cy="767705"/>
          </a:xfrm>
        </p:spPr>
        <p:txBody>
          <a:bodyPr/>
          <a:lstStyle/>
          <a:p>
            <a:pPr algn="l"/>
            <a:r>
              <a:rPr lang="ru-RU" sz="4000" dirty="0" smtClean="0"/>
              <a:t>Вопросы: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5845" y="1149531"/>
            <a:ext cx="7766936" cy="3327641"/>
          </a:xfrm>
        </p:spPr>
        <p:txBody>
          <a:bodyPr>
            <a:normAutofit fontScale="92500"/>
          </a:bodyPr>
          <a:lstStyle/>
          <a:p>
            <a:pPr algn="l"/>
            <a:r>
              <a:rPr lang="ru-RU" sz="3200" dirty="0">
                <a:solidFill>
                  <a:schemeClr val="accent2"/>
                </a:solidFill>
              </a:rPr>
              <a:t>1.	Технические показатели проекта внутрихозяйственного землеустройства крестьянского (фермерского) хозяйства.</a:t>
            </a:r>
          </a:p>
          <a:p>
            <a:pPr algn="l"/>
            <a:r>
              <a:rPr lang="ru-RU" sz="3200" dirty="0">
                <a:solidFill>
                  <a:schemeClr val="accent2"/>
                </a:solidFill>
              </a:rPr>
              <a:t>2.	Понятие эффективности проекта внутрихозяйственного землеустройства крестьянского (фермерского) хозяйства.</a:t>
            </a:r>
          </a:p>
          <a:p>
            <a:pPr algn="l"/>
            <a:endParaRPr lang="ru-RU" dirty="0">
              <a:solidFill>
                <a:schemeClr val="accent2"/>
              </a:solidFill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255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634" y="197346"/>
            <a:ext cx="88043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2"/>
                </a:solidFill>
              </a:rPr>
              <a:t>1. Техническо-экономические показатели проекта </a:t>
            </a:r>
            <a:r>
              <a:rPr lang="ru-RU" dirty="0" smtClean="0">
                <a:solidFill>
                  <a:schemeClr val="accent2"/>
                </a:solidFill>
              </a:rPr>
              <a:t>внутрихозяйственного </a:t>
            </a:r>
            <a:r>
              <a:rPr lang="ru-RU" dirty="0">
                <a:solidFill>
                  <a:schemeClr val="accent2"/>
                </a:solidFill>
              </a:rPr>
              <a:t>землеустройства крестьянского </a:t>
            </a:r>
            <a:r>
              <a:rPr lang="ru-RU" dirty="0" smtClean="0">
                <a:solidFill>
                  <a:schemeClr val="accent2"/>
                </a:solidFill>
              </a:rPr>
              <a:t>(</a:t>
            </a:r>
            <a:r>
              <a:rPr lang="ru-RU" dirty="0">
                <a:solidFill>
                  <a:schemeClr val="accent2"/>
                </a:solidFill>
              </a:rPr>
              <a:t>фермерского) хозяйства</a:t>
            </a:r>
          </a:p>
          <a:p>
            <a:endParaRPr lang="ru-RU" dirty="0"/>
          </a:p>
          <a:p>
            <a:r>
              <a:rPr lang="ru-RU" dirty="0"/>
              <a:t>Экономическое обоснование проводится в целях  </a:t>
            </a:r>
            <a:r>
              <a:rPr lang="ru-RU" dirty="0" smtClean="0"/>
              <a:t>выявления </a:t>
            </a:r>
            <a:r>
              <a:rPr lang="ru-RU" dirty="0"/>
              <a:t>наилучшего варианта организации  территории, </a:t>
            </a:r>
            <a:r>
              <a:rPr lang="ru-RU" dirty="0" smtClean="0"/>
              <a:t>определения </a:t>
            </a:r>
            <a:r>
              <a:rPr lang="ru-RU" dirty="0"/>
              <a:t>эффективности проектных решений по сравнению с </a:t>
            </a:r>
            <a:r>
              <a:rPr lang="ru-RU" dirty="0" smtClean="0"/>
              <a:t>существующим </a:t>
            </a:r>
            <a:r>
              <a:rPr lang="ru-RU" dirty="0"/>
              <a:t>положением и снабжения проекта </a:t>
            </a:r>
            <a:r>
              <a:rPr lang="ru-RU" dirty="0" smtClean="0"/>
              <a:t>внутрихозяйственного </a:t>
            </a:r>
            <a:r>
              <a:rPr lang="ru-RU" dirty="0"/>
              <a:t>землеустройства стоимостными показателями, ха-</a:t>
            </a:r>
            <a:r>
              <a:rPr lang="ru-RU" dirty="0" err="1"/>
              <a:t>рактеризующими</a:t>
            </a:r>
            <a:r>
              <a:rPr lang="ru-RU" dirty="0"/>
              <a:t> его эффективность. При этом экономические показатели применяют для сопоставления ожидаемых </a:t>
            </a:r>
            <a:r>
              <a:rPr lang="ru-RU" dirty="0" smtClean="0"/>
              <a:t>результатов </a:t>
            </a:r>
            <a:r>
              <a:rPr lang="ru-RU" dirty="0"/>
              <a:t>по улучшению экономики и росту производства </a:t>
            </a:r>
            <a:r>
              <a:rPr lang="ru-RU" dirty="0" smtClean="0"/>
              <a:t>продукции </a:t>
            </a:r>
            <a:r>
              <a:rPr lang="ru-RU" dirty="0"/>
              <a:t>различных отраслей, рациональной организации </a:t>
            </a:r>
            <a:r>
              <a:rPr lang="ru-RU" dirty="0" smtClean="0"/>
              <a:t>производственных </a:t>
            </a:r>
            <a:r>
              <a:rPr lang="ru-RU" dirty="0"/>
              <a:t>процессов с вызвавшими эти улучшения затрата-ми.</a:t>
            </a:r>
          </a:p>
          <a:p>
            <a:r>
              <a:rPr lang="ru-RU" dirty="0"/>
              <a:t>Система показателей экономического обоснования  </a:t>
            </a:r>
            <a:r>
              <a:rPr lang="ru-RU" dirty="0" smtClean="0"/>
              <a:t>проектов </a:t>
            </a:r>
            <a:r>
              <a:rPr lang="ru-RU" dirty="0"/>
              <a:t>внутрихозяйственного землеустройства складывается из показателей эффективности по составным частям и элементам проектов. Данные показатели могут выражаться как в </a:t>
            </a:r>
            <a:r>
              <a:rPr lang="ru-RU" dirty="0" smtClean="0"/>
              <a:t>натуральной</a:t>
            </a:r>
            <a:r>
              <a:rPr lang="ru-RU" dirty="0"/>
              <a:t>, так и стоимостной форме.</a:t>
            </a:r>
          </a:p>
        </p:txBody>
      </p:sp>
    </p:spTree>
    <p:extLst>
      <p:ext uri="{BB962C8B-B14F-4D97-AF65-F5344CB8AC3E}">
        <p14:creationId xmlns:p14="http://schemas.microsoft.com/office/powerpoint/2010/main" val="230391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61" y="1080809"/>
            <a:ext cx="8029856" cy="4266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31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085" y="117693"/>
            <a:ext cx="1068541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Технико-экономические (технические) показатели проекта – система характеристик, дающих возможность судить об </a:t>
            </a:r>
            <a:r>
              <a:rPr lang="ru-RU" dirty="0" smtClean="0"/>
              <a:t>изменениях</a:t>
            </a:r>
            <a:r>
              <a:rPr lang="ru-RU" dirty="0"/>
              <a:t>, вносимых проектными предложениями в состояние и развитие объекта, и достигаемом в результате этого эффекте. </a:t>
            </a:r>
          </a:p>
          <a:p>
            <a:r>
              <a:rPr lang="ru-RU" dirty="0"/>
              <a:t>При оценке проекта внутрихозяйственного землеустройства используются показатели натуральные и стоимостные, </a:t>
            </a:r>
            <a:r>
              <a:rPr lang="ru-RU" dirty="0" smtClean="0"/>
              <a:t>количественные </a:t>
            </a:r>
            <a:r>
              <a:rPr lang="ru-RU" dirty="0"/>
              <a:t>и качественные, абсолютные и относительные, </a:t>
            </a:r>
            <a:r>
              <a:rPr lang="ru-RU" dirty="0" smtClean="0"/>
              <a:t>синтетические </a:t>
            </a:r>
            <a:r>
              <a:rPr lang="ru-RU" dirty="0"/>
              <a:t>и аналитические, на год составления проекта и на расчетный срок его освоения. Данные показатели </a:t>
            </a:r>
            <a:r>
              <a:rPr lang="ru-RU" dirty="0" smtClean="0"/>
              <a:t>характеризуют </a:t>
            </a:r>
            <a:r>
              <a:rPr lang="ru-RU" dirty="0"/>
              <a:t>использование земли, организацию территории, </a:t>
            </a:r>
            <a:r>
              <a:rPr lang="ru-RU" dirty="0" err="1"/>
              <a:t>произ-водственные</a:t>
            </a:r>
            <a:r>
              <a:rPr lang="ru-RU" dirty="0"/>
              <a:t> результаты, зависящие от проектных </a:t>
            </a:r>
            <a:r>
              <a:rPr lang="ru-RU" dirty="0" smtClean="0"/>
              <a:t>предложений </a:t>
            </a:r>
            <a:r>
              <a:rPr lang="ru-RU" dirty="0"/>
              <a:t>и связанные с ними решения.</a:t>
            </a:r>
          </a:p>
          <a:p>
            <a:r>
              <a:rPr lang="ru-RU" dirty="0"/>
              <a:t>При оценке экономической эффективности  </a:t>
            </a:r>
            <a:r>
              <a:rPr lang="ru-RU" dirty="0" smtClean="0"/>
              <a:t>проекта </a:t>
            </a:r>
            <a:r>
              <a:rPr lang="ru-RU" dirty="0"/>
              <a:t>землеустройства рассчитывают технические (технико-экономические), агроэкономические и экономические (</a:t>
            </a:r>
            <a:r>
              <a:rPr lang="ru-RU" dirty="0" smtClean="0"/>
              <a:t>стоимостные</a:t>
            </a:r>
            <a:r>
              <a:rPr lang="ru-RU" dirty="0"/>
              <a:t>) показатели.</a:t>
            </a:r>
          </a:p>
          <a:p>
            <a:r>
              <a:rPr lang="ru-RU" dirty="0"/>
              <a:t>Технические показатели проекта землеустройства служат главным образом для оценки созданных проектом </a:t>
            </a:r>
            <a:r>
              <a:rPr lang="ru-RU" dirty="0" smtClean="0"/>
              <a:t>пространственных </a:t>
            </a:r>
            <a:r>
              <a:rPr lang="ru-RU" dirty="0"/>
              <a:t>условий организации территории и характеристики технологических свойств земли (площадь, рельеф местности, механический состав почв, наличия препятствий, </a:t>
            </a:r>
            <a:r>
              <a:rPr lang="ru-RU" dirty="0" err="1" smtClean="0"/>
              <a:t>культуртехническое</a:t>
            </a:r>
            <a:r>
              <a:rPr lang="ru-RU" dirty="0" smtClean="0"/>
              <a:t> </a:t>
            </a:r>
            <a:r>
              <a:rPr lang="ru-RU" dirty="0"/>
              <a:t>состояние, длина гона и  др.).</a:t>
            </a:r>
          </a:p>
          <a:p>
            <a:r>
              <a:rPr lang="ru-RU" dirty="0"/>
              <a:t>В процессе землеустроительного проектирования </a:t>
            </a:r>
            <a:r>
              <a:rPr lang="ru-RU" dirty="0" smtClean="0"/>
              <a:t>технические </a:t>
            </a:r>
            <a:r>
              <a:rPr lang="ru-RU" dirty="0"/>
              <a:t>показатели отражают применение при составлении </a:t>
            </a:r>
            <a:r>
              <a:rPr lang="ru-RU" dirty="0" smtClean="0"/>
              <a:t>проекта </a:t>
            </a:r>
            <a:r>
              <a:rPr lang="ru-RU" dirty="0"/>
              <a:t>научно обоснованных нормативов по </a:t>
            </a:r>
            <a:r>
              <a:rPr lang="ru-RU"/>
              <a:t>допустимым </a:t>
            </a:r>
            <a:r>
              <a:rPr lang="ru-RU" smtClean="0"/>
              <a:t>уклонам </a:t>
            </a:r>
            <a:r>
              <a:rPr lang="ru-RU" dirty="0"/>
              <a:t>в рабочем направлении движения агрегатов, предельной ширине межполосных участков, рекомендуемым размерам земельных массивов, закрепляемым за производственными подразделениями, оптимальным площадям севооборотов, </a:t>
            </a:r>
            <a:r>
              <a:rPr lang="ru-RU" dirty="0" smtClean="0"/>
              <a:t>полей</a:t>
            </a:r>
            <a:r>
              <a:rPr lang="ru-RU" dirty="0"/>
              <a:t>, рабочих участков, допустимым расстояниям перегона скота. Технические показатели проекта землеустройства при этом позволяют судить о том, как выдержаны нормы земле-устроительного проектирования, улучшены пространственные условия землепользования по сравнению с существующим </a:t>
            </a:r>
            <a:r>
              <a:rPr lang="ru-RU" dirty="0" smtClean="0"/>
              <a:t>положением</a:t>
            </a:r>
            <a:r>
              <a:rPr lang="ru-RU" dirty="0"/>
              <a:t>, каковы недостатки и преимущества возможных </a:t>
            </a:r>
            <a:r>
              <a:rPr lang="ru-RU" dirty="0" smtClean="0"/>
              <a:t>вариантов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08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012" y="466980"/>
            <a:ext cx="94052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2. </a:t>
            </a:r>
            <a:r>
              <a:rPr lang="ru-RU" dirty="0">
                <a:solidFill>
                  <a:schemeClr val="accent2"/>
                </a:solidFill>
              </a:rPr>
              <a:t>Понятие эффективности проекта </a:t>
            </a:r>
            <a:r>
              <a:rPr lang="ru-RU" dirty="0" smtClean="0">
                <a:solidFill>
                  <a:schemeClr val="accent2"/>
                </a:solidFill>
              </a:rPr>
              <a:t>внутрихозяйственного </a:t>
            </a:r>
            <a:endParaRPr lang="ru-RU" dirty="0">
              <a:solidFill>
                <a:schemeClr val="accent2"/>
              </a:solidFill>
            </a:endParaRPr>
          </a:p>
          <a:p>
            <a:r>
              <a:rPr lang="ru-RU" dirty="0">
                <a:solidFill>
                  <a:schemeClr val="accent2"/>
                </a:solidFill>
              </a:rPr>
              <a:t>землеустройства крестьянского (фермерского) хозяйства</a:t>
            </a:r>
          </a:p>
          <a:p>
            <a:endParaRPr lang="ru-RU" dirty="0"/>
          </a:p>
          <a:p>
            <a:r>
              <a:rPr lang="ru-RU" dirty="0"/>
              <a:t>Согласно имеющемуся определению эффективность – это достижение каких либо определенных результатов с мини-</a:t>
            </a:r>
            <a:r>
              <a:rPr lang="ru-RU" dirty="0" err="1"/>
              <a:t>мально</a:t>
            </a:r>
            <a:r>
              <a:rPr lang="ru-RU" dirty="0"/>
              <a:t> возможными издержками или получение максимально возможного объема продукции из данного количества </a:t>
            </a:r>
            <a:r>
              <a:rPr lang="ru-RU" dirty="0" smtClean="0"/>
              <a:t>ресурсов Применительно </a:t>
            </a:r>
            <a:r>
              <a:rPr lang="ru-RU" dirty="0"/>
              <a:t>к проекту внутрихозяйственного земле-устройства крестьянского (фермерского) хозяйства выделяют экономическую, экологическую и социальную эффективность. Совокупная эффективность состоит из показателей </a:t>
            </a:r>
            <a:r>
              <a:rPr lang="ru-RU" dirty="0" smtClean="0"/>
              <a:t>эффективности </a:t>
            </a:r>
            <a:r>
              <a:rPr lang="ru-RU" dirty="0"/>
              <a:t>проектных решений по всем составным частям и эле-ментам проекта внутрихозяйственного землеустройства.</a:t>
            </a:r>
          </a:p>
          <a:p>
            <a:r>
              <a:rPr lang="ru-RU" dirty="0"/>
              <a:t>Оценка общей экономической эффективности проекта </a:t>
            </a:r>
            <a:r>
              <a:rPr lang="ru-RU" dirty="0" smtClean="0"/>
              <a:t>внутрихозяйственного </a:t>
            </a:r>
            <a:r>
              <a:rPr lang="ru-RU" dirty="0"/>
              <a:t>землеустройства включает две </a:t>
            </a:r>
            <a:r>
              <a:rPr lang="ru-RU" dirty="0" smtClean="0"/>
              <a:t>взаимосвязанные </a:t>
            </a:r>
            <a:r>
              <a:rPr lang="ru-RU" dirty="0"/>
              <a:t>составляющие: эффективность организации </a:t>
            </a:r>
            <a:r>
              <a:rPr lang="ru-RU" dirty="0" smtClean="0"/>
              <a:t>производства </a:t>
            </a:r>
            <a:r>
              <a:rPr lang="ru-RU" dirty="0"/>
              <a:t>и эффективность территориального размещения </a:t>
            </a:r>
            <a:r>
              <a:rPr lang="ru-RU" dirty="0" err="1"/>
              <a:t>элемен-тов</a:t>
            </a:r>
            <a:r>
              <a:rPr lang="ru-RU" dirty="0"/>
              <a:t> организации сельскохозяйственного производства.  </a:t>
            </a:r>
          </a:p>
          <a:p>
            <a:r>
              <a:rPr lang="ru-RU" dirty="0"/>
              <a:t>Оценка экономической эффективности проекта </a:t>
            </a:r>
            <a:r>
              <a:rPr lang="ru-RU" dirty="0" smtClean="0"/>
              <a:t>внутрихозяйственного </a:t>
            </a:r>
            <a:r>
              <a:rPr lang="ru-RU" dirty="0"/>
              <a:t>землеустройства основывается на едином для народного хозяйства критерии – максимизации роста валового дохода сельскохозяйственного производства при минимизации затрат на его достижение, а также совокупной эффективности всех составных частей проекта. </a:t>
            </a:r>
          </a:p>
        </p:txBody>
      </p:sp>
    </p:spTree>
    <p:extLst>
      <p:ext uri="{BB962C8B-B14F-4D97-AF65-F5344CB8AC3E}">
        <p14:creationId xmlns:p14="http://schemas.microsoft.com/office/powerpoint/2010/main" val="360346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785" y="684227"/>
            <a:ext cx="8148207" cy="340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7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2549" y="85304"/>
            <a:ext cx="96055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Оценку экономической эффективности территориальной организации сельскохозяйственного производства </a:t>
            </a:r>
            <a:r>
              <a:rPr lang="ru-RU" dirty="0" smtClean="0"/>
              <a:t>предлагается </a:t>
            </a:r>
            <a:r>
              <a:rPr lang="ru-RU" dirty="0"/>
              <a:t>выполнять по коэффициенту экономической эффективности </a:t>
            </a:r>
            <a:r>
              <a:rPr lang="ru-RU" dirty="0" smtClean="0"/>
              <a:t>, </a:t>
            </a:r>
            <a:r>
              <a:rPr lang="ru-RU" dirty="0"/>
              <a:t>который устанавливается как отношение суммарных </a:t>
            </a:r>
            <a:r>
              <a:rPr lang="ru-RU" dirty="0" smtClean="0"/>
              <a:t>экономических </a:t>
            </a:r>
            <a:r>
              <a:rPr lang="ru-RU" dirty="0"/>
              <a:t>эффектов размещения на территории отдельных элементов организации производства сельскохозяйственной </a:t>
            </a:r>
            <a:r>
              <a:rPr lang="ru-RU" dirty="0" smtClean="0"/>
              <a:t>организации </a:t>
            </a:r>
            <a:r>
              <a:rPr lang="ru-RU" dirty="0"/>
              <a:t>к суммарным приведенным </a:t>
            </a:r>
            <a:r>
              <a:rPr lang="ru-RU" dirty="0" smtClean="0"/>
              <a:t>затратам, </a:t>
            </a:r>
            <a:r>
              <a:rPr lang="ru-RU" dirty="0"/>
              <a:t>связанным с осуществлением мероприятий по совершенство-</a:t>
            </a:r>
            <a:r>
              <a:rPr lang="ru-RU" dirty="0" err="1"/>
              <a:t>ванию</a:t>
            </a:r>
            <a:r>
              <a:rPr lang="ru-RU" dirty="0"/>
              <a:t> территориальной организации сельскохозяйственного производства, упорядочению размещения ее элементов и еже-годным расходам по их </a:t>
            </a:r>
            <a:r>
              <a:rPr lang="ru-RU" dirty="0" smtClean="0"/>
              <a:t>функционированию: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013" y="2369732"/>
            <a:ext cx="6838877" cy="448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746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123" y="259187"/>
            <a:ext cx="8685094" cy="607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59647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546</Words>
  <Application>Microsoft Office PowerPoint</Application>
  <PresentationFormat>Широкоэкранный</PresentationFormat>
  <Paragraphs>21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Грань</vt:lpstr>
      <vt:lpstr>Тема 10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10</dc:title>
  <dc:creator>Учетная запись Майкрософт</dc:creator>
  <cp:lastModifiedBy>Учетная запись Майкрософт</cp:lastModifiedBy>
  <cp:revision>3</cp:revision>
  <dcterms:created xsi:type="dcterms:W3CDTF">2022-01-03T18:31:07Z</dcterms:created>
  <dcterms:modified xsi:type="dcterms:W3CDTF">2022-01-03T18:49:41Z</dcterms:modified>
</cp:coreProperties>
</file>