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 id="316" r:id="rId62"/>
    <p:sldId id="317" r:id="rId6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8" d="100"/>
          <a:sy n="88" d="100"/>
        </p:scale>
        <p:origin x="494" y="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1/3/2022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1/3/2022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1/3/2022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1/3/2022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1/3/2022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1/3/2022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smtClean="0"/>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42A54C80-263E-416B-A8E0-580EDEADCBDC}" type="datetimeFigureOut">
              <a:rPr lang="en-US" dirty="0"/>
              <a:t>1/3/2022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1/3/2022</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1/3/2022</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123890" y="252548"/>
            <a:ext cx="7766936" cy="933167"/>
          </a:xfrm>
        </p:spPr>
        <p:txBody>
          <a:bodyPr/>
          <a:lstStyle/>
          <a:p>
            <a:pPr algn="l"/>
            <a:r>
              <a:rPr lang="ru-RU" dirty="0" smtClean="0"/>
              <a:t>Тема 1</a:t>
            </a:r>
            <a:endParaRPr lang="ru-RU" dirty="0"/>
          </a:p>
        </p:txBody>
      </p:sp>
      <p:sp>
        <p:nvSpPr>
          <p:cNvPr id="3" name="Подзаголовок 2"/>
          <p:cNvSpPr>
            <a:spLocks noGrp="1"/>
          </p:cNvSpPr>
          <p:nvPr>
            <p:ph type="subTitle" idx="1"/>
          </p:nvPr>
        </p:nvSpPr>
        <p:spPr>
          <a:xfrm>
            <a:off x="0" y="1659186"/>
            <a:ext cx="10215154" cy="2837648"/>
          </a:xfrm>
        </p:spPr>
        <p:txBody>
          <a:bodyPr>
            <a:noAutofit/>
          </a:bodyPr>
          <a:lstStyle/>
          <a:p>
            <a:pPr algn="ctr"/>
            <a:r>
              <a:rPr lang="ru-RU" sz="3200" b="1" dirty="0" smtClean="0">
                <a:solidFill>
                  <a:srgbClr val="00B0F0"/>
                </a:solidFill>
              </a:rPr>
              <a:t>ПОНЯТИЕ </a:t>
            </a:r>
            <a:r>
              <a:rPr lang="ru-RU" sz="3200" b="1" dirty="0">
                <a:solidFill>
                  <a:srgbClr val="00B0F0"/>
                </a:solidFill>
              </a:rPr>
              <a:t>КРЕСТЬЯНСКОГО (ФЕРМЕРСКОГО) </a:t>
            </a:r>
            <a:r>
              <a:rPr lang="ru-RU" sz="3200" b="1" dirty="0" smtClean="0">
                <a:solidFill>
                  <a:srgbClr val="00B0F0"/>
                </a:solidFill>
              </a:rPr>
              <a:t>ХОЗЯЙСТВА</a:t>
            </a:r>
            <a:r>
              <a:rPr lang="ru-RU" sz="3200" b="1" dirty="0">
                <a:solidFill>
                  <a:srgbClr val="00B0F0"/>
                </a:solidFill>
              </a:rPr>
              <a:t>. ПРАВОВЫЕ И ЭКОНОМИЧЕСКИЕ ОСНОВЫ ЕГО ОБРАЗОВАНИЯ</a:t>
            </a:r>
            <a:endParaRPr lang="ru-RU" sz="3200" dirty="0">
              <a:solidFill>
                <a:srgbClr val="00B0F0"/>
              </a:solidFill>
            </a:endParaRPr>
          </a:p>
        </p:txBody>
      </p:sp>
      <p:sp>
        <p:nvSpPr>
          <p:cNvPr id="4" name="Прямоугольник 3"/>
          <p:cNvSpPr/>
          <p:nvPr/>
        </p:nvSpPr>
        <p:spPr>
          <a:xfrm>
            <a:off x="7088777" y="4970306"/>
            <a:ext cx="3196046" cy="923330"/>
          </a:xfrm>
          <a:prstGeom prst="rect">
            <a:avLst/>
          </a:prstGeom>
        </p:spPr>
        <p:txBody>
          <a:bodyPr wrap="square">
            <a:spAutoFit/>
          </a:bodyPr>
          <a:lstStyle/>
          <a:p>
            <a:r>
              <a:rPr lang="ru-RU" dirty="0">
                <a:latin typeface="Times New Roman" panose="02020603050405020304" pitchFamily="18" charset="0"/>
                <a:cs typeface="Times New Roman" panose="02020603050405020304" pitchFamily="18" charset="0"/>
              </a:rPr>
              <a:t>Выполнил: </a:t>
            </a:r>
          </a:p>
          <a:p>
            <a:r>
              <a:rPr lang="ru-RU" dirty="0">
                <a:latin typeface="Times New Roman" panose="02020603050405020304" pitchFamily="18" charset="0"/>
                <a:cs typeface="Times New Roman" panose="02020603050405020304" pitchFamily="18" charset="0"/>
              </a:rPr>
              <a:t>старший преподаватель</a:t>
            </a:r>
          </a:p>
          <a:p>
            <a:r>
              <a:rPr lang="ru-RU" dirty="0" err="1">
                <a:latin typeface="Times New Roman" panose="02020603050405020304" pitchFamily="18" charset="0"/>
                <a:cs typeface="Times New Roman" panose="02020603050405020304" pitchFamily="18" charset="0"/>
              </a:rPr>
              <a:t>Пшибыш</a:t>
            </a:r>
            <a:r>
              <a:rPr lang="ru-RU" dirty="0">
                <a:latin typeface="Times New Roman" panose="02020603050405020304" pitchFamily="18" charset="0"/>
                <a:cs typeface="Times New Roman" panose="02020603050405020304" pitchFamily="18" charset="0"/>
              </a:rPr>
              <a:t> Е.В.</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468049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600115" y="483716"/>
            <a:ext cx="6404317" cy="369332"/>
          </a:xfrm>
          <a:prstGeom prst="rect">
            <a:avLst/>
          </a:prstGeom>
        </p:spPr>
        <p:txBody>
          <a:bodyPr wrap="none">
            <a:spAutoFit/>
          </a:bodyPr>
          <a:lstStyle/>
          <a:p>
            <a:r>
              <a:rPr lang="ru-RU" dirty="0">
                <a:ea typeface="Constantia" panose="02030602050306030303" pitchFamily="18" charset="0"/>
                <a:cs typeface="Times New Roman" panose="02020603050405020304" pitchFamily="18" charset="0"/>
              </a:rPr>
              <a:t>Схема образования крестьянских (фермерских) хозяйств </a:t>
            </a:r>
            <a:endParaRPr lang="ru-RU" dirty="0"/>
          </a:p>
        </p:txBody>
      </p:sp>
      <p:grpSp>
        <p:nvGrpSpPr>
          <p:cNvPr id="47" name="Group 62"/>
          <p:cNvGrpSpPr>
            <a:grpSpLocks/>
          </p:cNvGrpSpPr>
          <p:nvPr/>
        </p:nvGrpSpPr>
        <p:grpSpPr bwMode="auto">
          <a:xfrm>
            <a:off x="543672" y="949911"/>
            <a:ext cx="10207186" cy="5308846"/>
            <a:chOff x="1612" y="1230"/>
            <a:chExt cx="9158" cy="5411"/>
          </a:xfrm>
        </p:grpSpPr>
        <p:sp>
          <p:nvSpPr>
            <p:cNvPr id="48" name="Text Box 102"/>
            <p:cNvSpPr txBox="1">
              <a:spLocks noChangeArrowheads="1"/>
            </p:cNvSpPr>
            <p:nvPr/>
          </p:nvSpPr>
          <p:spPr bwMode="auto">
            <a:xfrm>
              <a:off x="1970" y="4281"/>
              <a:ext cx="685" cy="2360"/>
            </a:xfrm>
            <a:prstGeom prst="rect">
              <a:avLst/>
            </a:prstGeom>
            <a:solidFill>
              <a:srgbClr val="FFFFFF"/>
            </a:solidFill>
            <a:ln w="9525">
              <a:solidFill>
                <a:srgbClr val="000000"/>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ru-RU" sz="900" b="0" i="0" u="none" strike="noStrike" cap="none" normalizeH="0" baseline="0" smtClean="0">
                  <a:ln>
                    <a:noFill/>
                  </a:ln>
                  <a:solidFill>
                    <a:srgbClr val="000000"/>
                  </a:solidFill>
                  <a:effectLst/>
                  <a:latin typeface="Arial" panose="020B0604020202020204" pitchFamily="34" charset="0"/>
                  <a:ea typeface="Courier New" panose="02070309020205020404" pitchFamily="49" charset="0"/>
                </a:rPr>
                <a:t>Местное и пришлое </a:t>
              </a:r>
              <a:endParaRPr kumimoji="0" lang="ru-RU" altLang="ru-RU" sz="900" b="0" i="0" u="none" strike="noStrike" cap="none" normalizeH="0" baseline="0" smtClean="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ru-RU" sz="900" b="0" i="0" u="none" strike="noStrike" cap="none" normalizeH="0" baseline="0" smtClean="0">
                  <a:ln>
                    <a:noFill/>
                  </a:ln>
                  <a:solidFill>
                    <a:srgbClr val="000000"/>
                  </a:solidFill>
                  <a:effectLst/>
                  <a:latin typeface="Arial" panose="020B0604020202020204" pitchFamily="34" charset="0"/>
                  <a:ea typeface="Courier New" panose="02070309020205020404" pitchFamily="49" charset="0"/>
                </a:rPr>
                <a:t>сельское население</a:t>
              </a:r>
              <a:endParaRPr kumimoji="0" lang="ru-RU" altLang="ru-RU" sz="2000" b="0" i="0" u="none" strike="noStrike" cap="none" normalizeH="0" baseline="0" smtClean="0">
                <a:ln>
                  <a:noFill/>
                </a:ln>
                <a:solidFill>
                  <a:schemeClr val="tx1"/>
                </a:solidFill>
                <a:effectLst/>
                <a:latin typeface="Arial" panose="020B0604020202020204" pitchFamily="34" charset="0"/>
              </a:endParaRPr>
            </a:p>
          </p:txBody>
        </p:sp>
        <p:sp>
          <p:nvSpPr>
            <p:cNvPr id="49" name="Text Box 101"/>
            <p:cNvSpPr txBox="1">
              <a:spLocks noChangeArrowheads="1"/>
            </p:cNvSpPr>
            <p:nvPr/>
          </p:nvSpPr>
          <p:spPr bwMode="auto">
            <a:xfrm>
              <a:off x="2855" y="4281"/>
              <a:ext cx="727" cy="2360"/>
            </a:xfrm>
            <a:prstGeom prst="rect">
              <a:avLst/>
            </a:prstGeom>
            <a:solidFill>
              <a:srgbClr val="FFFFFF"/>
            </a:solidFill>
            <a:ln w="9525">
              <a:solidFill>
                <a:srgbClr val="000000"/>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ru-RU" sz="900" b="0" i="0" u="none" strike="noStrike" cap="none" normalizeH="0" baseline="0" smtClean="0">
                  <a:ln>
                    <a:noFill/>
                  </a:ln>
                  <a:solidFill>
                    <a:srgbClr val="000000"/>
                  </a:solidFill>
                  <a:effectLst/>
                  <a:latin typeface="Arial" panose="020B0604020202020204" pitchFamily="34" charset="0"/>
                  <a:ea typeface="Courier New" panose="02070309020205020404" pitchFamily="49" charset="0"/>
                </a:rPr>
                <a:t>Местное и пришлое </a:t>
              </a:r>
              <a:endParaRPr kumimoji="0" lang="ru-RU" altLang="ru-RU" sz="900" b="0" i="0" u="none" strike="noStrike" cap="none" normalizeH="0" baseline="0" smtClean="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ru-RU" sz="900" b="0" i="0" u="none" strike="noStrike" cap="none" normalizeH="0" baseline="0" smtClean="0">
                  <a:ln>
                    <a:noFill/>
                  </a:ln>
                  <a:solidFill>
                    <a:srgbClr val="000000"/>
                  </a:solidFill>
                  <a:effectLst/>
                  <a:latin typeface="Arial" panose="020B0604020202020204" pitchFamily="34" charset="0"/>
                  <a:ea typeface="Courier New" panose="02070309020205020404" pitchFamily="49" charset="0"/>
                </a:rPr>
                <a:t>несельское население</a:t>
              </a:r>
              <a:endParaRPr kumimoji="0" lang="ru-RU" altLang="ru-RU" sz="2000" b="0" i="0" u="none" strike="noStrike" cap="none" normalizeH="0" baseline="0" smtClean="0">
                <a:ln>
                  <a:noFill/>
                </a:ln>
                <a:solidFill>
                  <a:schemeClr val="tx1"/>
                </a:solidFill>
                <a:effectLst/>
                <a:latin typeface="Arial" panose="020B0604020202020204" pitchFamily="34" charset="0"/>
              </a:endParaRPr>
            </a:p>
          </p:txBody>
        </p:sp>
        <p:sp>
          <p:nvSpPr>
            <p:cNvPr id="50" name="Text Box 100"/>
            <p:cNvSpPr txBox="1">
              <a:spLocks noChangeArrowheads="1"/>
            </p:cNvSpPr>
            <p:nvPr/>
          </p:nvSpPr>
          <p:spPr bwMode="auto">
            <a:xfrm>
              <a:off x="3934" y="4281"/>
              <a:ext cx="1177" cy="2360"/>
            </a:xfrm>
            <a:prstGeom prst="rect">
              <a:avLst/>
            </a:prstGeom>
            <a:solidFill>
              <a:srgbClr val="FFFFFF"/>
            </a:solidFill>
            <a:ln w="9525">
              <a:solidFill>
                <a:srgbClr val="000000"/>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ru-RU" sz="900" b="0" i="0" u="none" strike="noStrike" cap="none" normalizeH="0" baseline="0" dirty="0" smtClean="0">
                  <a:ln>
                    <a:noFill/>
                  </a:ln>
                  <a:solidFill>
                    <a:srgbClr val="000000"/>
                  </a:solidFill>
                  <a:effectLst/>
                  <a:latin typeface="Arial" panose="020B0604020202020204" pitchFamily="34" charset="0"/>
                  <a:ea typeface="Courier New" panose="02070309020205020404" pitchFamily="49" charset="0"/>
                </a:rPr>
                <a:t>Местное сельское население, члены </a:t>
              </a:r>
              <a:endParaRPr kumimoji="0" lang="ru-RU" altLang="ru-RU" sz="900" b="0" i="0" u="none" strike="noStrike" cap="none" normalizeH="0" baseline="0" dirty="0" smtClean="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ru-RU" sz="900" b="0" i="0" u="none" strike="noStrike" cap="none" normalizeH="0" baseline="0" dirty="0" err="1" smtClean="0">
                  <a:ln>
                    <a:noFill/>
                  </a:ln>
                  <a:solidFill>
                    <a:srgbClr val="000000"/>
                  </a:solidFill>
                  <a:effectLst/>
                  <a:latin typeface="Arial" panose="020B0604020202020204" pitchFamily="34" charset="0"/>
                  <a:ea typeface="Courier New" panose="02070309020205020404" pitchFamily="49" charset="0"/>
                </a:rPr>
                <a:t>сельхозорганизаций</a:t>
              </a:r>
              <a:r>
                <a:rPr kumimoji="0" lang="ru-RU" altLang="ru-RU" sz="900" b="0" i="0" u="none" strike="noStrike" cap="none" normalizeH="0" baseline="0" dirty="0" smtClean="0">
                  <a:ln>
                    <a:noFill/>
                  </a:ln>
                  <a:solidFill>
                    <a:srgbClr val="000000"/>
                  </a:solidFill>
                  <a:effectLst/>
                  <a:latin typeface="Arial" panose="020B0604020202020204" pitchFamily="34" charset="0"/>
                  <a:ea typeface="Courier New" panose="02070309020205020404" pitchFamily="49" charset="0"/>
                </a:rPr>
                <a:t>, </a:t>
              </a:r>
              <a:endParaRPr kumimoji="0" lang="ru-RU" altLang="ru-RU" sz="900" b="0" i="0" u="none" strike="noStrike" cap="none" normalizeH="0" baseline="0" dirty="0" smtClean="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ru-RU" sz="900" b="0" i="0" u="none" strike="noStrike" cap="none" normalizeH="0" baseline="0" dirty="0" smtClean="0">
                  <a:ln>
                    <a:noFill/>
                  </a:ln>
                  <a:solidFill>
                    <a:srgbClr val="000000"/>
                  </a:solidFill>
                  <a:effectLst/>
                  <a:latin typeface="Arial" panose="020B0604020202020204" pitchFamily="34" charset="0"/>
                  <a:ea typeface="Courier New" panose="02070309020205020404" pitchFamily="49" charset="0"/>
                </a:rPr>
                <a:t>выделившиеся из </a:t>
              </a:r>
              <a:endParaRPr kumimoji="0" lang="ru-RU" altLang="ru-RU" sz="900" b="0" i="0" u="none" strike="noStrike" cap="none" normalizeH="0" baseline="0" dirty="0" smtClean="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ru-RU" sz="900" b="0" i="0" u="none" strike="noStrike" cap="none" normalizeH="0" baseline="0" dirty="0" smtClean="0">
                  <a:ln>
                    <a:noFill/>
                  </a:ln>
                  <a:solidFill>
                    <a:srgbClr val="000000"/>
                  </a:solidFill>
                  <a:effectLst/>
                  <a:latin typeface="Arial" panose="020B0604020202020204" pitchFamily="34" charset="0"/>
                  <a:ea typeface="Courier New" panose="02070309020205020404" pitchFamily="49" charset="0"/>
                </a:rPr>
                <a:t>общественного хозяйства</a:t>
              </a:r>
              <a:endParaRPr kumimoji="0" lang="ru-RU" altLang="ru-RU" sz="2000" b="0" i="0" u="none" strike="noStrike" cap="none" normalizeH="0" baseline="0" dirty="0" smtClean="0">
                <a:ln>
                  <a:noFill/>
                </a:ln>
                <a:solidFill>
                  <a:schemeClr val="tx1"/>
                </a:solidFill>
                <a:effectLst/>
                <a:latin typeface="Arial" panose="020B0604020202020204" pitchFamily="34" charset="0"/>
              </a:endParaRPr>
            </a:p>
          </p:txBody>
        </p:sp>
        <p:sp>
          <p:nvSpPr>
            <p:cNvPr id="51" name="Text Box 99"/>
            <p:cNvSpPr txBox="1">
              <a:spLocks noChangeArrowheads="1"/>
            </p:cNvSpPr>
            <p:nvPr/>
          </p:nvSpPr>
          <p:spPr bwMode="auto">
            <a:xfrm>
              <a:off x="5629" y="4281"/>
              <a:ext cx="1044" cy="2360"/>
            </a:xfrm>
            <a:prstGeom prst="rect">
              <a:avLst/>
            </a:prstGeom>
            <a:solidFill>
              <a:srgbClr val="FFFFFF"/>
            </a:solidFill>
            <a:ln w="9525">
              <a:solidFill>
                <a:srgbClr val="000000"/>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ru-RU" sz="900" b="0" i="0" u="none" strike="noStrike" cap="none" normalizeH="0" baseline="0" dirty="0" smtClean="0">
                  <a:ln>
                    <a:noFill/>
                  </a:ln>
                  <a:solidFill>
                    <a:srgbClr val="000000"/>
                  </a:solidFill>
                  <a:effectLst/>
                  <a:latin typeface="Arial" panose="020B0604020202020204" pitchFamily="34" charset="0"/>
                  <a:ea typeface="Courier New" panose="02070309020205020404" pitchFamily="49" charset="0"/>
                </a:rPr>
                <a:t>Местное сельское </a:t>
              </a:r>
              <a:endParaRPr kumimoji="0" lang="ru-RU" altLang="ru-RU" sz="900" b="0" i="0" u="none" strike="noStrike" cap="none" normalizeH="0" baseline="0" dirty="0" smtClean="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ru-RU" sz="900" b="0" i="0" u="none" strike="noStrike" cap="none" normalizeH="0" baseline="0" dirty="0" smtClean="0">
                  <a:ln>
                    <a:noFill/>
                  </a:ln>
                  <a:solidFill>
                    <a:srgbClr val="000000"/>
                  </a:solidFill>
                  <a:effectLst/>
                  <a:latin typeface="Arial" panose="020B0604020202020204" pitchFamily="34" charset="0"/>
                  <a:ea typeface="Courier New" panose="02070309020205020404" pitchFamily="49" charset="0"/>
                </a:rPr>
                <a:t>население</a:t>
              </a:r>
              <a:endParaRPr kumimoji="0" lang="ru-RU" altLang="ru-RU" sz="2000" b="0" i="0" u="none" strike="noStrike" cap="none" normalizeH="0" baseline="0" dirty="0" smtClean="0">
                <a:ln>
                  <a:noFill/>
                </a:ln>
                <a:solidFill>
                  <a:schemeClr val="tx1"/>
                </a:solidFill>
                <a:effectLst/>
                <a:latin typeface="Arial" panose="020B0604020202020204" pitchFamily="34" charset="0"/>
              </a:endParaRPr>
            </a:p>
          </p:txBody>
        </p:sp>
        <p:sp>
          <p:nvSpPr>
            <p:cNvPr id="52" name="Text Box 98"/>
            <p:cNvSpPr txBox="1">
              <a:spLocks noChangeArrowheads="1"/>
            </p:cNvSpPr>
            <p:nvPr/>
          </p:nvSpPr>
          <p:spPr bwMode="auto">
            <a:xfrm>
              <a:off x="7323" y="4281"/>
              <a:ext cx="779" cy="2360"/>
            </a:xfrm>
            <a:prstGeom prst="rect">
              <a:avLst/>
            </a:prstGeom>
            <a:solidFill>
              <a:srgbClr val="FFFFFF"/>
            </a:solidFill>
            <a:ln w="9525">
              <a:solidFill>
                <a:srgbClr val="000000"/>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ru-RU" sz="900" b="0" i="0" u="none" strike="noStrike" cap="none" normalizeH="0" baseline="0" dirty="0" smtClean="0">
                  <a:ln>
                    <a:noFill/>
                  </a:ln>
                  <a:solidFill>
                    <a:srgbClr val="000000"/>
                  </a:solidFill>
                  <a:effectLst/>
                  <a:latin typeface="Arial" panose="020B0604020202020204" pitchFamily="34" charset="0"/>
                  <a:ea typeface="Courier New" panose="02070309020205020404" pitchFamily="49" charset="0"/>
                </a:rPr>
                <a:t>Местное сельское </a:t>
              </a:r>
              <a:endParaRPr kumimoji="0" lang="ru-RU" altLang="ru-RU" sz="900" b="0" i="0" u="none" strike="noStrike" cap="none" normalizeH="0" baseline="0" dirty="0" smtClean="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ru-RU" sz="900" b="0" i="0" u="none" strike="noStrike" cap="none" normalizeH="0" baseline="0" dirty="0" smtClean="0">
                  <a:ln>
                    <a:noFill/>
                  </a:ln>
                  <a:solidFill>
                    <a:srgbClr val="000000"/>
                  </a:solidFill>
                  <a:effectLst/>
                  <a:latin typeface="Arial" panose="020B0604020202020204" pitchFamily="34" charset="0"/>
                  <a:ea typeface="Courier New" panose="02070309020205020404" pitchFamily="49" charset="0"/>
                </a:rPr>
                <a:t>население</a:t>
              </a:r>
              <a:endParaRPr kumimoji="0" lang="ru-RU" altLang="ru-RU" sz="2000" b="0" i="0" u="none" strike="noStrike" cap="none" normalizeH="0" baseline="0" dirty="0" smtClean="0">
                <a:ln>
                  <a:noFill/>
                </a:ln>
                <a:solidFill>
                  <a:schemeClr val="tx1"/>
                </a:solidFill>
                <a:effectLst/>
                <a:latin typeface="Arial" panose="020B0604020202020204" pitchFamily="34" charset="0"/>
              </a:endParaRPr>
            </a:p>
          </p:txBody>
        </p:sp>
        <p:sp>
          <p:nvSpPr>
            <p:cNvPr id="53" name="Text Box 97"/>
            <p:cNvSpPr txBox="1">
              <a:spLocks noChangeArrowheads="1"/>
            </p:cNvSpPr>
            <p:nvPr/>
          </p:nvSpPr>
          <p:spPr bwMode="auto">
            <a:xfrm>
              <a:off x="8697" y="4281"/>
              <a:ext cx="744" cy="2360"/>
            </a:xfrm>
            <a:prstGeom prst="rect">
              <a:avLst/>
            </a:prstGeom>
            <a:solidFill>
              <a:srgbClr val="FFFFFF"/>
            </a:solidFill>
            <a:ln w="9525">
              <a:solidFill>
                <a:srgbClr val="000000"/>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ru-RU" sz="900" b="0" i="0" u="none" strike="noStrike" cap="none" normalizeH="0" baseline="0" smtClean="0">
                  <a:ln>
                    <a:noFill/>
                  </a:ln>
                  <a:solidFill>
                    <a:srgbClr val="000000"/>
                  </a:solidFill>
                  <a:effectLst/>
                  <a:latin typeface="Arial" panose="020B0604020202020204" pitchFamily="34" charset="0"/>
                  <a:ea typeface="Courier New" panose="02070309020205020404" pitchFamily="49" charset="0"/>
                </a:rPr>
                <a:t>Местное и пришлое </a:t>
              </a:r>
              <a:endParaRPr kumimoji="0" lang="ru-RU" altLang="ru-RU" sz="900" b="0" i="0" u="none" strike="noStrike" cap="none" normalizeH="0" baseline="0" smtClean="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ru-RU" sz="900" b="0" i="0" u="none" strike="noStrike" cap="none" normalizeH="0" baseline="0" smtClean="0">
                  <a:ln>
                    <a:noFill/>
                  </a:ln>
                  <a:solidFill>
                    <a:srgbClr val="000000"/>
                  </a:solidFill>
                  <a:effectLst/>
                  <a:latin typeface="Arial" panose="020B0604020202020204" pitchFamily="34" charset="0"/>
                  <a:ea typeface="Courier New" panose="02070309020205020404" pitchFamily="49" charset="0"/>
                </a:rPr>
                <a:t>сельское население</a:t>
              </a:r>
              <a:endParaRPr kumimoji="0" lang="ru-RU" altLang="ru-RU" sz="2000" b="0" i="0" u="none" strike="noStrike" cap="none" normalizeH="0" baseline="0" smtClean="0">
                <a:ln>
                  <a:noFill/>
                </a:ln>
                <a:solidFill>
                  <a:schemeClr val="tx1"/>
                </a:solidFill>
                <a:effectLst/>
                <a:latin typeface="Arial" panose="020B0604020202020204" pitchFamily="34" charset="0"/>
              </a:endParaRPr>
            </a:p>
          </p:txBody>
        </p:sp>
        <p:sp>
          <p:nvSpPr>
            <p:cNvPr id="54" name="Text Box 96"/>
            <p:cNvSpPr txBox="1">
              <a:spLocks noChangeArrowheads="1"/>
            </p:cNvSpPr>
            <p:nvPr/>
          </p:nvSpPr>
          <p:spPr bwMode="auto">
            <a:xfrm>
              <a:off x="9572" y="4281"/>
              <a:ext cx="737" cy="2360"/>
            </a:xfrm>
            <a:prstGeom prst="rect">
              <a:avLst/>
            </a:prstGeom>
            <a:solidFill>
              <a:srgbClr val="FFFFFF"/>
            </a:solidFill>
            <a:ln w="9525">
              <a:solidFill>
                <a:srgbClr val="000000"/>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ru-RU" sz="900" b="0" i="0" u="none" strike="noStrike" cap="none" normalizeH="0" baseline="0" smtClean="0">
                  <a:ln>
                    <a:noFill/>
                  </a:ln>
                  <a:solidFill>
                    <a:srgbClr val="000000"/>
                  </a:solidFill>
                  <a:effectLst/>
                  <a:latin typeface="Arial" panose="020B0604020202020204" pitchFamily="34" charset="0"/>
                  <a:ea typeface="Courier New" panose="02070309020205020404" pitchFamily="49" charset="0"/>
                </a:rPr>
                <a:t>Местное и пришлое несельское население</a:t>
              </a:r>
              <a:endParaRPr kumimoji="0" lang="ru-RU" altLang="ru-RU" sz="2000" b="0" i="0" u="none" strike="noStrike" cap="none" normalizeH="0" baseline="0" smtClean="0">
                <a:ln>
                  <a:noFill/>
                </a:ln>
                <a:solidFill>
                  <a:schemeClr val="tx1"/>
                </a:solidFill>
                <a:effectLst/>
                <a:latin typeface="Arial" panose="020B0604020202020204" pitchFamily="34" charset="0"/>
              </a:endParaRPr>
            </a:p>
          </p:txBody>
        </p:sp>
        <p:grpSp>
          <p:nvGrpSpPr>
            <p:cNvPr id="55" name="Group 70"/>
            <p:cNvGrpSpPr>
              <a:grpSpLocks/>
            </p:cNvGrpSpPr>
            <p:nvPr/>
          </p:nvGrpSpPr>
          <p:grpSpPr bwMode="auto">
            <a:xfrm>
              <a:off x="1612" y="1230"/>
              <a:ext cx="9158" cy="2840"/>
              <a:chOff x="1612" y="1230"/>
              <a:chExt cx="9158" cy="2840"/>
            </a:xfrm>
          </p:grpSpPr>
          <p:sp>
            <p:nvSpPr>
              <p:cNvPr id="63" name="Text Box 95"/>
              <p:cNvSpPr txBox="1">
                <a:spLocks noChangeArrowheads="1"/>
              </p:cNvSpPr>
              <p:nvPr/>
            </p:nvSpPr>
            <p:spPr bwMode="auto">
              <a:xfrm>
                <a:off x="5335" y="3008"/>
                <a:ext cx="1612" cy="1062"/>
              </a:xfrm>
              <a:prstGeom prst="rect">
                <a:avLst/>
              </a:prstGeom>
              <a:solidFill>
                <a:srgbClr val="FFFFFF"/>
              </a:solidFill>
              <a:ln w="9525">
                <a:solidFill>
                  <a:srgbClr val="000000"/>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ru-RU" sz="900" b="0" i="0" u="none" strike="noStrike" cap="none" normalizeH="0" baseline="0" smtClean="0">
                    <a:ln>
                      <a:noFill/>
                    </a:ln>
                    <a:solidFill>
                      <a:srgbClr val="000000"/>
                    </a:solidFill>
                    <a:effectLst/>
                    <a:latin typeface="Arial" panose="020B0604020202020204" pitchFamily="34" charset="0"/>
                    <a:ea typeface="Courier New" panose="02070309020205020404" pitchFamily="49" charset="0"/>
                  </a:rPr>
                  <a:t>Предоставление земель реформируемых сельскохозяйственных </a:t>
                </a:r>
                <a:endParaRPr kumimoji="0" lang="ru-RU" altLang="ru-RU" sz="900" b="0" i="0" u="none" strike="noStrike" cap="none" normalizeH="0" baseline="0" smtClean="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ru-RU" sz="900" b="0" i="0" u="none" strike="noStrike" cap="none" normalizeH="0" baseline="0" smtClean="0">
                    <a:ln>
                      <a:noFill/>
                    </a:ln>
                    <a:solidFill>
                      <a:srgbClr val="000000"/>
                    </a:solidFill>
                    <a:effectLst/>
                    <a:latin typeface="Arial" panose="020B0604020202020204" pitchFamily="34" charset="0"/>
                    <a:ea typeface="Courier New" panose="02070309020205020404" pitchFamily="49" charset="0"/>
                  </a:rPr>
                  <a:t>организаций</a:t>
                </a:r>
                <a:endParaRPr kumimoji="0" lang="ru-RU" altLang="ru-RU" sz="2000" b="0" i="0" u="none" strike="noStrike" cap="none" normalizeH="0" baseline="0" smtClean="0">
                  <a:ln>
                    <a:noFill/>
                  </a:ln>
                  <a:solidFill>
                    <a:schemeClr val="tx1"/>
                  </a:solidFill>
                  <a:effectLst/>
                  <a:latin typeface="Arial" panose="020B0604020202020204" pitchFamily="34" charset="0"/>
                </a:endParaRPr>
              </a:p>
            </p:txBody>
          </p:sp>
          <p:sp>
            <p:nvSpPr>
              <p:cNvPr id="64" name="Text Box 94"/>
              <p:cNvSpPr txBox="1">
                <a:spLocks noChangeArrowheads="1"/>
              </p:cNvSpPr>
              <p:nvPr/>
            </p:nvSpPr>
            <p:spPr bwMode="auto">
              <a:xfrm>
                <a:off x="3652" y="3008"/>
                <a:ext cx="1612" cy="1062"/>
              </a:xfrm>
              <a:prstGeom prst="rect">
                <a:avLst/>
              </a:prstGeom>
              <a:solidFill>
                <a:srgbClr val="FFFFFF"/>
              </a:solidFill>
              <a:ln w="9525">
                <a:solidFill>
                  <a:srgbClr val="000000"/>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ru-RU" sz="900" b="0" i="0" u="none" strike="noStrike" cap="none" normalizeH="0" baseline="0" smtClean="0">
                    <a:ln>
                      <a:noFill/>
                    </a:ln>
                    <a:solidFill>
                      <a:srgbClr val="000000"/>
                    </a:solidFill>
                    <a:effectLst/>
                    <a:latin typeface="Arial" panose="020B0604020202020204" pitchFamily="34" charset="0"/>
                    <a:ea typeface="Courier New" panose="02070309020205020404" pitchFamily="49" charset="0"/>
                  </a:rPr>
                  <a:t>Выделение </a:t>
                </a:r>
                <a:endParaRPr kumimoji="0" lang="ru-RU" altLang="ru-RU" sz="900" b="0" i="0" u="none" strike="noStrike" cap="none" normalizeH="0" baseline="0" smtClean="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ru-RU" sz="900" b="0" i="0" u="none" strike="noStrike" cap="none" normalizeH="0" baseline="0" smtClean="0">
                    <a:ln>
                      <a:noFill/>
                    </a:ln>
                    <a:solidFill>
                      <a:srgbClr val="000000"/>
                    </a:solidFill>
                    <a:effectLst/>
                    <a:latin typeface="Arial" panose="020B0604020202020204" pitchFamily="34" charset="0"/>
                    <a:ea typeface="Courier New" panose="02070309020205020404" pitchFamily="49" charset="0"/>
                  </a:rPr>
                  <a:t>земельного пая</a:t>
                </a:r>
                <a:endParaRPr kumimoji="0" lang="ru-RU" altLang="ru-RU" sz="2000" b="0" i="0" u="none" strike="noStrike" cap="none" normalizeH="0" baseline="0" smtClean="0">
                  <a:ln>
                    <a:noFill/>
                  </a:ln>
                  <a:solidFill>
                    <a:schemeClr val="tx1"/>
                  </a:solidFill>
                  <a:effectLst/>
                  <a:latin typeface="Arial" panose="020B0604020202020204" pitchFamily="34" charset="0"/>
                </a:endParaRPr>
              </a:p>
            </p:txBody>
          </p:sp>
          <p:sp>
            <p:nvSpPr>
              <p:cNvPr id="65" name="Text Box 93"/>
              <p:cNvSpPr txBox="1">
                <a:spLocks noChangeArrowheads="1"/>
              </p:cNvSpPr>
              <p:nvPr/>
            </p:nvSpPr>
            <p:spPr bwMode="auto">
              <a:xfrm>
                <a:off x="1967" y="3008"/>
                <a:ext cx="1612" cy="1062"/>
              </a:xfrm>
              <a:prstGeom prst="rect">
                <a:avLst/>
              </a:prstGeom>
              <a:solidFill>
                <a:srgbClr val="FFFFFF"/>
              </a:solidFill>
              <a:ln w="9525">
                <a:solidFill>
                  <a:srgbClr val="000000"/>
                </a:solidFill>
                <a:miter lim="800000"/>
                <a:headEnd/>
                <a:tailEnd/>
              </a:ln>
            </p:spPr>
            <p:txBody>
              <a:bodyPr vert="horz" wrap="square" lIns="54000" tIns="45720" rIns="5400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ru-RU" sz="900" b="0" i="0" u="none" strike="noStrike" cap="none" normalizeH="0" baseline="0" smtClean="0">
                    <a:ln>
                      <a:noFill/>
                    </a:ln>
                    <a:solidFill>
                      <a:srgbClr val="000000"/>
                    </a:solidFill>
                    <a:effectLst/>
                    <a:latin typeface="Arial" panose="020B0604020202020204" pitchFamily="34" charset="0"/>
                    <a:ea typeface="Courier New" panose="02070309020205020404" pitchFamily="49" charset="0"/>
                  </a:rPr>
                  <a:t>Предоставление земель фонда </a:t>
                </a:r>
                <a:endParaRPr kumimoji="0" lang="ru-RU" altLang="ru-RU" sz="900" b="0" i="0" u="none" strike="noStrike" cap="none" normalizeH="0" baseline="0" smtClean="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ru-RU" sz="900" b="0" i="0" u="none" strike="noStrike" cap="none" normalizeH="0" baseline="0" smtClean="0">
                    <a:ln>
                      <a:noFill/>
                    </a:ln>
                    <a:solidFill>
                      <a:srgbClr val="000000"/>
                    </a:solidFill>
                    <a:effectLst/>
                    <a:latin typeface="Arial" panose="020B0604020202020204" pitchFamily="34" charset="0"/>
                    <a:ea typeface="Courier New" panose="02070309020205020404" pitchFamily="49" charset="0"/>
                  </a:rPr>
                  <a:t>перераспределения</a:t>
                </a:r>
                <a:endParaRPr kumimoji="0" lang="ru-RU" altLang="ru-RU" sz="2000" b="0" i="0" u="none" strike="noStrike" cap="none" normalizeH="0" baseline="0" smtClean="0">
                  <a:ln>
                    <a:noFill/>
                  </a:ln>
                  <a:solidFill>
                    <a:schemeClr val="tx1"/>
                  </a:solidFill>
                  <a:effectLst/>
                  <a:latin typeface="Arial" panose="020B0604020202020204" pitchFamily="34" charset="0"/>
                </a:endParaRPr>
              </a:p>
            </p:txBody>
          </p:sp>
          <p:sp>
            <p:nvSpPr>
              <p:cNvPr id="66" name="Text Box 92"/>
              <p:cNvSpPr txBox="1">
                <a:spLocks noChangeArrowheads="1"/>
              </p:cNvSpPr>
              <p:nvPr/>
            </p:nvSpPr>
            <p:spPr bwMode="auto">
              <a:xfrm>
                <a:off x="7010" y="3008"/>
                <a:ext cx="1612" cy="1062"/>
              </a:xfrm>
              <a:prstGeom prst="rect">
                <a:avLst/>
              </a:prstGeom>
              <a:solidFill>
                <a:srgbClr val="FFFFFF"/>
              </a:solidFill>
              <a:ln w="9525">
                <a:solidFill>
                  <a:srgbClr val="000000"/>
                </a:solidFill>
                <a:miter lim="800000"/>
                <a:headEnd/>
                <a:tailEnd/>
              </a:ln>
            </p:spPr>
            <p:txBody>
              <a:bodyPr vert="horz" wrap="square" lIns="54000" tIns="45720" rIns="5400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ru-RU" sz="900" b="0" i="0" u="none" strike="noStrike" cap="none" normalizeH="0" baseline="0" smtClean="0">
                    <a:ln>
                      <a:noFill/>
                    </a:ln>
                    <a:solidFill>
                      <a:srgbClr val="000000"/>
                    </a:solidFill>
                    <a:effectLst/>
                    <a:latin typeface="Arial" panose="020B0604020202020204" pitchFamily="34" charset="0"/>
                    <a:ea typeface="Courier New" panose="02070309020205020404" pitchFamily="49" charset="0"/>
                  </a:rPr>
                  <a:t>Расширение </a:t>
                </a:r>
                <a:endParaRPr kumimoji="0" lang="ru-RU" altLang="ru-RU" sz="900" b="0" i="0" u="none" strike="noStrike" cap="none" normalizeH="0" baseline="0" smtClean="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ru-RU" sz="900" b="0" i="0" u="none" strike="noStrike" cap="none" normalizeH="0" baseline="0" smtClean="0">
                    <a:ln>
                      <a:noFill/>
                    </a:ln>
                    <a:solidFill>
                      <a:srgbClr val="000000"/>
                    </a:solidFill>
                    <a:effectLst/>
                    <a:latin typeface="Arial" panose="020B0604020202020204" pitchFamily="34" charset="0"/>
                    <a:ea typeface="Courier New" panose="02070309020205020404" pitchFamily="49" charset="0"/>
                  </a:rPr>
                  <a:t>землепользования личного </a:t>
                </a:r>
                <a:endParaRPr kumimoji="0" lang="ru-RU" altLang="ru-RU" sz="900" b="0" i="0" u="none" strike="noStrike" cap="none" normalizeH="0" baseline="0" smtClean="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ru-RU" sz="900" b="0" i="0" u="none" strike="noStrike" cap="none" normalizeH="0" baseline="0" smtClean="0">
                    <a:ln>
                      <a:noFill/>
                    </a:ln>
                    <a:solidFill>
                      <a:srgbClr val="000000"/>
                    </a:solidFill>
                    <a:effectLst/>
                    <a:latin typeface="Arial" panose="020B0604020202020204" pitchFamily="34" charset="0"/>
                    <a:ea typeface="Courier New" panose="02070309020205020404" pitchFamily="49" charset="0"/>
                  </a:rPr>
                  <a:t>подсобного</a:t>
                </a:r>
                <a:endParaRPr kumimoji="0" lang="ru-RU" altLang="ru-RU" sz="900" b="0" i="0" u="none" strike="noStrike" cap="none" normalizeH="0" baseline="0" smtClean="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ru-RU" sz="900" b="0" i="0" u="none" strike="noStrike" cap="none" normalizeH="0" baseline="0" smtClean="0">
                    <a:ln>
                      <a:noFill/>
                    </a:ln>
                    <a:solidFill>
                      <a:srgbClr val="000000"/>
                    </a:solidFill>
                    <a:effectLst/>
                    <a:latin typeface="Arial" panose="020B0604020202020204" pitchFamily="34" charset="0"/>
                    <a:ea typeface="Courier New" panose="02070309020205020404" pitchFamily="49" charset="0"/>
                  </a:rPr>
                  <a:t>хозяйства (ЛПХ)</a:t>
                </a:r>
                <a:endParaRPr kumimoji="0" lang="ru-RU" altLang="ru-RU" sz="2000" b="0" i="0" u="none" strike="noStrike" cap="none" normalizeH="0" baseline="0" smtClean="0">
                  <a:ln>
                    <a:noFill/>
                  </a:ln>
                  <a:solidFill>
                    <a:schemeClr val="tx1"/>
                  </a:solidFill>
                  <a:effectLst/>
                  <a:latin typeface="Arial" panose="020B0604020202020204" pitchFamily="34" charset="0"/>
                </a:endParaRPr>
              </a:p>
            </p:txBody>
          </p:sp>
          <p:sp>
            <p:nvSpPr>
              <p:cNvPr id="67" name="Text Box 91"/>
              <p:cNvSpPr txBox="1">
                <a:spLocks noChangeArrowheads="1"/>
              </p:cNvSpPr>
              <p:nvPr/>
            </p:nvSpPr>
            <p:spPr bwMode="auto">
              <a:xfrm>
                <a:off x="8697" y="3008"/>
                <a:ext cx="1612" cy="1062"/>
              </a:xfrm>
              <a:prstGeom prst="rect">
                <a:avLst/>
              </a:prstGeom>
              <a:solidFill>
                <a:srgbClr val="FFFFFF"/>
              </a:solidFill>
              <a:ln w="9525">
                <a:solidFill>
                  <a:srgbClr val="000000"/>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ru-RU" sz="900" b="0" i="0" u="none" strike="noStrike" cap="none" normalizeH="0" baseline="0" smtClean="0">
                    <a:ln>
                      <a:noFill/>
                    </a:ln>
                    <a:solidFill>
                      <a:srgbClr val="000000"/>
                    </a:solidFill>
                    <a:effectLst/>
                    <a:latin typeface="Arial" panose="020B0604020202020204" pitchFamily="34" charset="0"/>
                    <a:ea typeface="Courier New" panose="02070309020205020404" pitchFamily="49" charset="0"/>
                  </a:rPr>
                  <a:t>Аренда земель</a:t>
                </a:r>
                <a:endParaRPr kumimoji="0" lang="ru-RU" altLang="ru-RU" sz="2000" b="0" i="0" u="none" strike="noStrike" cap="none" normalizeH="0" baseline="0" smtClean="0">
                  <a:ln>
                    <a:noFill/>
                  </a:ln>
                  <a:solidFill>
                    <a:schemeClr val="tx1"/>
                  </a:solidFill>
                  <a:effectLst/>
                  <a:latin typeface="Arial" panose="020B0604020202020204" pitchFamily="34" charset="0"/>
                </a:endParaRPr>
              </a:p>
            </p:txBody>
          </p:sp>
          <p:grpSp>
            <p:nvGrpSpPr>
              <p:cNvPr id="68" name="Group 71"/>
              <p:cNvGrpSpPr>
                <a:grpSpLocks/>
              </p:cNvGrpSpPr>
              <p:nvPr/>
            </p:nvGrpSpPr>
            <p:grpSpPr bwMode="auto">
              <a:xfrm>
                <a:off x="1612" y="1230"/>
                <a:ext cx="9158" cy="1778"/>
                <a:chOff x="1612" y="1230"/>
                <a:chExt cx="9158" cy="1778"/>
              </a:xfrm>
            </p:grpSpPr>
            <p:sp>
              <p:nvSpPr>
                <p:cNvPr id="69" name="Text Box 90"/>
                <p:cNvSpPr txBox="1">
                  <a:spLocks noChangeArrowheads="1"/>
                </p:cNvSpPr>
                <p:nvPr/>
              </p:nvSpPr>
              <p:spPr bwMode="auto">
                <a:xfrm>
                  <a:off x="3330" y="1230"/>
                  <a:ext cx="5603" cy="343"/>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ru-RU" sz="900" b="0" i="0" u="none" strike="noStrike" cap="none" normalizeH="0" baseline="0" dirty="0" smtClean="0">
                      <a:ln>
                        <a:noFill/>
                      </a:ln>
                      <a:solidFill>
                        <a:srgbClr val="000000"/>
                      </a:solidFill>
                      <a:effectLst/>
                      <a:latin typeface="Arial" panose="020B0604020202020204" pitchFamily="34" charset="0"/>
                      <a:ea typeface="Courier New" panose="02070309020205020404" pitchFamily="49" charset="0"/>
                    </a:rPr>
                    <a:t>База создания крестьянских (фермерских)</a:t>
                  </a:r>
                  <a:r>
                    <a:rPr kumimoji="0" lang="en-US" altLang="ru-RU" sz="900" b="0" i="0" u="none" strike="noStrike" cap="none" normalizeH="0" baseline="0" dirty="0" smtClean="0">
                      <a:ln>
                        <a:noFill/>
                      </a:ln>
                      <a:solidFill>
                        <a:srgbClr val="000000"/>
                      </a:solidFill>
                      <a:effectLst/>
                      <a:latin typeface="Arial" panose="020B0604020202020204" pitchFamily="34" charset="0"/>
                      <a:ea typeface="Courier New" panose="02070309020205020404" pitchFamily="49" charset="0"/>
                    </a:rPr>
                    <a:t> </a:t>
                  </a:r>
                  <a:r>
                    <a:rPr kumimoji="0" lang="en-US" altLang="ru-RU" sz="900" b="0" i="0" u="none" strike="noStrike" cap="none" normalizeH="0" baseline="0" dirty="0" err="1" smtClean="0">
                      <a:ln>
                        <a:noFill/>
                      </a:ln>
                      <a:solidFill>
                        <a:srgbClr val="000000"/>
                      </a:solidFill>
                      <a:effectLst/>
                      <a:latin typeface="Arial" panose="020B0604020202020204" pitchFamily="34" charset="0"/>
                      <a:ea typeface="Courier New" panose="02070309020205020404" pitchFamily="49" charset="0"/>
                    </a:rPr>
                    <a:t>хозяйств</a:t>
                  </a:r>
                  <a:endParaRPr kumimoji="0" lang="en-US" altLang="ru-RU" sz="2000" b="0" i="0" u="none" strike="noStrike" cap="none" normalizeH="0" baseline="0" dirty="0" smtClean="0">
                    <a:ln>
                      <a:noFill/>
                    </a:ln>
                    <a:solidFill>
                      <a:schemeClr val="tx1"/>
                    </a:solidFill>
                    <a:effectLst/>
                    <a:latin typeface="Arial" panose="020B0604020202020204" pitchFamily="34" charset="0"/>
                  </a:endParaRPr>
                </a:p>
              </p:txBody>
            </p:sp>
            <p:sp>
              <p:nvSpPr>
                <p:cNvPr id="70" name="Text Box 89"/>
                <p:cNvSpPr txBox="1">
                  <a:spLocks noChangeArrowheads="1"/>
                </p:cNvSpPr>
                <p:nvPr/>
              </p:nvSpPr>
              <p:spPr bwMode="auto">
                <a:xfrm>
                  <a:off x="1612" y="1836"/>
                  <a:ext cx="2234" cy="522"/>
                </a:xfrm>
                <a:prstGeom prst="rect">
                  <a:avLst/>
                </a:prstGeom>
                <a:solidFill>
                  <a:srgbClr val="FFFFFF"/>
                </a:solidFill>
                <a:ln w="9525">
                  <a:solidFill>
                    <a:srgbClr val="000000"/>
                  </a:solidFill>
                  <a:miter lim="800000"/>
                  <a:headEnd/>
                  <a:tailEnd/>
                </a:ln>
              </p:spPr>
              <p:txBody>
                <a:bodyPr vert="horz" wrap="square" lIns="54000" tIns="45720" rIns="5400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ru-RU" sz="900" b="0" i="0" u="none" strike="noStrike" cap="none" normalizeH="0" baseline="0" smtClean="0">
                      <a:ln>
                        <a:noFill/>
                      </a:ln>
                      <a:solidFill>
                        <a:srgbClr val="000000"/>
                      </a:solidFill>
                      <a:effectLst/>
                      <a:latin typeface="Arial" panose="020B0604020202020204" pitchFamily="34" charset="0"/>
                      <a:ea typeface="Courier New" panose="02070309020205020404" pitchFamily="49" charset="0"/>
                    </a:rPr>
                    <a:t>Среда зарождения </a:t>
                  </a:r>
                  <a:endParaRPr kumimoji="0" lang="ru-RU" altLang="ru-RU" sz="900" b="0" i="0" u="none" strike="noStrike" cap="none" normalizeH="0" baseline="0" smtClean="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ru-RU" sz="900" b="0" i="0" u="none" strike="noStrike" cap="none" normalizeH="0" baseline="0" smtClean="0">
                      <a:ln>
                        <a:noFill/>
                      </a:ln>
                      <a:solidFill>
                        <a:srgbClr val="000000"/>
                      </a:solidFill>
                      <a:effectLst/>
                      <a:latin typeface="Arial" panose="020B0604020202020204" pitchFamily="34" charset="0"/>
                      <a:ea typeface="Courier New" panose="02070309020205020404" pitchFamily="49" charset="0"/>
                    </a:rPr>
                    <a:t>хозяйства</a:t>
                  </a:r>
                  <a:endParaRPr kumimoji="0" lang="ru-RU" altLang="ru-RU" sz="2000" b="0" i="0" u="none" strike="noStrike" cap="none" normalizeH="0" baseline="0" smtClean="0">
                    <a:ln>
                      <a:noFill/>
                    </a:ln>
                    <a:solidFill>
                      <a:schemeClr val="tx1"/>
                    </a:solidFill>
                    <a:effectLst/>
                    <a:latin typeface="Arial" panose="020B0604020202020204" pitchFamily="34" charset="0"/>
                  </a:endParaRPr>
                </a:p>
              </p:txBody>
            </p:sp>
            <p:sp>
              <p:nvSpPr>
                <p:cNvPr id="71" name="Text Box 88"/>
                <p:cNvSpPr txBox="1">
                  <a:spLocks noChangeArrowheads="1"/>
                </p:cNvSpPr>
                <p:nvPr/>
              </p:nvSpPr>
              <p:spPr bwMode="auto">
                <a:xfrm>
                  <a:off x="3934" y="1846"/>
                  <a:ext cx="2234" cy="343"/>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ru-RU" sz="900" b="0" i="0" u="none" strike="noStrike" cap="none" normalizeH="0" baseline="0" smtClean="0">
                      <a:ln>
                        <a:noFill/>
                      </a:ln>
                      <a:solidFill>
                        <a:srgbClr val="000000"/>
                      </a:solidFill>
                      <a:effectLst/>
                      <a:latin typeface="Arial" panose="020B0604020202020204" pitchFamily="34" charset="0"/>
                      <a:ea typeface="Courier New" panose="02070309020205020404" pitchFamily="49" charset="0"/>
                    </a:rPr>
                    <a:t>Социальная база</a:t>
                  </a:r>
                  <a:endParaRPr kumimoji="0" lang="ru-RU" altLang="ru-RU" sz="2000" b="0" i="0" u="none" strike="noStrike" cap="none" normalizeH="0" baseline="0" smtClean="0">
                    <a:ln>
                      <a:noFill/>
                    </a:ln>
                    <a:solidFill>
                      <a:schemeClr val="tx1"/>
                    </a:solidFill>
                    <a:effectLst/>
                    <a:latin typeface="Arial" panose="020B0604020202020204" pitchFamily="34" charset="0"/>
                  </a:endParaRPr>
                </a:p>
              </p:txBody>
            </p:sp>
            <p:sp>
              <p:nvSpPr>
                <p:cNvPr id="72" name="Text Box 87"/>
                <p:cNvSpPr txBox="1">
                  <a:spLocks noChangeArrowheads="1"/>
                </p:cNvSpPr>
                <p:nvPr/>
              </p:nvSpPr>
              <p:spPr bwMode="auto">
                <a:xfrm>
                  <a:off x="6242" y="1846"/>
                  <a:ext cx="2234" cy="522"/>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ru-RU" sz="900" b="0" i="0" u="none" strike="noStrike" cap="none" normalizeH="0" baseline="0" smtClean="0">
                      <a:ln>
                        <a:noFill/>
                      </a:ln>
                      <a:solidFill>
                        <a:srgbClr val="000000"/>
                      </a:solidFill>
                      <a:effectLst/>
                      <a:latin typeface="Arial" panose="020B0604020202020204" pitchFamily="34" charset="0"/>
                      <a:ea typeface="Courier New" panose="02070309020205020404" pitchFamily="49" charset="0"/>
                    </a:rPr>
                    <a:t>Экономическая основа</a:t>
                  </a:r>
                  <a:endParaRPr kumimoji="0" lang="ru-RU" altLang="ru-RU" sz="2000" b="0" i="0" u="none" strike="noStrike" cap="none" normalizeH="0" baseline="0" smtClean="0">
                    <a:ln>
                      <a:noFill/>
                    </a:ln>
                    <a:solidFill>
                      <a:schemeClr val="tx1"/>
                    </a:solidFill>
                    <a:effectLst/>
                    <a:latin typeface="Arial" panose="020B0604020202020204" pitchFamily="34" charset="0"/>
                  </a:endParaRPr>
                </a:p>
              </p:txBody>
            </p:sp>
            <p:sp>
              <p:nvSpPr>
                <p:cNvPr id="73" name="Text Box 86"/>
                <p:cNvSpPr txBox="1">
                  <a:spLocks noChangeArrowheads="1"/>
                </p:cNvSpPr>
                <p:nvPr/>
              </p:nvSpPr>
              <p:spPr bwMode="auto">
                <a:xfrm>
                  <a:off x="8536" y="1846"/>
                  <a:ext cx="2234" cy="522"/>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ru-RU" sz="900" b="0" i="0" u="none" strike="noStrike" cap="none" normalizeH="0" baseline="0" smtClean="0">
                      <a:ln>
                        <a:noFill/>
                      </a:ln>
                      <a:solidFill>
                        <a:srgbClr val="000000"/>
                      </a:solidFill>
                      <a:effectLst/>
                      <a:latin typeface="Arial" panose="020B0604020202020204" pitchFamily="34" charset="0"/>
                      <a:ea typeface="Courier New" panose="02070309020205020404" pitchFamily="49" charset="0"/>
                    </a:rPr>
                    <a:t>Существующее </a:t>
                  </a:r>
                  <a:endParaRPr kumimoji="0" lang="ru-RU" altLang="ru-RU" sz="900" b="0" i="0" u="none" strike="noStrike" cap="none" normalizeH="0" baseline="0" smtClean="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ru-RU" sz="900" b="0" i="0" u="none" strike="noStrike" cap="none" normalizeH="0" baseline="0" smtClean="0">
                      <a:ln>
                        <a:noFill/>
                      </a:ln>
                      <a:solidFill>
                        <a:srgbClr val="000000"/>
                      </a:solidFill>
                      <a:effectLst/>
                      <a:latin typeface="Arial" panose="020B0604020202020204" pitchFamily="34" charset="0"/>
                      <a:ea typeface="Courier New" panose="02070309020205020404" pitchFamily="49" charset="0"/>
                    </a:rPr>
                    <a:t>расселение</a:t>
                  </a:r>
                  <a:endParaRPr kumimoji="0" lang="ru-RU" altLang="ru-RU" sz="2000" b="0" i="0" u="none" strike="noStrike" cap="none" normalizeH="0" baseline="0" smtClean="0">
                    <a:ln>
                      <a:noFill/>
                    </a:ln>
                    <a:solidFill>
                      <a:schemeClr val="tx1"/>
                    </a:solidFill>
                    <a:effectLst/>
                    <a:latin typeface="Arial" panose="020B0604020202020204" pitchFamily="34" charset="0"/>
                  </a:endParaRPr>
                </a:p>
              </p:txBody>
            </p:sp>
            <p:sp>
              <p:nvSpPr>
                <p:cNvPr id="74" name="Text Box 85"/>
                <p:cNvSpPr txBox="1">
                  <a:spLocks noChangeArrowheads="1"/>
                </p:cNvSpPr>
                <p:nvPr/>
              </p:nvSpPr>
              <p:spPr bwMode="auto">
                <a:xfrm>
                  <a:off x="3426" y="2360"/>
                  <a:ext cx="5507" cy="533"/>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ru-RU" sz="900" b="0" i="0" u="none" strike="noStrike" cap="none" normalizeH="0" baseline="0" smtClean="0">
                      <a:ln>
                        <a:noFill/>
                      </a:ln>
                      <a:solidFill>
                        <a:srgbClr val="000000"/>
                      </a:solidFill>
                      <a:effectLst/>
                      <a:latin typeface="Arial" panose="020B0604020202020204" pitchFamily="34" charset="0"/>
                      <a:ea typeface="Courier New" panose="02070309020205020404" pitchFamily="49" charset="0"/>
                    </a:rPr>
                    <a:t>ОСНОВНЫЕ МЕТОДЫ ОБРАЗОВАНИЯ ЗЕМЛЕПОЛЬЗОВАНИЙ </a:t>
                  </a:r>
                  <a:endParaRPr kumimoji="0" lang="ru-RU" altLang="ru-RU" sz="900" b="0" i="0" u="none" strike="noStrike" cap="none" normalizeH="0" baseline="0" smtClean="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ru-RU" sz="900" b="0" i="0" u="none" strike="noStrike" cap="none" normalizeH="0" baseline="0" smtClean="0">
                      <a:ln>
                        <a:noFill/>
                      </a:ln>
                      <a:solidFill>
                        <a:srgbClr val="000000"/>
                      </a:solidFill>
                      <a:effectLst/>
                      <a:latin typeface="Arial" panose="020B0604020202020204" pitchFamily="34" charset="0"/>
                      <a:ea typeface="Courier New" panose="02070309020205020404" pitchFamily="49" charset="0"/>
                    </a:rPr>
                    <a:t>КРЕСТЬЯНСКИХ (ФЕРМЕРСКИХ) ХОЗЯЙСТВ</a:t>
                  </a:r>
                  <a:endParaRPr kumimoji="0" lang="ru-RU" altLang="ru-RU" sz="2000" b="0" i="0" u="none" strike="noStrike" cap="none" normalizeH="0" baseline="0" smtClean="0">
                    <a:ln>
                      <a:noFill/>
                    </a:ln>
                    <a:solidFill>
                      <a:schemeClr val="tx1"/>
                    </a:solidFill>
                    <a:effectLst/>
                    <a:latin typeface="Arial" panose="020B0604020202020204" pitchFamily="34" charset="0"/>
                  </a:endParaRPr>
                </a:p>
              </p:txBody>
            </p:sp>
            <p:sp>
              <p:nvSpPr>
                <p:cNvPr id="75" name="AutoShape 84"/>
                <p:cNvSpPr>
                  <a:spLocks noChangeShapeType="1"/>
                </p:cNvSpPr>
                <p:nvPr/>
              </p:nvSpPr>
              <p:spPr bwMode="auto">
                <a:xfrm rot="5400000">
                  <a:off x="2841" y="1343"/>
                  <a:ext cx="488" cy="460"/>
                </a:xfrm>
                <a:prstGeom prst="bentConnector3">
                  <a:avLst>
                    <a:gd name="adj1" fmla="val 1782"/>
                  </a:avLst>
                </a:prstGeom>
                <a:noFill/>
                <a:ln w="9525">
                  <a:solidFill>
                    <a:srgbClr val="000000"/>
                  </a:solidFill>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sz="2000"/>
                </a:p>
              </p:txBody>
            </p:sp>
            <p:sp>
              <p:nvSpPr>
                <p:cNvPr id="76" name="AutoShape 83"/>
                <p:cNvSpPr>
                  <a:spLocks noChangeShapeType="1"/>
                </p:cNvSpPr>
                <p:nvPr/>
              </p:nvSpPr>
              <p:spPr bwMode="auto">
                <a:xfrm rot="16200000" flipH="1">
                  <a:off x="8904" y="1362"/>
                  <a:ext cx="488" cy="460"/>
                </a:xfrm>
                <a:prstGeom prst="bentConnector3">
                  <a:avLst>
                    <a:gd name="adj1" fmla="val 1782"/>
                  </a:avLst>
                </a:prstGeom>
                <a:noFill/>
                <a:ln w="9525">
                  <a:solidFill>
                    <a:srgbClr val="000000"/>
                  </a:solidFill>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sz="2000"/>
                </a:p>
              </p:txBody>
            </p:sp>
            <p:sp>
              <p:nvSpPr>
                <p:cNvPr id="77" name="AutoShape 82"/>
                <p:cNvSpPr>
                  <a:spLocks noChangeShapeType="1"/>
                </p:cNvSpPr>
                <p:nvPr/>
              </p:nvSpPr>
              <p:spPr bwMode="auto">
                <a:xfrm>
                  <a:off x="5005" y="1573"/>
                  <a:ext cx="1" cy="273"/>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sz="2000"/>
                </a:p>
              </p:txBody>
            </p:sp>
            <p:sp>
              <p:nvSpPr>
                <p:cNvPr id="78" name="AutoShape 81"/>
                <p:cNvSpPr>
                  <a:spLocks noChangeShapeType="1"/>
                </p:cNvSpPr>
                <p:nvPr/>
              </p:nvSpPr>
              <p:spPr bwMode="auto">
                <a:xfrm>
                  <a:off x="7323" y="1573"/>
                  <a:ext cx="2" cy="273"/>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sz="2000"/>
                </a:p>
              </p:txBody>
            </p:sp>
            <p:sp>
              <p:nvSpPr>
                <p:cNvPr id="79" name="AutoShape 80"/>
                <p:cNvSpPr>
                  <a:spLocks noChangeShapeType="1"/>
                </p:cNvSpPr>
                <p:nvPr/>
              </p:nvSpPr>
              <p:spPr bwMode="auto">
                <a:xfrm rot="10800000">
                  <a:off x="2855" y="2179"/>
                  <a:ext cx="562" cy="330"/>
                </a:xfrm>
                <a:prstGeom prst="bentConnector3">
                  <a:avLst>
                    <a:gd name="adj1" fmla="val 96796"/>
                  </a:avLst>
                </a:prstGeom>
                <a:noFill/>
                <a:ln w="9525">
                  <a:solidFill>
                    <a:srgbClr val="000000"/>
                  </a:solidFill>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sz="2000"/>
                </a:p>
              </p:txBody>
            </p:sp>
            <p:sp>
              <p:nvSpPr>
                <p:cNvPr id="80" name="AutoShape 79"/>
                <p:cNvSpPr>
                  <a:spLocks noChangeShapeType="1"/>
                </p:cNvSpPr>
                <p:nvPr/>
              </p:nvSpPr>
              <p:spPr bwMode="auto">
                <a:xfrm flipV="1">
                  <a:off x="8933" y="2179"/>
                  <a:ext cx="639" cy="330"/>
                </a:xfrm>
                <a:prstGeom prst="bentConnector3">
                  <a:avLst>
                    <a:gd name="adj1" fmla="val 67449"/>
                  </a:avLst>
                </a:prstGeom>
                <a:noFill/>
                <a:ln w="9525">
                  <a:solidFill>
                    <a:srgbClr val="000000"/>
                  </a:solidFill>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sz="2000"/>
                </a:p>
              </p:txBody>
            </p:sp>
            <p:sp>
              <p:nvSpPr>
                <p:cNvPr id="81" name="AutoShape 78"/>
                <p:cNvSpPr>
                  <a:spLocks noChangeShapeType="1"/>
                </p:cNvSpPr>
                <p:nvPr/>
              </p:nvSpPr>
              <p:spPr bwMode="auto">
                <a:xfrm flipH="1">
                  <a:off x="5005" y="2179"/>
                  <a:ext cx="1" cy="169"/>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sz="2000"/>
                </a:p>
              </p:txBody>
            </p:sp>
            <p:sp>
              <p:nvSpPr>
                <p:cNvPr id="82" name="AutoShape 77"/>
                <p:cNvSpPr>
                  <a:spLocks noChangeShapeType="1"/>
                </p:cNvSpPr>
                <p:nvPr/>
              </p:nvSpPr>
              <p:spPr bwMode="auto">
                <a:xfrm flipH="1">
                  <a:off x="7324" y="2179"/>
                  <a:ext cx="1" cy="174"/>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sz="2000"/>
                </a:p>
              </p:txBody>
            </p:sp>
            <p:sp>
              <p:nvSpPr>
                <p:cNvPr id="83" name="AutoShape 76"/>
                <p:cNvSpPr>
                  <a:spLocks noChangeShapeType="1"/>
                </p:cNvSpPr>
                <p:nvPr/>
              </p:nvSpPr>
              <p:spPr bwMode="auto">
                <a:xfrm rot="10800000" flipV="1">
                  <a:off x="2855" y="2600"/>
                  <a:ext cx="562" cy="408"/>
                </a:xfrm>
                <a:prstGeom prst="bentConnector3">
                  <a:avLst>
                    <a:gd name="adj1" fmla="val 99361"/>
                  </a:avLst>
                </a:prstGeom>
                <a:noFill/>
                <a:ln w="9525">
                  <a:solidFill>
                    <a:srgbClr val="000000"/>
                  </a:solidFill>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sz="2000"/>
                </a:p>
              </p:txBody>
            </p:sp>
            <p:sp>
              <p:nvSpPr>
                <p:cNvPr id="84" name="AutoShape 75"/>
                <p:cNvSpPr>
                  <a:spLocks noChangeShapeType="1"/>
                </p:cNvSpPr>
                <p:nvPr/>
              </p:nvSpPr>
              <p:spPr bwMode="auto">
                <a:xfrm>
                  <a:off x="8933" y="2600"/>
                  <a:ext cx="894" cy="408"/>
                </a:xfrm>
                <a:prstGeom prst="bentConnector3">
                  <a:avLst>
                    <a:gd name="adj1" fmla="val 50000"/>
                  </a:avLst>
                </a:prstGeom>
                <a:noFill/>
                <a:ln w="9525">
                  <a:solidFill>
                    <a:srgbClr val="000000"/>
                  </a:solidFill>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sz="2000"/>
                </a:p>
              </p:txBody>
            </p:sp>
            <p:sp>
              <p:nvSpPr>
                <p:cNvPr id="85" name="AutoShape 74"/>
                <p:cNvSpPr>
                  <a:spLocks noChangeShapeType="1"/>
                </p:cNvSpPr>
                <p:nvPr/>
              </p:nvSpPr>
              <p:spPr bwMode="auto">
                <a:xfrm>
                  <a:off x="4504" y="2893"/>
                  <a:ext cx="1" cy="115"/>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sz="2000"/>
                </a:p>
              </p:txBody>
            </p:sp>
            <p:sp>
              <p:nvSpPr>
                <p:cNvPr id="86" name="AutoShape 73"/>
                <p:cNvSpPr>
                  <a:spLocks noChangeShapeType="1"/>
                </p:cNvSpPr>
                <p:nvPr/>
              </p:nvSpPr>
              <p:spPr bwMode="auto">
                <a:xfrm>
                  <a:off x="6148" y="2893"/>
                  <a:ext cx="1" cy="115"/>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sz="2000"/>
                </a:p>
              </p:txBody>
            </p:sp>
            <p:sp>
              <p:nvSpPr>
                <p:cNvPr id="87" name="AutoShape 72"/>
                <p:cNvSpPr>
                  <a:spLocks noChangeShapeType="1"/>
                </p:cNvSpPr>
                <p:nvPr/>
              </p:nvSpPr>
              <p:spPr bwMode="auto">
                <a:xfrm>
                  <a:off x="7745" y="2893"/>
                  <a:ext cx="0" cy="115"/>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sz="2000"/>
                </a:p>
              </p:txBody>
            </p:sp>
          </p:grpSp>
        </p:grpSp>
        <p:sp>
          <p:nvSpPr>
            <p:cNvPr id="56" name="AutoShape 69"/>
            <p:cNvSpPr>
              <a:spLocks noChangeShapeType="1"/>
            </p:cNvSpPr>
            <p:nvPr/>
          </p:nvSpPr>
          <p:spPr bwMode="auto">
            <a:xfrm>
              <a:off x="2246" y="4070"/>
              <a:ext cx="1" cy="211"/>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sz="2000"/>
            </a:p>
          </p:txBody>
        </p:sp>
        <p:sp>
          <p:nvSpPr>
            <p:cNvPr id="57" name="AutoShape 68"/>
            <p:cNvSpPr>
              <a:spLocks noChangeShapeType="1"/>
            </p:cNvSpPr>
            <p:nvPr/>
          </p:nvSpPr>
          <p:spPr bwMode="auto">
            <a:xfrm>
              <a:off x="3315" y="4070"/>
              <a:ext cx="0" cy="211"/>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sz="2000"/>
            </a:p>
          </p:txBody>
        </p:sp>
        <p:sp>
          <p:nvSpPr>
            <p:cNvPr id="58" name="AutoShape 67"/>
            <p:cNvSpPr>
              <a:spLocks noChangeShapeType="1"/>
            </p:cNvSpPr>
            <p:nvPr/>
          </p:nvSpPr>
          <p:spPr bwMode="auto">
            <a:xfrm>
              <a:off x="4503" y="4070"/>
              <a:ext cx="1" cy="211"/>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sz="2000"/>
            </a:p>
          </p:txBody>
        </p:sp>
        <p:sp>
          <p:nvSpPr>
            <p:cNvPr id="59" name="AutoShape 66"/>
            <p:cNvSpPr>
              <a:spLocks noChangeShapeType="1"/>
            </p:cNvSpPr>
            <p:nvPr/>
          </p:nvSpPr>
          <p:spPr bwMode="auto">
            <a:xfrm>
              <a:off x="6148" y="4070"/>
              <a:ext cx="1" cy="211"/>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sz="2000"/>
            </a:p>
          </p:txBody>
        </p:sp>
        <p:sp>
          <p:nvSpPr>
            <p:cNvPr id="60" name="AutoShape 65"/>
            <p:cNvSpPr>
              <a:spLocks noChangeShapeType="1"/>
            </p:cNvSpPr>
            <p:nvPr/>
          </p:nvSpPr>
          <p:spPr bwMode="auto">
            <a:xfrm>
              <a:off x="7798" y="4070"/>
              <a:ext cx="0" cy="211"/>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sz="2000"/>
            </a:p>
          </p:txBody>
        </p:sp>
        <p:sp>
          <p:nvSpPr>
            <p:cNvPr id="61" name="AutoShape 64"/>
            <p:cNvSpPr>
              <a:spLocks noChangeShapeType="1"/>
            </p:cNvSpPr>
            <p:nvPr/>
          </p:nvSpPr>
          <p:spPr bwMode="auto">
            <a:xfrm>
              <a:off x="8923" y="4070"/>
              <a:ext cx="0" cy="211"/>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sz="2000"/>
            </a:p>
          </p:txBody>
        </p:sp>
        <p:sp>
          <p:nvSpPr>
            <p:cNvPr id="62" name="AutoShape 63"/>
            <p:cNvSpPr>
              <a:spLocks noChangeShapeType="1"/>
            </p:cNvSpPr>
            <p:nvPr/>
          </p:nvSpPr>
          <p:spPr bwMode="auto">
            <a:xfrm>
              <a:off x="10027" y="4070"/>
              <a:ext cx="1" cy="211"/>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sz="2000"/>
            </a:p>
          </p:txBody>
        </p:sp>
      </p:grpSp>
      <p:sp>
        <p:nvSpPr>
          <p:cNvPr id="88" name="Rectangle 122"/>
          <p:cNvSpPr>
            <a:spLocks noChangeArrowheads="1"/>
          </p:cNvSpPr>
          <p:nvPr/>
        </p:nvSpPr>
        <p:spPr bwMode="auto">
          <a:xfrm>
            <a:off x="1984290" y="2299062"/>
            <a:ext cx="11998040"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ru-RU"/>
          </a:p>
        </p:txBody>
      </p:sp>
    </p:spTree>
    <p:extLst>
      <p:ext uri="{BB962C8B-B14F-4D97-AF65-F5344CB8AC3E}">
        <p14:creationId xmlns:p14="http://schemas.microsoft.com/office/powerpoint/2010/main" val="12720725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48639" y="117693"/>
            <a:ext cx="9135292" cy="7017306"/>
          </a:xfrm>
          <a:prstGeom prst="rect">
            <a:avLst/>
          </a:prstGeom>
        </p:spPr>
        <p:txBody>
          <a:bodyPr wrap="square">
            <a:spAutoFit/>
          </a:bodyPr>
          <a:lstStyle/>
          <a:p>
            <a:r>
              <a:rPr lang="ru-RU" dirty="0" smtClean="0"/>
              <a:t>   Формирование </a:t>
            </a:r>
            <a:r>
              <a:rPr lang="ru-RU" dirty="0"/>
              <a:t>землепользований крестьянских (фермерских) хозяйств в Республике Беларусь может осуществляться в основном за счет земель </a:t>
            </a:r>
            <a:r>
              <a:rPr lang="ru-RU" dirty="0" smtClean="0"/>
              <a:t>сельскохозяйственных </a:t>
            </a:r>
            <a:r>
              <a:rPr lang="ru-RU" dirty="0"/>
              <a:t>организаций, фонда </a:t>
            </a:r>
            <a:r>
              <a:rPr lang="ru-RU" dirty="0" smtClean="0"/>
              <a:t>перераспределения </a:t>
            </a:r>
            <a:r>
              <a:rPr lang="ru-RU" dirty="0"/>
              <a:t>земель, личных подсобных хозяйств. </a:t>
            </a:r>
          </a:p>
          <a:p>
            <a:r>
              <a:rPr lang="ru-RU" dirty="0" smtClean="0"/>
              <a:t>   Метод </a:t>
            </a:r>
            <a:r>
              <a:rPr lang="ru-RU" dirty="0"/>
              <a:t>образования земельных участков крестьянских (</a:t>
            </a:r>
            <a:r>
              <a:rPr lang="ru-RU" dirty="0" smtClean="0"/>
              <a:t>фермерских</a:t>
            </a:r>
            <a:r>
              <a:rPr lang="ru-RU" dirty="0"/>
              <a:t>) хозяйств предопределяется базой их создания, т.е. средой за-рождения, социальной базой, экономическими основами и </a:t>
            </a:r>
            <a:r>
              <a:rPr lang="ru-RU" dirty="0" smtClean="0"/>
              <a:t>существующим </a:t>
            </a:r>
            <a:r>
              <a:rPr lang="ru-RU" dirty="0"/>
              <a:t>расселением.</a:t>
            </a:r>
          </a:p>
          <a:p>
            <a:r>
              <a:rPr lang="ru-RU" dirty="0"/>
              <a:t>В качестве среды зарождения крестьянских (фермерских) </a:t>
            </a:r>
            <a:r>
              <a:rPr lang="ru-RU" dirty="0" smtClean="0"/>
              <a:t>хозяйств выступают </a:t>
            </a:r>
            <a:r>
              <a:rPr lang="ru-RU" dirty="0"/>
              <a:t>существующие и реорганизуемые </a:t>
            </a:r>
            <a:r>
              <a:rPr lang="ru-RU" dirty="0" smtClean="0"/>
              <a:t>сельскохозяйственные организации</a:t>
            </a:r>
            <a:r>
              <a:rPr lang="ru-RU" dirty="0"/>
              <a:t>, реформируемые несостоятельные сельско-хозяйственные организации и личные подсобные хозяйства.</a:t>
            </a:r>
          </a:p>
          <a:p>
            <a:r>
              <a:rPr lang="ru-RU" dirty="0" smtClean="0"/>
              <a:t>  </a:t>
            </a:r>
          </a:p>
          <a:p>
            <a:r>
              <a:rPr lang="ru-RU" dirty="0" smtClean="0"/>
              <a:t> Социальной </a:t>
            </a:r>
            <a:r>
              <a:rPr lang="ru-RU" dirty="0"/>
              <a:t>базой является местное и пришлое (приезжее) </a:t>
            </a:r>
            <a:r>
              <a:rPr lang="ru-RU" dirty="0" smtClean="0"/>
              <a:t>сельскохозяйственное </a:t>
            </a:r>
            <a:r>
              <a:rPr lang="ru-RU" dirty="0"/>
              <a:t>и несельскохозяйственное население. В первом случае это члены сельскохозяйственных организаций, специалисты сельского хозяйства. Во втором – городские жители, отставные </a:t>
            </a:r>
            <a:r>
              <a:rPr lang="ru-RU" dirty="0" smtClean="0"/>
              <a:t>военнослужащие</a:t>
            </a:r>
            <a:r>
              <a:rPr lang="ru-RU" dirty="0"/>
              <a:t>, работники непроизводственной сферы села и др.</a:t>
            </a:r>
          </a:p>
          <a:p>
            <a:r>
              <a:rPr lang="ru-RU" dirty="0" smtClean="0"/>
              <a:t>   Экономическими  </a:t>
            </a:r>
            <a:r>
              <a:rPr lang="ru-RU" dirty="0"/>
              <a:t>основами организации и функционирования крестьянских (фермерских) хозяйств являются земельные, </a:t>
            </a:r>
            <a:r>
              <a:rPr lang="ru-RU" dirty="0" smtClean="0"/>
              <a:t>трудовые</a:t>
            </a:r>
            <a:r>
              <a:rPr lang="ru-RU" dirty="0"/>
              <a:t>, материальные ресурсы и денежные средства.</a:t>
            </a:r>
          </a:p>
          <a:p>
            <a:r>
              <a:rPr lang="ru-RU" dirty="0" smtClean="0"/>
              <a:t>  Существующее </a:t>
            </a:r>
            <a:r>
              <a:rPr lang="ru-RU" dirty="0"/>
              <a:t>сельское расселение республики представлено селами, деревнями, поселками и хуторами. На территории сельско-хозяйственных </a:t>
            </a:r>
            <a:r>
              <a:rPr lang="ru-RU" dirty="0" smtClean="0"/>
              <a:t>организаций </a:t>
            </a:r>
            <a:r>
              <a:rPr lang="ru-RU" dirty="0"/>
              <a:t>оно может быть различной формы: концентрированной, крупно-групповой, мелкогрупповой и </a:t>
            </a:r>
            <a:r>
              <a:rPr lang="ru-RU" dirty="0" smtClean="0"/>
              <a:t>рассредоточенной </a:t>
            </a:r>
            <a:r>
              <a:rPr lang="ru-RU" dirty="0"/>
              <a:t>(хуторской).</a:t>
            </a:r>
          </a:p>
          <a:p>
            <a:r>
              <a:rPr lang="ru-RU" dirty="0"/>
              <a:t> </a:t>
            </a:r>
            <a:r>
              <a:rPr lang="ru-RU" dirty="0" smtClean="0"/>
              <a:t> </a:t>
            </a:r>
            <a:endParaRPr lang="ru-RU" dirty="0"/>
          </a:p>
        </p:txBody>
      </p:sp>
    </p:spTree>
    <p:extLst>
      <p:ext uri="{BB962C8B-B14F-4D97-AF65-F5344CB8AC3E}">
        <p14:creationId xmlns:p14="http://schemas.microsoft.com/office/powerpoint/2010/main" val="41844121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75063" y="-7838"/>
            <a:ext cx="8368937" cy="6054671"/>
          </a:xfrm>
          <a:prstGeom prst="rect">
            <a:avLst/>
          </a:prstGeom>
        </p:spPr>
        <p:txBody>
          <a:bodyPr wrap="square">
            <a:spAutoFit/>
          </a:bodyPr>
          <a:lstStyle/>
          <a:p>
            <a:pPr marL="589280" marR="342900">
              <a:spcAft>
                <a:spcPts val="0"/>
              </a:spcAft>
            </a:pPr>
            <a:r>
              <a:rPr lang="ru-RU" b="1" dirty="0">
                <a:solidFill>
                  <a:schemeClr val="accent1">
                    <a:lumMod val="75000"/>
                  </a:schemeClr>
                </a:solidFill>
                <a:ea typeface="Courier New" panose="02070309020205020404" pitchFamily="49" charset="0"/>
                <a:cs typeface="Times New Roman" panose="02020603050405020304" pitchFamily="18" charset="0"/>
              </a:rPr>
              <a:t>2. Правовые основы образования крестьянских (фермерских) хозяйств</a:t>
            </a:r>
            <a:endParaRPr lang="ru-RU" sz="2800" dirty="0">
              <a:solidFill>
                <a:schemeClr val="accent1">
                  <a:lumMod val="75000"/>
                </a:schemeClr>
              </a:solidFill>
              <a:ea typeface="Courier New" panose="02070309020205020404" pitchFamily="49" charset="0"/>
            </a:endParaRPr>
          </a:p>
          <a:p>
            <a:pPr marL="408940" marR="342900" indent="180340" algn="just">
              <a:spcAft>
                <a:spcPts val="0"/>
              </a:spcAft>
            </a:pPr>
            <a:r>
              <a:rPr lang="ru-RU" dirty="0">
                <a:solidFill>
                  <a:srgbClr val="000000"/>
                </a:solidFill>
                <a:ea typeface="Courier New" panose="02070309020205020404" pitchFamily="49" charset="0"/>
              </a:rPr>
              <a:t> </a:t>
            </a:r>
            <a:endParaRPr lang="ru-RU" sz="2800" dirty="0">
              <a:solidFill>
                <a:srgbClr val="000000"/>
              </a:solidFill>
              <a:ea typeface="Courier New" panose="02070309020205020404" pitchFamily="49" charset="0"/>
            </a:endParaRPr>
          </a:p>
          <a:p>
            <a:pPr marR="12700" indent="180340" algn="just">
              <a:lnSpc>
                <a:spcPts val="1585"/>
              </a:lnSpc>
              <a:spcBef>
                <a:spcPts val="1200"/>
              </a:spcBef>
              <a:spcAft>
                <a:spcPts val="0"/>
              </a:spcAft>
            </a:pPr>
            <a:r>
              <a:rPr lang="ru-RU" dirty="0">
                <a:solidFill>
                  <a:srgbClr val="000000"/>
                </a:solidFill>
                <a:ea typeface="Times New Roman" panose="02020603050405020304" pitchFamily="18" charset="0"/>
              </a:rPr>
              <a:t>Правовой основой образования и функционирования крестьянских (фермерских) хозяйств яв­ляется Закон «О крестьянском (фермерском) хозяйстве» от 18 февраля 1991 г.</a:t>
            </a:r>
            <a:endParaRPr lang="ru-RU" sz="3200" dirty="0">
              <a:solidFill>
                <a:srgbClr val="000000"/>
              </a:solidFill>
              <a:ea typeface="Times New Roman" panose="02020603050405020304" pitchFamily="18" charset="0"/>
            </a:endParaRPr>
          </a:p>
          <a:p>
            <a:pPr marR="12700" indent="180340" algn="just">
              <a:lnSpc>
                <a:spcPts val="1585"/>
              </a:lnSpc>
              <a:spcBef>
                <a:spcPts val="1200"/>
              </a:spcBef>
              <a:spcAft>
                <a:spcPts val="0"/>
              </a:spcAft>
            </a:pPr>
            <a:r>
              <a:rPr lang="ru-RU" dirty="0">
                <a:solidFill>
                  <a:srgbClr val="000000"/>
                </a:solidFill>
                <a:ea typeface="Times New Roman" panose="02020603050405020304" pitchFamily="18" charset="0"/>
              </a:rPr>
              <a:t>Отношения, связанные с созданием и деятельностью крестьянских (фермерских) хозяйств, регулируются также следующими зако­нодательными актами:</a:t>
            </a:r>
            <a:endParaRPr lang="ru-RU" sz="3200" dirty="0">
              <a:solidFill>
                <a:srgbClr val="000000"/>
              </a:solidFill>
              <a:ea typeface="Times New Roman" panose="02020603050405020304" pitchFamily="18" charset="0"/>
            </a:endParaRPr>
          </a:p>
          <a:p>
            <a:pPr marL="285750" marR="12700" lvl="0" indent="-285750" algn="just">
              <a:lnSpc>
                <a:spcPts val="1585"/>
              </a:lnSpc>
              <a:spcBef>
                <a:spcPts val="1200"/>
              </a:spcBef>
              <a:spcAft>
                <a:spcPts val="0"/>
              </a:spcAft>
              <a:buClr>
                <a:srgbClr val="000000"/>
              </a:buClr>
              <a:buSzPts val="1000"/>
              <a:buFont typeface="Wingdings" panose="05000000000000000000" pitchFamily="2" charset="2"/>
              <a:buChar char="q"/>
            </a:pPr>
            <a:r>
              <a:rPr lang="ru-RU" dirty="0">
                <a:solidFill>
                  <a:srgbClr val="000000"/>
                </a:solidFill>
                <a:ea typeface="Times New Roman" panose="02020603050405020304" pitchFamily="18" charset="0"/>
              </a:rPr>
              <a:t>Указ Президента Республики Беларусь «О мерах по развитию кре­стьянских (фермерских) хозяйств и усилению их государственной под­держки» №</a:t>
            </a:r>
            <a:r>
              <a:rPr lang="ru-RU" i="1" dirty="0">
                <a:solidFill>
                  <a:srgbClr val="000000"/>
                </a:solidFill>
                <a:ea typeface="Times New Roman" panose="02020603050405020304" pitchFamily="18" charset="0"/>
                <a:cs typeface="Times New Roman" panose="02020603050405020304" pitchFamily="18" charset="0"/>
              </a:rPr>
              <a:t> 95 от</a:t>
            </a:r>
            <a:r>
              <a:rPr lang="ru-RU" dirty="0">
                <a:solidFill>
                  <a:srgbClr val="000000"/>
                </a:solidFill>
                <a:ea typeface="Times New Roman" panose="02020603050405020304" pitchFamily="18" charset="0"/>
              </a:rPr>
              <a:t> 3 марта 1998 г.;</a:t>
            </a:r>
            <a:endParaRPr lang="ru-RU" sz="3200" dirty="0">
              <a:solidFill>
                <a:srgbClr val="000000"/>
              </a:solidFill>
              <a:ea typeface="Times New Roman" panose="02020603050405020304" pitchFamily="18" charset="0"/>
            </a:endParaRPr>
          </a:p>
          <a:p>
            <a:pPr marL="285750" marR="12700" lvl="0" indent="-285750" algn="just">
              <a:lnSpc>
                <a:spcPts val="1585"/>
              </a:lnSpc>
              <a:spcBef>
                <a:spcPts val="1200"/>
              </a:spcBef>
              <a:spcAft>
                <a:spcPts val="0"/>
              </a:spcAft>
              <a:buClr>
                <a:srgbClr val="000000"/>
              </a:buClr>
              <a:buSzPts val="1000"/>
              <a:buFont typeface="Wingdings" panose="05000000000000000000" pitchFamily="2" charset="2"/>
              <a:buChar char="q"/>
            </a:pPr>
            <a:r>
              <a:rPr lang="ru-RU" dirty="0">
                <a:solidFill>
                  <a:srgbClr val="000000"/>
                </a:solidFill>
                <a:ea typeface="Times New Roman" panose="02020603050405020304" pitchFamily="18" charset="0"/>
              </a:rPr>
              <a:t>Указ Президента Республики Беларусь «Об изъятии и предоставлении земельных участков» № 667 от 27 декабря 2007 г.;</a:t>
            </a:r>
            <a:endParaRPr lang="ru-RU" sz="3200" dirty="0">
              <a:solidFill>
                <a:srgbClr val="000000"/>
              </a:solidFill>
              <a:ea typeface="Times New Roman" panose="02020603050405020304" pitchFamily="18" charset="0"/>
            </a:endParaRPr>
          </a:p>
          <a:p>
            <a:pPr marL="285750" marR="12700" lvl="0" indent="-285750" algn="just">
              <a:lnSpc>
                <a:spcPts val="1585"/>
              </a:lnSpc>
              <a:spcBef>
                <a:spcPts val="1200"/>
              </a:spcBef>
              <a:spcAft>
                <a:spcPts val="0"/>
              </a:spcAft>
              <a:buClr>
                <a:srgbClr val="000000"/>
              </a:buClr>
              <a:buSzPts val="1000"/>
              <a:buFont typeface="Wingdings" panose="05000000000000000000" pitchFamily="2" charset="2"/>
              <a:buChar char="q"/>
            </a:pPr>
            <a:r>
              <a:rPr lang="ru-RU" dirty="0">
                <a:solidFill>
                  <a:srgbClr val="000000"/>
                </a:solidFill>
                <a:ea typeface="Times New Roman" panose="02020603050405020304" pitchFamily="18" charset="0"/>
              </a:rPr>
              <a:t>Указ Президента Республики Беларусь «О некоторых мерах по совершенствованию регулирования деятельности крестьянских (фермерских) хозяйств»</a:t>
            </a:r>
            <a:r>
              <a:rPr lang="ru-RU" dirty="0">
                <a:solidFill>
                  <a:srgbClr val="242424"/>
                </a:solidFill>
                <a:ea typeface="Times New Roman" panose="02020603050405020304" pitchFamily="18" charset="0"/>
              </a:rPr>
              <a:t> № 193 от 1 апреля 1998 г.; </a:t>
            </a:r>
            <a:endParaRPr lang="ru-RU" sz="3200" dirty="0">
              <a:solidFill>
                <a:srgbClr val="000000"/>
              </a:solidFill>
              <a:ea typeface="Times New Roman" panose="02020603050405020304" pitchFamily="18" charset="0"/>
            </a:endParaRPr>
          </a:p>
          <a:p>
            <a:pPr marL="285750" lvl="0" indent="-285750" algn="just">
              <a:lnSpc>
                <a:spcPts val="1585"/>
              </a:lnSpc>
              <a:spcBef>
                <a:spcPts val="1200"/>
              </a:spcBef>
              <a:spcAft>
                <a:spcPts val="0"/>
              </a:spcAft>
              <a:buClr>
                <a:srgbClr val="000000"/>
              </a:buClr>
              <a:buSzPts val="1000"/>
              <a:buFont typeface="Wingdings" panose="05000000000000000000" pitchFamily="2" charset="2"/>
              <a:buChar char="q"/>
            </a:pPr>
            <a:r>
              <a:rPr lang="ru-RU" dirty="0">
                <a:solidFill>
                  <a:srgbClr val="000000"/>
                </a:solidFill>
                <a:ea typeface="Times New Roman" panose="02020603050405020304" pitchFamily="18" charset="0"/>
              </a:rPr>
              <a:t>Кодекс Республики Беларусь о земле;</a:t>
            </a:r>
            <a:endParaRPr lang="ru-RU" sz="3200" dirty="0">
              <a:solidFill>
                <a:srgbClr val="000000"/>
              </a:solidFill>
              <a:ea typeface="Times New Roman" panose="02020603050405020304" pitchFamily="18" charset="0"/>
            </a:endParaRPr>
          </a:p>
          <a:p>
            <a:pPr marL="285750" lvl="0" indent="-285750" algn="just">
              <a:lnSpc>
                <a:spcPts val="1585"/>
              </a:lnSpc>
              <a:spcBef>
                <a:spcPts val="1200"/>
              </a:spcBef>
              <a:spcAft>
                <a:spcPts val="0"/>
              </a:spcAft>
              <a:buClr>
                <a:srgbClr val="000000"/>
              </a:buClr>
              <a:buSzPts val="1000"/>
              <a:buFont typeface="Wingdings" panose="05000000000000000000" pitchFamily="2" charset="2"/>
              <a:buChar char="q"/>
            </a:pPr>
            <a:r>
              <a:rPr lang="ru-RU" dirty="0">
                <a:solidFill>
                  <a:srgbClr val="000000"/>
                </a:solidFill>
                <a:ea typeface="Times New Roman" panose="02020603050405020304" pitchFamily="18" charset="0"/>
              </a:rPr>
              <a:t>Гражданский кодекс Республики Беларусь;</a:t>
            </a:r>
            <a:endParaRPr lang="ru-RU" sz="3200" dirty="0">
              <a:solidFill>
                <a:srgbClr val="000000"/>
              </a:solidFill>
              <a:ea typeface="Times New Roman" panose="02020603050405020304" pitchFamily="18" charset="0"/>
            </a:endParaRPr>
          </a:p>
          <a:p>
            <a:pPr marL="285750" lvl="0" indent="-285750" algn="just">
              <a:lnSpc>
                <a:spcPts val="1585"/>
              </a:lnSpc>
              <a:spcBef>
                <a:spcPts val="1200"/>
              </a:spcBef>
              <a:spcAft>
                <a:spcPts val="0"/>
              </a:spcAft>
              <a:buClr>
                <a:srgbClr val="000000"/>
              </a:buClr>
              <a:buSzPts val="1000"/>
              <a:buFont typeface="Wingdings" panose="05000000000000000000" pitchFamily="2" charset="2"/>
              <a:buChar char="q"/>
            </a:pPr>
            <a:r>
              <a:rPr lang="ru-RU" dirty="0">
                <a:solidFill>
                  <a:srgbClr val="000000"/>
                </a:solidFill>
                <a:ea typeface="Times New Roman" panose="02020603050405020304" pitchFamily="18" charset="0"/>
              </a:rPr>
              <a:t>Постановление Совета Министров Республики Беларусь «О некоторых вопросах деятельности крестьянских (фермерских) хозяйств» </a:t>
            </a:r>
            <a:r>
              <a:rPr lang="ru-RU" dirty="0">
                <a:solidFill>
                  <a:srgbClr val="242424"/>
                </a:solidFill>
                <a:ea typeface="Times New Roman" panose="02020603050405020304" pitchFamily="18" charset="0"/>
              </a:rPr>
              <a:t>№ 645</a:t>
            </a:r>
            <a:r>
              <a:rPr lang="ru-RU" dirty="0">
                <a:solidFill>
                  <a:srgbClr val="000000"/>
                </a:solidFill>
                <a:ea typeface="Times New Roman" panose="02020603050405020304" pitchFamily="18" charset="0"/>
              </a:rPr>
              <a:t> </a:t>
            </a:r>
            <a:r>
              <a:rPr lang="ru-RU" dirty="0">
                <a:solidFill>
                  <a:srgbClr val="242424"/>
                </a:solidFill>
                <a:ea typeface="Times New Roman" panose="02020603050405020304" pitchFamily="18" charset="0"/>
              </a:rPr>
              <a:t>от 20 мая 2011 г. </a:t>
            </a:r>
            <a:endParaRPr lang="ru-RU" sz="3200" u="none" strike="noStrike" spc="0" dirty="0">
              <a:solidFill>
                <a:srgbClr val="000000"/>
              </a:solidFill>
              <a:effectLst/>
              <a:ea typeface="Times New Roman" panose="02020603050405020304" pitchFamily="18" charset="0"/>
            </a:endParaRPr>
          </a:p>
        </p:txBody>
      </p:sp>
    </p:spTree>
    <p:extLst>
      <p:ext uri="{BB962C8B-B14F-4D97-AF65-F5344CB8AC3E}">
        <p14:creationId xmlns:p14="http://schemas.microsoft.com/office/powerpoint/2010/main" val="25774440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78674" y="330716"/>
            <a:ext cx="8865326" cy="5088573"/>
          </a:xfrm>
          <a:prstGeom prst="rect">
            <a:avLst/>
          </a:prstGeom>
        </p:spPr>
        <p:txBody>
          <a:bodyPr wrap="square">
            <a:spAutoFit/>
          </a:bodyPr>
          <a:lstStyle/>
          <a:p>
            <a:pPr marR="12700" indent="180340" algn="just">
              <a:lnSpc>
                <a:spcPts val="1585"/>
              </a:lnSpc>
              <a:spcBef>
                <a:spcPts val="1200"/>
              </a:spcBef>
              <a:spcAft>
                <a:spcPts val="0"/>
              </a:spcAft>
            </a:pPr>
            <a:r>
              <a:rPr lang="ru-RU" dirty="0">
                <a:solidFill>
                  <a:srgbClr val="000000"/>
                </a:solidFill>
                <a:ea typeface="Times New Roman" panose="02020603050405020304" pitchFamily="18" charset="0"/>
              </a:rPr>
              <a:t>Процесс создания крестьянского (фермерского) хозяйства включает в себя ряд этапов:</a:t>
            </a:r>
            <a:endParaRPr lang="ru-RU" sz="3200" dirty="0">
              <a:solidFill>
                <a:srgbClr val="000000"/>
              </a:solidFill>
              <a:ea typeface="Times New Roman" panose="02020603050405020304" pitchFamily="18" charset="0"/>
            </a:endParaRPr>
          </a:p>
          <a:p>
            <a:pPr indent="180340" algn="just">
              <a:spcAft>
                <a:spcPts val="0"/>
              </a:spcAft>
            </a:pPr>
            <a:r>
              <a:rPr lang="ru-RU" dirty="0">
                <a:solidFill>
                  <a:srgbClr val="000000"/>
                </a:solidFill>
                <a:ea typeface="Times New Roman" panose="02020603050405020304" pitchFamily="18" charset="0"/>
              </a:rPr>
              <a:t>1. Согласование наименования фермерского хозяйства;</a:t>
            </a:r>
            <a:endParaRPr lang="ru-RU" sz="2800" dirty="0">
              <a:ea typeface="Times New Roman" panose="02020603050405020304" pitchFamily="18" charset="0"/>
            </a:endParaRPr>
          </a:p>
          <a:p>
            <a:pPr indent="180340" algn="just">
              <a:spcAft>
                <a:spcPts val="0"/>
              </a:spcAft>
            </a:pPr>
            <a:r>
              <a:rPr lang="ru-RU" dirty="0">
                <a:solidFill>
                  <a:srgbClr val="000000"/>
                </a:solidFill>
                <a:ea typeface="Times New Roman" panose="02020603050405020304" pitchFamily="18" charset="0"/>
              </a:rPr>
              <a:t>2. Определение местонахождения фермерского хозяйства;</a:t>
            </a:r>
            <a:endParaRPr lang="ru-RU" sz="2800" dirty="0">
              <a:ea typeface="Times New Roman" panose="02020603050405020304" pitchFamily="18" charset="0"/>
            </a:endParaRPr>
          </a:p>
          <a:p>
            <a:pPr indent="180340" algn="just">
              <a:spcAft>
                <a:spcPts val="0"/>
              </a:spcAft>
            </a:pPr>
            <a:r>
              <a:rPr lang="ru-RU" dirty="0">
                <a:solidFill>
                  <a:srgbClr val="000000"/>
                </a:solidFill>
                <a:ea typeface="Times New Roman" panose="02020603050405020304" pitchFamily="18" charset="0"/>
              </a:rPr>
              <a:t>3. Принятие р</a:t>
            </a:r>
            <a:r>
              <a:rPr lang="ru-RU" dirty="0">
                <a:ea typeface="Times New Roman" panose="02020603050405020304" pitchFamily="18" charset="0"/>
              </a:rPr>
              <a:t>ешения о создании крестьянского (фермерского) хозяйства;</a:t>
            </a:r>
            <a:endParaRPr lang="ru-RU" sz="2800" dirty="0">
              <a:ea typeface="Times New Roman" panose="02020603050405020304" pitchFamily="18" charset="0"/>
            </a:endParaRPr>
          </a:p>
          <a:p>
            <a:pPr indent="180340" algn="just">
              <a:spcAft>
                <a:spcPts val="0"/>
              </a:spcAft>
            </a:pPr>
            <a:r>
              <a:rPr lang="ru-RU" dirty="0">
                <a:solidFill>
                  <a:srgbClr val="000000"/>
                </a:solidFill>
                <a:ea typeface="Times New Roman" panose="02020603050405020304" pitchFamily="18" charset="0"/>
              </a:rPr>
              <a:t>4.</a:t>
            </a:r>
            <a:r>
              <a:rPr lang="ru-RU" dirty="0">
                <a:ea typeface="Times New Roman" panose="02020603050405020304" pitchFamily="18" charset="0"/>
              </a:rPr>
              <a:t> Утверждение устава; </a:t>
            </a:r>
            <a:endParaRPr lang="ru-RU" sz="2800" dirty="0">
              <a:ea typeface="Times New Roman" panose="02020603050405020304" pitchFamily="18" charset="0"/>
            </a:endParaRPr>
          </a:p>
          <a:p>
            <a:pPr indent="180340" algn="just">
              <a:spcAft>
                <a:spcPts val="0"/>
              </a:spcAft>
            </a:pPr>
            <a:r>
              <a:rPr lang="ru-RU" dirty="0">
                <a:ea typeface="Times New Roman" panose="02020603050405020304" pitchFamily="18" charset="0"/>
              </a:rPr>
              <a:t>5. Формирование уставного фонда;</a:t>
            </a:r>
            <a:endParaRPr lang="ru-RU" sz="2800" dirty="0">
              <a:ea typeface="Times New Roman" panose="02020603050405020304" pitchFamily="18" charset="0"/>
            </a:endParaRPr>
          </a:p>
          <a:p>
            <a:pPr indent="180340" algn="just">
              <a:spcAft>
                <a:spcPts val="0"/>
              </a:spcAft>
            </a:pPr>
            <a:r>
              <a:rPr lang="ru-RU" dirty="0">
                <a:ea typeface="Times New Roman" panose="02020603050405020304" pitchFamily="18" charset="0"/>
              </a:rPr>
              <a:t>6. Государственная регистрация крестьянского (фермерского) хозяйства;</a:t>
            </a:r>
            <a:endParaRPr lang="ru-RU" sz="2800" dirty="0">
              <a:ea typeface="Times New Roman" panose="02020603050405020304" pitchFamily="18" charset="0"/>
            </a:endParaRPr>
          </a:p>
          <a:p>
            <a:pPr indent="180340" algn="just">
              <a:spcAft>
                <a:spcPts val="0"/>
              </a:spcAft>
            </a:pPr>
            <a:r>
              <a:rPr lang="ru-RU" dirty="0">
                <a:ea typeface="Times New Roman" panose="02020603050405020304" pitchFamily="18" charset="0"/>
              </a:rPr>
              <a:t>7. Предоставление земельного участка;</a:t>
            </a:r>
            <a:endParaRPr lang="ru-RU" sz="2800" dirty="0">
              <a:ea typeface="Times New Roman" panose="02020603050405020304" pitchFamily="18" charset="0"/>
            </a:endParaRPr>
          </a:p>
          <a:p>
            <a:pPr indent="180340" algn="just">
              <a:spcAft>
                <a:spcPts val="0"/>
              </a:spcAft>
            </a:pPr>
            <a:r>
              <a:rPr lang="ru-RU" dirty="0">
                <a:ea typeface="Times New Roman" panose="02020603050405020304" pitchFamily="18" charset="0"/>
              </a:rPr>
              <a:t>8. Государственная регистрация создания земельного участка и возникновения права на него. </a:t>
            </a:r>
            <a:endParaRPr lang="ru-RU" sz="2800" dirty="0">
              <a:ea typeface="Times New Roman" panose="02020603050405020304" pitchFamily="18" charset="0"/>
            </a:endParaRPr>
          </a:p>
          <a:p>
            <a:pPr indent="180340" algn="just">
              <a:spcAft>
                <a:spcPts val="0"/>
              </a:spcAft>
            </a:pPr>
            <a:endParaRPr lang="ru-RU" dirty="0" smtClean="0">
              <a:solidFill>
                <a:srgbClr val="000000"/>
              </a:solidFill>
              <a:ea typeface="Times New Roman" panose="02020603050405020304" pitchFamily="18" charset="0"/>
            </a:endParaRPr>
          </a:p>
          <a:p>
            <a:pPr indent="180340" algn="just">
              <a:spcAft>
                <a:spcPts val="0"/>
              </a:spcAft>
            </a:pPr>
            <a:r>
              <a:rPr lang="ru-RU" dirty="0" smtClean="0">
                <a:solidFill>
                  <a:srgbClr val="000000"/>
                </a:solidFill>
                <a:ea typeface="Times New Roman" panose="02020603050405020304" pitchFamily="18" charset="0"/>
              </a:rPr>
              <a:t>До </a:t>
            </a:r>
            <a:r>
              <a:rPr lang="ru-RU" dirty="0">
                <a:solidFill>
                  <a:srgbClr val="000000"/>
                </a:solidFill>
                <a:ea typeface="Times New Roman" panose="02020603050405020304" pitchFamily="18" charset="0"/>
              </a:rPr>
              <a:t>подачи в регистрирующий орган для государственной регистрации документов учредитель создаваемого фермерского хозяйства должен согласовать с регистрирующим органом наименование фермерского хозяйства, которое должно содержать слова «крестьянское (фермерское) хозяйство» либо «фермерское хозяйство» или «крестьянское хозяйство». Государственная регистрация фермерского </a:t>
            </a:r>
            <a:r>
              <a:rPr lang="ru-RU" dirty="0" smtClean="0">
                <a:solidFill>
                  <a:srgbClr val="000000"/>
                </a:solidFill>
                <a:ea typeface="Times New Roman" panose="02020603050405020304" pitchFamily="18" charset="0"/>
              </a:rPr>
              <a:t>хозяйства производится </a:t>
            </a:r>
            <a:r>
              <a:rPr lang="ru-RU" dirty="0">
                <a:solidFill>
                  <a:srgbClr val="000000"/>
                </a:solidFill>
                <a:ea typeface="Times New Roman" panose="02020603050405020304" pitchFamily="18" charset="0"/>
              </a:rPr>
              <a:t>по месту его нахождения.</a:t>
            </a:r>
            <a:r>
              <a:rPr lang="ru-RU" sz="2800" dirty="0">
                <a:solidFill>
                  <a:srgbClr val="000000"/>
                </a:solidFill>
                <a:ea typeface="Times New Roman" panose="02020603050405020304" pitchFamily="18" charset="0"/>
              </a:rPr>
              <a:t> </a:t>
            </a:r>
            <a:endParaRPr lang="ru-RU" sz="2800" dirty="0">
              <a:effectLst/>
              <a:ea typeface="Times New Roman" panose="02020603050405020304" pitchFamily="18" charset="0"/>
            </a:endParaRPr>
          </a:p>
        </p:txBody>
      </p:sp>
    </p:spTree>
    <p:extLst>
      <p:ext uri="{BB962C8B-B14F-4D97-AF65-F5344CB8AC3E}">
        <p14:creationId xmlns:p14="http://schemas.microsoft.com/office/powerpoint/2010/main" val="3750760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323703" y="274048"/>
            <a:ext cx="7646126" cy="5909310"/>
          </a:xfrm>
          <a:prstGeom prst="rect">
            <a:avLst/>
          </a:prstGeom>
        </p:spPr>
        <p:txBody>
          <a:bodyPr wrap="square">
            <a:spAutoFit/>
          </a:bodyPr>
          <a:lstStyle/>
          <a:p>
            <a:pPr indent="180340" algn="just">
              <a:spcAft>
                <a:spcPts val="0"/>
              </a:spcAft>
            </a:pPr>
            <a:r>
              <a:rPr lang="ru-RU" dirty="0">
                <a:solidFill>
                  <a:srgbClr val="000000"/>
                </a:solidFill>
                <a:ea typeface="Times New Roman" panose="02020603050405020304" pitchFamily="18" charset="0"/>
              </a:rPr>
              <a:t>Решение о создании фермерского хозяйства принимается собранием учредителей фермерского хозяйства и оформляется протоколом, за исключением случаев создания фермерского хозяйства одним гражданином, когда собрание учредителей объективно невозможно. </a:t>
            </a:r>
            <a:endParaRPr lang="ru-RU" sz="2800" dirty="0">
              <a:ea typeface="Times New Roman" panose="02020603050405020304" pitchFamily="18" charset="0"/>
            </a:endParaRPr>
          </a:p>
          <a:p>
            <a:pPr indent="180340" algn="just">
              <a:spcAft>
                <a:spcPts val="0"/>
              </a:spcAft>
            </a:pPr>
            <a:endParaRPr lang="ru-RU" dirty="0" smtClean="0">
              <a:solidFill>
                <a:srgbClr val="000000"/>
              </a:solidFill>
              <a:ea typeface="Times New Roman" panose="02020603050405020304" pitchFamily="18" charset="0"/>
            </a:endParaRPr>
          </a:p>
          <a:p>
            <a:pPr indent="180340" algn="just">
              <a:spcAft>
                <a:spcPts val="0"/>
              </a:spcAft>
            </a:pPr>
            <a:r>
              <a:rPr lang="ru-RU" dirty="0" smtClean="0">
                <a:solidFill>
                  <a:srgbClr val="000000"/>
                </a:solidFill>
                <a:ea typeface="Times New Roman" panose="02020603050405020304" pitchFamily="18" charset="0"/>
              </a:rPr>
              <a:t>В </a:t>
            </a:r>
            <a:r>
              <a:rPr lang="ru-RU" dirty="0">
                <a:solidFill>
                  <a:srgbClr val="000000"/>
                </a:solidFill>
                <a:ea typeface="Times New Roman" panose="02020603050405020304" pitchFamily="18" charset="0"/>
              </a:rPr>
              <a:t>протоколе должна найти отражение информация о месте и дате проведения собрания; фамилии, имени, отчестве каждого учредителя; предполагаемом наименовании фермерского хозяйства; размере формируемого уставного фонда и вкладах учредителей; главе хозяйства. </a:t>
            </a:r>
            <a:endParaRPr lang="ru-RU" sz="2800" dirty="0">
              <a:ea typeface="Times New Roman" panose="02020603050405020304" pitchFamily="18" charset="0"/>
            </a:endParaRPr>
          </a:p>
          <a:p>
            <a:pPr indent="180340" algn="just">
              <a:spcAft>
                <a:spcPts val="0"/>
              </a:spcAft>
            </a:pPr>
            <a:r>
              <a:rPr lang="ru-RU" dirty="0" smtClean="0">
                <a:solidFill>
                  <a:srgbClr val="000000"/>
                </a:solidFill>
                <a:ea typeface="Times New Roman" panose="02020603050405020304" pitchFamily="18" charset="0"/>
              </a:rPr>
              <a:t>Протокол </a:t>
            </a:r>
            <a:r>
              <a:rPr lang="ru-RU" dirty="0">
                <a:solidFill>
                  <a:srgbClr val="000000"/>
                </a:solidFill>
                <a:ea typeface="Times New Roman" panose="02020603050405020304" pitchFamily="18" charset="0"/>
              </a:rPr>
              <a:t>собрания учредителей, содержащий решение о создании фермерского хозяйства, должен подписываться всеми учредителями.</a:t>
            </a:r>
            <a:endParaRPr lang="ru-RU" sz="2800" dirty="0">
              <a:ea typeface="Times New Roman" panose="02020603050405020304" pitchFamily="18" charset="0"/>
            </a:endParaRPr>
          </a:p>
          <a:p>
            <a:pPr indent="180340" algn="just">
              <a:spcAft>
                <a:spcPts val="0"/>
              </a:spcAft>
            </a:pPr>
            <a:endParaRPr lang="ru-RU" dirty="0" smtClean="0">
              <a:solidFill>
                <a:srgbClr val="000000"/>
              </a:solidFill>
              <a:ea typeface="Times New Roman" panose="02020603050405020304" pitchFamily="18" charset="0"/>
            </a:endParaRPr>
          </a:p>
          <a:p>
            <a:pPr indent="180340" algn="just">
              <a:spcAft>
                <a:spcPts val="0"/>
              </a:spcAft>
            </a:pPr>
            <a:r>
              <a:rPr lang="ru-RU" dirty="0" smtClean="0">
                <a:solidFill>
                  <a:srgbClr val="000000"/>
                </a:solidFill>
                <a:ea typeface="Times New Roman" panose="02020603050405020304" pitchFamily="18" charset="0"/>
              </a:rPr>
              <a:t>Устав </a:t>
            </a:r>
            <a:r>
              <a:rPr lang="ru-RU" dirty="0">
                <a:solidFill>
                  <a:srgbClr val="000000"/>
                </a:solidFill>
                <a:ea typeface="Times New Roman" panose="02020603050405020304" pitchFamily="18" charset="0"/>
              </a:rPr>
              <a:t>крестьянского (фермерского) хозяйства утверждается решением собрания учредителей фермерского хозяйства, оформленным протоколом собрания учредителей, который подписывается всеми учредителями. Устав может быть утвержден тем же собранием, на котором принимается решение о создании фермерского хозяйства, что должно найти отражение в протоколе. </a:t>
            </a:r>
            <a:endParaRPr lang="ru-RU" sz="2800" dirty="0">
              <a:effectLst/>
              <a:ea typeface="Times New Roman" panose="02020603050405020304" pitchFamily="18" charset="0"/>
            </a:endParaRPr>
          </a:p>
        </p:txBody>
      </p:sp>
    </p:spTree>
    <p:extLst>
      <p:ext uri="{BB962C8B-B14F-4D97-AF65-F5344CB8AC3E}">
        <p14:creationId xmlns:p14="http://schemas.microsoft.com/office/powerpoint/2010/main" val="39798172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96388" y="276560"/>
            <a:ext cx="8543109" cy="5909310"/>
          </a:xfrm>
          <a:prstGeom prst="rect">
            <a:avLst/>
          </a:prstGeom>
        </p:spPr>
        <p:txBody>
          <a:bodyPr wrap="square">
            <a:spAutoFit/>
          </a:bodyPr>
          <a:lstStyle/>
          <a:p>
            <a:pPr indent="180340" algn="just">
              <a:spcAft>
                <a:spcPts val="0"/>
              </a:spcAft>
            </a:pPr>
            <a:r>
              <a:rPr lang="ru-RU" dirty="0">
                <a:solidFill>
                  <a:srgbClr val="000000"/>
                </a:solidFill>
                <a:ea typeface="Times New Roman" panose="02020603050405020304" pitchFamily="18" charset="0"/>
              </a:rPr>
              <a:t>Устав крестьянского (фермерского) хозяйства должен содержать следующие сведения:</a:t>
            </a:r>
            <a:endParaRPr lang="ru-RU" sz="2800" dirty="0">
              <a:ea typeface="Times New Roman" panose="02020603050405020304" pitchFamily="18" charset="0"/>
            </a:endParaRPr>
          </a:p>
          <a:p>
            <a:pPr indent="180340" algn="just">
              <a:spcAft>
                <a:spcPts val="0"/>
              </a:spcAft>
            </a:pPr>
            <a:r>
              <a:rPr lang="ru-RU" dirty="0">
                <a:solidFill>
                  <a:srgbClr val="000000"/>
                </a:solidFill>
                <a:ea typeface="Times New Roman" panose="02020603050405020304" pitchFamily="18" charset="0"/>
              </a:rPr>
              <a:t>- наименование фермерского хозяйства;</a:t>
            </a:r>
            <a:endParaRPr lang="ru-RU" sz="2800" dirty="0">
              <a:ea typeface="Times New Roman" panose="02020603050405020304" pitchFamily="18" charset="0"/>
            </a:endParaRPr>
          </a:p>
          <a:p>
            <a:pPr indent="180340" algn="just">
              <a:spcAft>
                <a:spcPts val="0"/>
              </a:spcAft>
            </a:pPr>
            <a:r>
              <a:rPr lang="ru-RU" dirty="0">
                <a:solidFill>
                  <a:srgbClr val="000000"/>
                </a:solidFill>
                <a:ea typeface="Times New Roman" panose="02020603050405020304" pitchFamily="18" charset="0"/>
              </a:rPr>
              <a:t>- сведения о главе и иных членах фермерского хозяйства (фамилия, собственное имя, отчество, данные документа, удостоверяющего личность, место жительства);</a:t>
            </a:r>
            <a:endParaRPr lang="ru-RU" sz="2800" dirty="0">
              <a:ea typeface="Times New Roman" panose="02020603050405020304" pitchFamily="18" charset="0"/>
            </a:endParaRPr>
          </a:p>
          <a:p>
            <a:pPr indent="180340" algn="just">
              <a:spcAft>
                <a:spcPts val="0"/>
              </a:spcAft>
            </a:pPr>
            <a:r>
              <a:rPr lang="ru-RU" dirty="0">
                <a:solidFill>
                  <a:srgbClr val="000000"/>
                </a:solidFill>
                <a:ea typeface="Times New Roman" panose="02020603050405020304" pitchFamily="18" charset="0"/>
              </a:rPr>
              <a:t>- место нахождения фермерского хозяйства; </a:t>
            </a:r>
            <a:endParaRPr lang="ru-RU" sz="2800" dirty="0">
              <a:ea typeface="Times New Roman" panose="02020603050405020304" pitchFamily="18" charset="0"/>
            </a:endParaRPr>
          </a:p>
          <a:p>
            <a:pPr indent="180340" algn="just">
              <a:spcAft>
                <a:spcPts val="0"/>
              </a:spcAft>
            </a:pPr>
            <a:r>
              <a:rPr lang="ru-RU" dirty="0">
                <a:solidFill>
                  <a:srgbClr val="000000"/>
                </a:solidFill>
                <a:ea typeface="Times New Roman" panose="02020603050405020304" pitchFamily="18" charset="0"/>
              </a:rPr>
              <a:t>- цели деятельности фермерского хозяйства; </a:t>
            </a:r>
            <a:endParaRPr lang="ru-RU" sz="2800" dirty="0">
              <a:ea typeface="Times New Roman" panose="02020603050405020304" pitchFamily="18" charset="0"/>
            </a:endParaRPr>
          </a:p>
          <a:p>
            <a:pPr indent="180340" algn="just">
              <a:spcAft>
                <a:spcPts val="0"/>
              </a:spcAft>
            </a:pPr>
            <a:r>
              <a:rPr lang="ru-RU" dirty="0">
                <a:solidFill>
                  <a:srgbClr val="000000"/>
                </a:solidFill>
                <a:ea typeface="Times New Roman" panose="02020603050405020304" pitchFamily="18" charset="0"/>
              </a:rPr>
              <a:t>- размер уставного фонда фермерского хозяйства, размер вкладов в уставный фонд его членов, состав, сроки и порядок их внесения; </a:t>
            </a:r>
            <a:endParaRPr lang="ru-RU" sz="2800" dirty="0">
              <a:ea typeface="Times New Roman" panose="02020603050405020304" pitchFamily="18" charset="0"/>
            </a:endParaRPr>
          </a:p>
          <a:p>
            <a:pPr indent="180340" algn="just">
              <a:spcAft>
                <a:spcPts val="0"/>
              </a:spcAft>
            </a:pPr>
            <a:r>
              <a:rPr lang="ru-RU" dirty="0">
                <a:solidFill>
                  <a:srgbClr val="000000"/>
                </a:solidFill>
                <a:ea typeface="Times New Roman" panose="02020603050405020304" pitchFamily="18" charset="0"/>
              </a:rPr>
              <a:t>- размер долей членов фермерского хозяйства в его уставном фонде; </a:t>
            </a:r>
            <a:endParaRPr lang="ru-RU" sz="2800" dirty="0">
              <a:ea typeface="Times New Roman" panose="02020603050405020304" pitchFamily="18" charset="0"/>
            </a:endParaRPr>
          </a:p>
          <a:p>
            <a:pPr indent="180340" algn="just">
              <a:spcAft>
                <a:spcPts val="0"/>
              </a:spcAft>
            </a:pPr>
            <a:r>
              <a:rPr lang="ru-RU" dirty="0">
                <a:solidFill>
                  <a:srgbClr val="000000"/>
                </a:solidFill>
                <a:ea typeface="Times New Roman" panose="02020603050405020304" pitchFamily="18" charset="0"/>
              </a:rPr>
              <a:t>- порядок формирования имущества фермерского хозяйства и условия распоряжения им; </a:t>
            </a:r>
            <a:endParaRPr lang="ru-RU" sz="2800" dirty="0">
              <a:ea typeface="Times New Roman" panose="02020603050405020304" pitchFamily="18" charset="0"/>
            </a:endParaRPr>
          </a:p>
          <a:p>
            <a:pPr indent="180340" algn="just">
              <a:spcAft>
                <a:spcPts val="0"/>
              </a:spcAft>
            </a:pPr>
            <a:r>
              <a:rPr lang="ru-RU" dirty="0">
                <a:solidFill>
                  <a:srgbClr val="000000"/>
                </a:solidFill>
                <a:ea typeface="Times New Roman" panose="02020603050405020304" pitchFamily="18" charset="0"/>
              </a:rPr>
              <a:t>- порядок трудового участия членов фермерского хозяйства в деятельности фермерского хозяйства; </a:t>
            </a:r>
            <a:endParaRPr lang="ru-RU" sz="2800" dirty="0">
              <a:ea typeface="Times New Roman" panose="02020603050405020304" pitchFamily="18" charset="0"/>
            </a:endParaRPr>
          </a:p>
          <a:p>
            <a:pPr indent="180340" algn="just">
              <a:spcAft>
                <a:spcPts val="0"/>
              </a:spcAft>
            </a:pPr>
            <a:r>
              <a:rPr lang="ru-RU" dirty="0">
                <a:solidFill>
                  <a:srgbClr val="000000"/>
                </a:solidFill>
                <a:ea typeface="Times New Roman" panose="02020603050405020304" pitchFamily="18" charset="0"/>
              </a:rPr>
              <a:t>- порядок распределения прибыли фермерского хозяйства; </a:t>
            </a:r>
            <a:endParaRPr lang="ru-RU" sz="2800" dirty="0">
              <a:ea typeface="Times New Roman" panose="02020603050405020304" pitchFamily="18" charset="0"/>
            </a:endParaRPr>
          </a:p>
          <a:p>
            <a:pPr indent="180340" algn="just">
              <a:spcAft>
                <a:spcPts val="0"/>
              </a:spcAft>
            </a:pPr>
            <a:r>
              <a:rPr lang="ru-RU" dirty="0">
                <a:solidFill>
                  <a:srgbClr val="000000"/>
                </a:solidFill>
                <a:ea typeface="Times New Roman" panose="02020603050405020304" pitchFamily="18" charset="0"/>
              </a:rPr>
              <a:t>- права и обязанности членов фермерского хозяйства; </a:t>
            </a:r>
            <a:endParaRPr lang="ru-RU" sz="2800" dirty="0">
              <a:ea typeface="Times New Roman" panose="02020603050405020304" pitchFamily="18" charset="0"/>
            </a:endParaRPr>
          </a:p>
          <a:p>
            <a:pPr indent="180340" algn="just">
              <a:spcAft>
                <a:spcPts val="0"/>
              </a:spcAft>
            </a:pPr>
            <a:r>
              <a:rPr lang="ru-RU" dirty="0">
                <a:solidFill>
                  <a:srgbClr val="000000"/>
                </a:solidFill>
                <a:ea typeface="Times New Roman" panose="02020603050405020304" pitchFamily="18" charset="0"/>
              </a:rPr>
              <a:t>- порядок вступления в состав членов фермерского хозяйства новых членов, выхода и исключения из состава членов фермерского хозяйства; </a:t>
            </a:r>
            <a:endParaRPr lang="ru-RU" sz="2800" dirty="0">
              <a:ea typeface="Times New Roman" panose="02020603050405020304" pitchFamily="18" charset="0"/>
            </a:endParaRPr>
          </a:p>
          <a:p>
            <a:pPr indent="180340" algn="just">
              <a:spcAft>
                <a:spcPts val="0"/>
              </a:spcAft>
            </a:pPr>
            <a:r>
              <a:rPr lang="ru-RU" dirty="0">
                <a:solidFill>
                  <a:srgbClr val="000000"/>
                </a:solidFill>
                <a:ea typeface="Times New Roman" panose="02020603050405020304" pitchFamily="18" charset="0"/>
              </a:rPr>
              <a:t>- порядок управления деятельностью фермерского хозяйства, его ликвидации. </a:t>
            </a:r>
            <a:endParaRPr lang="ru-RU" sz="2800" dirty="0">
              <a:effectLst/>
              <a:ea typeface="Times New Roman" panose="02020603050405020304" pitchFamily="18" charset="0"/>
            </a:endParaRPr>
          </a:p>
        </p:txBody>
      </p:sp>
    </p:spTree>
    <p:extLst>
      <p:ext uri="{BB962C8B-B14F-4D97-AF65-F5344CB8AC3E}">
        <p14:creationId xmlns:p14="http://schemas.microsoft.com/office/powerpoint/2010/main" val="1555564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82880" y="495113"/>
            <a:ext cx="8917577" cy="5786199"/>
          </a:xfrm>
          <a:prstGeom prst="rect">
            <a:avLst/>
          </a:prstGeom>
        </p:spPr>
        <p:txBody>
          <a:bodyPr wrap="square">
            <a:spAutoFit/>
          </a:bodyPr>
          <a:lstStyle/>
          <a:p>
            <a:pPr indent="180340" algn="just">
              <a:spcAft>
                <a:spcPts val="0"/>
              </a:spcAft>
            </a:pPr>
            <a:r>
              <a:rPr lang="ru-RU" dirty="0">
                <a:solidFill>
                  <a:srgbClr val="000000"/>
                </a:solidFill>
                <a:ea typeface="Times New Roman" panose="02020603050405020304" pitchFamily="18" charset="0"/>
              </a:rPr>
              <a:t>При создании крестьянского (фермерского) хозяйства формируется его уставный фонд, размеры которого самостоятельно определяются фермерским хозяйством. Уставный фонд формируется из стоимости вкладов учредителей (членов) фермерского хозяйства. Вкладом в уставный фонд крестьянского (фермерского) хозяйства могут быть принадлежащие учредителям (членам) фермерского хозяйства на праве собственности (в том числе общей собственности) вещи, включая деньги и ценные бумаги, иное имущество, в том числе имущественные права либо иные отчуждаемые права, имеющие стоимость. </a:t>
            </a:r>
            <a:endParaRPr lang="ru-RU" dirty="0" smtClean="0">
              <a:solidFill>
                <a:srgbClr val="000000"/>
              </a:solidFill>
              <a:ea typeface="Times New Roman" panose="02020603050405020304" pitchFamily="18" charset="0"/>
            </a:endParaRPr>
          </a:p>
          <a:p>
            <a:pPr indent="180340" algn="just">
              <a:spcAft>
                <a:spcPts val="0"/>
              </a:spcAft>
            </a:pPr>
            <a:endParaRPr lang="ru-RU" sz="2800" dirty="0">
              <a:ea typeface="Times New Roman" panose="02020603050405020304" pitchFamily="18" charset="0"/>
            </a:endParaRPr>
          </a:p>
          <a:p>
            <a:pPr indent="180340" algn="just">
              <a:spcAft>
                <a:spcPts val="0"/>
              </a:spcAft>
            </a:pPr>
            <a:r>
              <a:rPr lang="ru-RU" dirty="0">
                <a:solidFill>
                  <a:srgbClr val="000000"/>
                </a:solidFill>
                <a:ea typeface="Times New Roman" panose="02020603050405020304" pitchFamily="18" charset="0"/>
              </a:rPr>
              <a:t>Уставный фонд крестьянского (фермерского) хозяйства делится на доли, за исключением случаев создания фермерского хозяйства одним гражданином.</a:t>
            </a:r>
            <a:endParaRPr lang="ru-RU" sz="2800" dirty="0">
              <a:ea typeface="Times New Roman" panose="02020603050405020304" pitchFamily="18" charset="0"/>
            </a:endParaRPr>
          </a:p>
          <a:p>
            <a:pPr indent="180340" algn="just">
              <a:spcAft>
                <a:spcPts val="0"/>
              </a:spcAft>
            </a:pPr>
            <a:r>
              <a:rPr lang="ru-RU" dirty="0">
                <a:solidFill>
                  <a:srgbClr val="000000"/>
                </a:solidFill>
                <a:ea typeface="Times New Roman" panose="02020603050405020304" pitchFamily="18" charset="0"/>
              </a:rPr>
              <a:t>Размер доли учредителя (члена) фермерского хозяйства в уставном фонде определяется в процентах или в виде дроби. Размер доли учредителя фермерского хозяйства на момент формирования уставного фонда фермерского хозяйства равняется отношению стоимости его вклада в уставный фонд к размеру уставного фонда фермерского хозяйства. Стоимость доли учредителя (члена) фермерского хозяйства в имуществе фермерского хозяйства равняется части стоимости чистых активов фермерского хозяйства, пропорциональной размеру его доли в уставном фонде фермерского хозяйства. </a:t>
            </a:r>
            <a:endParaRPr lang="ru-RU" sz="2800" dirty="0">
              <a:effectLst/>
              <a:ea typeface="Times New Roman" panose="02020603050405020304" pitchFamily="18" charset="0"/>
            </a:endParaRPr>
          </a:p>
        </p:txBody>
      </p:sp>
    </p:spTree>
    <p:extLst>
      <p:ext uri="{BB962C8B-B14F-4D97-AF65-F5344CB8AC3E}">
        <p14:creationId xmlns:p14="http://schemas.microsoft.com/office/powerpoint/2010/main" val="22934250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13805" y="253786"/>
            <a:ext cx="8604069" cy="6463308"/>
          </a:xfrm>
          <a:prstGeom prst="rect">
            <a:avLst/>
          </a:prstGeom>
        </p:spPr>
        <p:txBody>
          <a:bodyPr wrap="square">
            <a:spAutoFit/>
          </a:bodyPr>
          <a:lstStyle/>
          <a:p>
            <a:pPr indent="180340" algn="just">
              <a:spcAft>
                <a:spcPts val="0"/>
              </a:spcAft>
            </a:pPr>
            <a:r>
              <a:rPr lang="ru-RU" dirty="0">
                <a:solidFill>
                  <a:srgbClr val="000000"/>
                </a:solidFill>
                <a:ea typeface="Times New Roman" panose="02020603050405020304" pitchFamily="18" charset="0"/>
              </a:rPr>
              <a:t>Крестьянское (фермерское) хозяйство считается созданным с даты государственной регистрации. </a:t>
            </a:r>
            <a:endParaRPr lang="ru-RU" sz="2800" dirty="0">
              <a:ea typeface="Times New Roman" panose="02020603050405020304" pitchFamily="18" charset="0"/>
            </a:endParaRPr>
          </a:p>
          <a:p>
            <a:pPr indent="180340" algn="just">
              <a:spcAft>
                <a:spcPts val="0"/>
              </a:spcAft>
            </a:pPr>
            <a:r>
              <a:rPr lang="ru-RU" dirty="0">
                <a:solidFill>
                  <a:srgbClr val="000000"/>
                </a:solidFill>
                <a:ea typeface="Times New Roman" panose="02020603050405020304" pitchFamily="18" charset="0"/>
              </a:rPr>
              <a:t>Для проведения государственной регистрации учредитель фермерского хозяйства подаёт в регистрирующий орган следующие документы: </a:t>
            </a:r>
            <a:endParaRPr lang="ru-RU" sz="2800" dirty="0">
              <a:ea typeface="Times New Roman" panose="02020603050405020304" pitchFamily="18" charset="0"/>
            </a:endParaRPr>
          </a:p>
          <a:p>
            <a:pPr indent="180340" algn="just">
              <a:spcAft>
                <a:spcPts val="0"/>
              </a:spcAft>
            </a:pPr>
            <a:r>
              <a:rPr lang="ru-RU" dirty="0">
                <a:solidFill>
                  <a:srgbClr val="000000"/>
                </a:solidFill>
                <a:ea typeface="Times New Roman" panose="02020603050405020304" pitchFamily="18" charset="0"/>
              </a:rPr>
              <a:t>- заявление о государственной регистрации; </a:t>
            </a:r>
            <a:endParaRPr lang="ru-RU" sz="2800" dirty="0">
              <a:ea typeface="Times New Roman" panose="02020603050405020304" pitchFamily="18" charset="0"/>
            </a:endParaRPr>
          </a:p>
          <a:p>
            <a:pPr indent="180340" algn="just">
              <a:spcAft>
                <a:spcPts val="0"/>
              </a:spcAft>
            </a:pPr>
            <a:r>
              <a:rPr lang="ru-RU" dirty="0">
                <a:solidFill>
                  <a:srgbClr val="000000"/>
                </a:solidFill>
                <a:ea typeface="Times New Roman" panose="02020603050405020304" pitchFamily="18" charset="0"/>
              </a:rPr>
              <a:t>- устав в двух экземплярах без нотариального засвидетельствования, его электронная копия; </a:t>
            </a:r>
            <a:endParaRPr lang="ru-RU" sz="2800" dirty="0">
              <a:ea typeface="Times New Roman" panose="02020603050405020304" pitchFamily="18" charset="0"/>
            </a:endParaRPr>
          </a:p>
          <a:p>
            <a:pPr indent="180340" algn="just">
              <a:spcAft>
                <a:spcPts val="0"/>
              </a:spcAft>
            </a:pPr>
            <a:r>
              <a:rPr lang="ru-RU" dirty="0">
                <a:solidFill>
                  <a:srgbClr val="000000"/>
                </a:solidFill>
                <a:ea typeface="Times New Roman" panose="02020603050405020304" pitchFamily="18" charset="0"/>
              </a:rPr>
              <a:t>- оригинал либо копия платежного документа, подтверждающего уплату государственной пошлины. </a:t>
            </a:r>
            <a:endParaRPr lang="ru-RU" sz="2800" dirty="0">
              <a:ea typeface="Times New Roman" panose="02020603050405020304" pitchFamily="18" charset="0"/>
            </a:endParaRPr>
          </a:p>
          <a:p>
            <a:pPr indent="180340" algn="just">
              <a:spcAft>
                <a:spcPts val="0"/>
              </a:spcAft>
            </a:pPr>
            <a:r>
              <a:rPr lang="ru-RU" dirty="0">
                <a:solidFill>
                  <a:srgbClr val="000000"/>
                </a:solidFill>
                <a:ea typeface="Times New Roman" panose="02020603050405020304" pitchFamily="18" charset="0"/>
              </a:rPr>
              <a:t>В соответствии с пунктом 22 Положения о государственной регистрации субъектов хозяйствования, утверждённого Декретом № 1, в день подачи документов, представленных для государственной регистрации, уполномоченный сотрудник регистрирующего органа: </a:t>
            </a:r>
            <a:endParaRPr lang="ru-RU" sz="2800" dirty="0">
              <a:ea typeface="Times New Roman" panose="02020603050405020304" pitchFamily="18" charset="0"/>
            </a:endParaRPr>
          </a:p>
          <a:p>
            <a:pPr indent="180340" algn="just">
              <a:spcAft>
                <a:spcPts val="0"/>
              </a:spcAft>
            </a:pPr>
            <a:r>
              <a:rPr lang="ru-RU" dirty="0">
                <a:solidFill>
                  <a:srgbClr val="000000"/>
                </a:solidFill>
                <a:ea typeface="Times New Roman" panose="02020603050405020304" pitchFamily="18" charset="0"/>
              </a:rPr>
              <a:t>- ставит на уставе штамп, свидетельствующий о проведении государственной регистрации; </a:t>
            </a:r>
            <a:endParaRPr lang="ru-RU" sz="2800" dirty="0">
              <a:ea typeface="Times New Roman" panose="02020603050405020304" pitchFamily="18" charset="0"/>
            </a:endParaRPr>
          </a:p>
          <a:p>
            <a:pPr indent="180340" algn="just">
              <a:spcAft>
                <a:spcPts val="0"/>
              </a:spcAft>
            </a:pPr>
            <a:r>
              <a:rPr lang="ru-RU" dirty="0">
                <a:solidFill>
                  <a:srgbClr val="000000"/>
                </a:solidFill>
                <a:ea typeface="Times New Roman" panose="02020603050405020304" pitchFamily="18" charset="0"/>
              </a:rPr>
              <a:t>- выдает один экземпляр устава лицу, его представившему; </a:t>
            </a:r>
            <a:endParaRPr lang="ru-RU" sz="2800" dirty="0">
              <a:ea typeface="Times New Roman" panose="02020603050405020304" pitchFamily="18" charset="0"/>
            </a:endParaRPr>
          </a:p>
          <a:p>
            <a:pPr indent="180340" algn="just">
              <a:spcAft>
                <a:spcPts val="0"/>
              </a:spcAft>
            </a:pPr>
            <a:r>
              <a:rPr lang="ru-RU" dirty="0">
                <a:solidFill>
                  <a:srgbClr val="000000"/>
                </a:solidFill>
                <a:ea typeface="Times New Roman" panose="02020603050405020304" pitchFamily="18" charset="0"/>
              </a:rPr>
              <a:t> - вносит в Единый государственный регистр юридических лиц и индивидуальных предпринимателей (ЕГР) запись о государственной регистрации фермерского хозяйства; </a:t>
            </a:r>
            <a:endParaRPr lang="ru-RU" sz="2800" dirty="0">
              <a:ea typeface="Times New Roman" panose="02020603050405020304" pitchFamily="18" charset="0"/>
            </a:endParaRPr>
          </a:p>
          <a:p>
            <a:pPr indent="180340" algn="just">
              <a:spcAft>
                <a:spcPts val="0"/>
              </a:spcAft>
            </a:pPr>
            <a:r>
              <a:rPr lang="ru-RU" dirty="0">
                <a:solidFill>
                  <a:srgbClr val="000000"/>
                </a:solidFill>
                <a:ea typeface="Times New Roman" panose="02020603050405020304" pitchFamily="18" charset="0"/>
              </a:rPr>
              <a:t>- представляет в Министерство юстиции Республики Беларусь необходимые сведения о субъектах хозяйствования для включения их в Единый государственный регистр юридических лиц и индивидуальных предпринимателей. </a:t>
            </a:r>
            <a:endParaRPr lang="ru-RU" sz="2800" dirty="0">
              <a:effectLst/>
              <a:ea typeface="Times New Roman" panose="02020603050405020304" pitchFamily="18" charset="0"/>
            </a:endParaRPr>
          </a:p>
        </p:txBody>
      </p:sp>
    </p:spTree>
    <p:extLst>
      <p:ext uri="{BB962C8B-B14F-4D97-AF65-F5344CB8AC3E}">
        <p14:creationId xmlns:p14="http://schemas.microsoft.com/office/powerpoint/2010/main" val="301531947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09304" y="113846"/>
            <a:ext cx="8403771" cy="5632311"/>
          </a:xfrm>
          <a:prstGeom prst="rect">
            <a:avLst/>
          </a:prstGeom>
        </p:spPr>
        <p:txBody>
          <a:bodyPr wrap="square">
            <a:spAutoFit/>
          </a:bodyPr>
          <a:lstStyle/>
          <a:p>
            <a:pPr indent="180340" algn="just">
              <a:spcAft>
                <a:spcPts val="0"/>
              </a:spcAft>
            </a:pPr>
            <a:r>
              <a:rPr lang="ru-RU" dirty="0">
                <a:solidFill>
                  <a:srgbClr val="000000"/>
                </a:solidFill>
                <a:ea typeface="Times New Roman" panose="02020603050405020304" pitchFamily="18" charset="0"/>
              </a:rPr>
              <a:t>Зарегистрированным юридическое лицо считается с даты </a:t>
            </a:r>
            <a:r>
              <a:rPr lang="ru-RU" dirty="0" smtClean="0">
                <a:solidFill>
                  <a:srgbClr val="000000"/>
                </a:solidFill>
                <a:ea typeface="Times New Roman" panose="02020603050405020304" pitchFamily="18" charset="0"/>
              </a:rPr>
              <a:t>проставления </a:t>
            </a:r>
            <a:r>
              <a:rPr lang="ru-RU" dirty="0">
                <a:solidFill>
                  <a:srgbClr val="000000"/>
                </a:solidFill>
                <a:ea typeface="Times New Roman" panose="02020603050405020304" pitchFamily="18" charset="0"/>
              </a:rPr>
              <a:t>штампа на его уставе и внесения записи о </a:t>
            </a:r>
            <a:r>
              <a:rPr lang="ru-RU" dirty="0" smtClean="0">
                <a:solidFill>
                  <a:srgbClr val="000000"/>
                </a:solidFill>
                <a:ea typeface="Times New Roman" panose="02020603050405020304" pitchFamily="18" charset="0"/>
              </a:rPr>
              <a:t>государственной </a:t>
            </a:r>
            <a:r>
              <a:rPr lang="ru-RU" dirty="0">
                <a:solidFill>
                  <a:srgbClr val="000000"/>
                </a:solidFill>
                <a:ea typeface="Times New Roman" panose="02020603050405020304" pitchFamily="18" charset="0"/>
              </a:rPr>
              <a:t>регистрации юридического лица в Единый государственный </a:t>
            </a:r>
            <a:r>
              <a:rPr lang="ru-RU" dirty="0" smtClean="0">
                <a:solidFill>
                  <a:srgbClr val="000000"/>
                </a:solidFill>
                <a:ea typeface="Times New Roman" panose="02020603050405020304" pitchFamily="18" charset="0"/>
              </a:rPr>
              <a:t>регистр </a:t>
            </a:r>
            <a:r>
              <a:rPr lang="ru-RU" dirty="0">
                <a:solidFill>
                  <a:srgbClr val="000000"/>
                </a:solidFill>
                <a:ea typeface="Times New Roman" panose="02020603050405020304" pitchFamily="18" charset="0"/>
              </a:rPr>
              <a:t>юридических лиц и индивидуальных предпринимателей. </a:t>
            </a:r>
          </a:p>
          <a:p>
            <a:pPr indent="180340" algn="just">
              <a:spcAft>
                <a:spcPts val="0"/>
              </a:spcAft>
            </a:pPr>
            <a:endParaRPr lang="ru-RU" dirty="0" smtClean="0">
              <a:solidFill>
                <a:srgbClr val="000000"/>
              </a:solidFill>
              <a:ea typeface="Times New Roman" panose="02020603050405020304" pitchFamily="18" charset="0"/>
            </a:endParaRPr>
          </a:p>
          <a:p>
            <a:pPr indent="180340" algn="just">
              <a:spcAft>
                <a:spcPts val="0"/>
              </a:spcAft>
            </a:pPr>
            <a:r>
              <a:rPr lang="ru-RU" dirty="0" smtClean="0">
                <a:solidFill>
                  <a:srgbClr val="000000"/>
                </a:solidFill>
                <a:ea typeface="Times New Roman" panose="02020603050405020304" pitchFamily="18" charset="0"/>
              </a:rPr>
              <a:t>Наличие </a:t>
            </a:r>
            <a:r>
              <a:rPr lang="ru-RU" dirty="0">
                <a:solidFill>
                  <a:srgbClr val="000000"/>
                </a:solidFill>
                <a:ea typeface="Times New Roman" panose="02020603050405020304" pitchFamily="18" charset="0"/>
              </a:rPr>
              <a:t>у фермерского хозяйства устава со штампом, </a:t>
            </a:r>
            <a:r>
              <a:rPr lang="ru-RU" dirty="0" err="1">
                <a:solidFill>
                  <a:srgbClr val="000000"/>
                </a:solidFill>
                <a:ea typeface="Times New Roman" panose="02020603050405020304" pitchFamily="18" charset="0"/>
              </a:rPr>
              <a:t>свиде-тельствующим</a:t>
            </a:r>
            <a:r>
              <a:rPr lang="ru-RU" dirty="0">
                <a:solidFill>
                  <a:srgbClr val="000000"/>
                </a:solidFill>
                <a:ea typeface="Times New Roman" panose="02020603050405020304" pitchFamily="18" charset="0"/>
              </a:rPr>
              <a:t> о проведении государственной регистрации, </a:t>
            </a:r>
            <a:r>
              <a:rPr lang="ru-RU" dirty="0" smtClean="0">
                <a:solidFill>
                  <a:srgbClr val="000000"/>
                </a:solidFill>
                <a:ea typeface="Times New Roman" panose="02020603050405020304" pitchFamily="18" charset="0"/>
              </a:rPr>
              <a:t>является </a:t>
            </a:r>
            <a:r>
              <a:rPr lang="ru-RU" dirty="0">
                <a:solidFill>
                  <a:srgbClr val="000000"/>
                </a:solidFill>
                <a:ea typeface="Times New Roman" panose="02020603050405020304" pitchFamily="18" charset="0"/>
              </a:rPr>
              <a:t>основанием для обращения за изготовлением печатей (штампов) в организации, а также за совершением иных юридически значимых действий. </a:t>
            </a:r>
          </a:p>
          <a:p>
            <a:pPr indent="180340" algn="just">
              <a:spcAft>
                <a:spcPts val="0"/>
              </a:spcAft>
            </a:pPr>
            <a:r>
              <a:rPr lang="ru-RU" dirty="0">
                <a:solidFill>
                  <a:srgbClr val="000000"/>
                </a:solidFill>
                <a:ea typeface="Times New Roman" panose="02020603050405020304" pitchFamily="18" charset="0"/>
              </a:rPr>
              <a:t>Выдача свидетельств о государственной регистрации </a:t>
            </a:r>
            <a:r>
              <a:rPr lang="ru-RU" dirty="0" smtClean="0">
                <a:solidFill>
                  <a:srgbClr val="000000"/>
                </a:solidFill>
                <a:ea typeface="Times New Roman" panose="02020603050405020304" pitchFamily="18" charset="0"/>
              </a:rPr>
              <a:t>осуществляется </a:t>
            </a:r>
            <a:r>
              <a:rPr lang="ru-RU" dirty="0">
                <a:solidFill>
                  <a:srgbClr val="000000"/>
                </a:solidFill>
                <a:ea typeface="Times New Roman" panose="02020603050405020304" pitchFamily="18" charset="0"/>
              </a:rPr>
              <a:t>не позднее рабочего дня, следующего за днем подачи доку-ментов для государственной регистрации.</a:t>
            </a:r>
          </a:p>
          <a:p>
            <a:pPr indent="180340" algn="just">
              <a:spcAft>
                <a:spcPts val="0"/>
              </a:spcAft>
            </a:pPr>
            <a:endParaRPr lang="ru-RU" dirty="0" smtClean="0">
              <a:solidFill>
                <a:srgbClr val="000000"/>
              </a:solidFill>
              <a:ea typeface="Times New Roman" panose="02020603050405020304" pitchFamily="18" charset="0"/>
            </a:endParaRPr>
          </a:p>
          <a:p>
            <a:pPr indent="180340" algn="just">
              <a:spcAft>
                <a:spcPts val="0"/>
              </a:spcAft>
            </a:pPr>
            <a:r>
              <a:rPr lang="ru-RU" dirty="0" smtClean="0">
                <a:solidFill>
                  <a:srgbClr val="000000"/>
                </a:solidFill>
                <a:ea typeface="Times New Roman" panose="02020603050405020304" pitchFamily="18" charset="0"/>
              </a:rPr>
              <a:t>Право </a:t>
            </a:r>
            <a:r>
              <a:rPr lang="ru-RU" dirty="0">
                <a:solidFill>
                  <a:srgbClr val="000000"/>
                </a:solidFill>
                <a:ea typeface="Times New Roman" panose="02020603050405020304" pitchFamily="18" charset="0"/>
              </a:rPr>
              <a:t>на создание фермерского хозяйства связано с правом на получение соответствующего земельного участка. При этом в </a:t>
            </a:r>
            <a:r>
              <a:rPr lang="ru-RU" dirty="0" smtClean="0">
                <a:solidFill>
                  <a:srgbClr val="000000"/>
                </a:solidFill>
                <a:ea typeface="Times New Roman" panose="02020603050405020304" pitchFamily="18" charset="0"/>
              </a:rPr>
              <a:t>соответствии </a:t>
            </a:r>
            <a:r>
              <a:rPr lang="ru-RU" dirty="0">
                <a:solidFill>
                  <a:srgbClr val="000000"/>
                </a:solidFill>
                <a:ea typeface="Times New Roman" panose="02020603050405020304" pitchFamily="18" charset="0"/>
              </a:rPr>
              <a:t>со статьей 1 Закона о крестьянском (фермерском) </a:t>
            </a:r>
            <a:r>
              <a:rPr lang="ru-RU" dirty="0" smtClean="0">
                <a:solidFill>
                  <a:srgbClr val="000000"/>
                </a:solidFill>
                <a:ea typeface="Times New Roman" panose="02020603050405020304" pitchFamily="18" charset="0"/>
              </a:rPr>
              <a:t>хозяйстве </a:t>
            </a:r>
            <a:r>
              <a:rPr lang="ru-RU" dirty="0">
                <a:solidFill>
                  <a:srgbClr val="000000"/>
                </a:solidFill>
                <a:ea typeface="Times New Roman" panose="02020603050405020304" pitchFamily="18" charset="0"/>
              </a:rPr>
              <a:t>одним из признаков фермерского хозяйства является </a:t>
            </a:r>
            <a:r>
              <a:rPr lang="ru-RU" dirty="0" smtClean="0">
                <a:solidFill>
                  <a:srgbClr val="000000"/>
                </a:solidFill>
                <a:ea typeface="Times New Roman" panose="02020603050405020304" pitchFamily="18" charset="0"/>
              </a:rPr>
              <a:t>использование </a:t>
            </a:r>
            <a:r>
              <a:rPr lang="ru-RU" dirty="0">
                <a:solidFill>
                  <a:srgbClr val="000000"/>
                </a:solidFill>
                <a:ea typeface="Times New Roman" panose="02020603050405020304" pitchFamily="18" charset="0"/>
              </a:rPr>
              <a:t>земельного участка, предоставленного для этих целей в </a:t>
            </a:r>
            <a:r>
              <a:rPr lang="ru-RU" dirty="0" smtClean="0">
                <a:solidFill>
                  <a:srgbClr val="000000"/>
                </a:solidFill>
                <a:ea typeface="Times New Roman" panose="02020603050405020304" pitchFamily="18" charset="0"/>
              </a:rPr>
              <a:t>соответствии </a:t>
            </a:r>
            <a:r>
              <a:rPr lang="ru-RU" dirty="0">
                <a:solidFill>
                  <a:srgbClr val="000000"/>
                </a:solidFill>
                <a:ea typeface="Times New Roman" panose="02020603050405020304" pitchFamily="18" charset="0"/>
              </a:rPr>
              <a:t>с земельным законодательством</a:t>
            </a:r>
            <a:r>
              <a:rPr lang="ru-RU" dirty="0" smtClean="0">
                <a:solidFill>
                  <a:srgbClr val="000000"/>
                </a:solidFill>
                <a:ea typeface="Times New Roman" panose="02020603050405020304" pitchFamily="18" charset="0"/>
              </a:rPr>
              <a:t>.</a:t>
            </a:r>
            <a:endParaRPr lang="ru-RU" dirty="0">
              <a:solidFill>
                <a:srgbClr val="000000"/>
              </a:solidFill>
              <a:ea typeface="Times New Roman" panose="02020603050405020304" pitchFamily="18" charset="0"/>
            </a:endParaRPr>
          </a:p>
        </p:txBody>
      </p:sp>
    </p:spTree>
    <p:extLst>
      <p:ext uri="{BB962C8B-B14F-4D97-AF65-F5344CB8AC3E}">
        <p14:creationId xmlns:p14="http://schemas.microsoft.com/office/powerpoint/2010/main" val="21032224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40228" y="907834"/>
            <a:ext cx="8159932" cy="3016210"/>
          </a:xfrm>
          <a:prstGeom prst="rect">
            <a:avLst/>
          </a:prstGeom>
        </p:spPr>
        <p:txBody>
          <a:bodyPr wrap="square">
            <a:spAutoFit/>
          </a:bodyPr>
          <a:lstStyle/>
          <a:p>
            <a:pPr marR="12700" indent="180340" algn="just">
              <a:lnSpc>
                <a:spcPts val="1585"/>
              </a:lnSpc>
              <a:spcBef>
                <a:spcPts val="1200"/>
              </a:spcBef>
              <a:spcAft>
                <a:spcPts val="0"/>
              </a:spcAft>
            </a:pPr>
            <a:r>
              <a:rPr lang="ru-RU" dirty="0">
                <a:solidFill>
                  <a:srgbClr val="000000"/>
                </a:solidFill>
                <a:ea typeface="Times New Roman" panose="02020603050405020304" pitchFamily="18" charset="0"/>
              </a:rPr>
              <a:t>В соответствии с Законом «О крестьянском (фермерском) хозяйстве» право на создание крестьянского (фермерского) хо­зяйства имеют дееспособные граждане Республики Беларусь, иностранные граждане и лица без гражданства, постоянно проживающие на территории Республики </a:t>
            </a:r>
            <a:r>
              <a:rPr lang="ru-RU" dirty="0" smtClean="0">
                <a:solidFill>
                  <a:srgbClr val="000000"/>
                </a:solidFill>
                <a:ea typeface="Times New Roman" panose="02020603050405020304" pitchFamily="18" charset="0"/>
              </a:rPr>
              <a:t>Беларусь.</a:t>
            </a:r>
          </a:p>
          <a:p>
            <a:pPr marR="12700" indent="180340" algn="just">
              <a:lnSpc>
                <a:spcPts val="1585"/>
              </a:lnSpc>
              <a:spcBef>
                <a:spcPts val="1200"/>
              </a:spcBef>
              <a:spcAft>
                <a:spcPts val="0"/>
              </a:spcAft>
            </a:pPr>
            <a:endParaRPr lang="ru-RU" sz="3200" dirty="0">
              <a:solidFill>
                <a:srgbClr val="000000"/>
              </a:solidFill>
              <a:ea typeface="Times New Roman" panose="02020603050405020304" pitchFamily="18" charset="0"/>
            </a:endParaRPr>
          </a:p>
          <a:p>
            <a:pPr marR="12700" indent="180340" algn="just">
              <a:lnSpc>
                <a:spcPts val="1585"/>
              </a:lnSpc>
              <a:spcBef>
                <a:spcPts val="1200"/>
              </a:spcBef>
              <a:spcAft>
                <a:spcPts val="0"/>
              </a:spcAft>
            </a:pPr>
            <a:r>
              <a:rPr lang="ru-RU" dirty="0">
                <a:solidFill>
                  <a:srgbClr val="000000"/>
                </a:solidFill>
                <a:ea typeface="Times New Roman" panose="02020603050405020304" pitchFamily="18" charset="0"/>
              </a:rPr>
              <a:t>Если крестьянскому (фермерскому) хозяйству предоставляются земель­ные участки на землях, изъятых у ликвидируемых или реорганизуемых сель­скохозяйственных организаций, преимущественное право на создание кре­стьянских (фермерских) хозяйств имеют члены (работники) этих сельскохо­зяйственных организаций. </a:t>
            </a:r>
            <a:endParaRPr lang="ru-RU" dirty="0" smtClean="0">
              <a:solidFill>
                <a:srgbClr val="000000"/>
              </a:solidFill>
              <a:ea typeface="Times New Roman" panose="02020603050405020304" pitchFamily="18" charset="0"/>
            </a:endParaRPr>
          </a:p>
          <a:p>
            <a:pPr marR="12700" indent="180340" algn="just">
              <a:lnSpc>
                <a:spcPts val="1585"/>
              </a:lnSpc>
              <a:spcBef>
                <a:spcPts val="1200"/>
              </a:spcBef>
              <a:spcAft>
                <a:spcPts val="0"/>
              </a:spcAft>
            </a:pPr>
            <a:endParaRPr lang="ru-RU" sz="3200" dirty="0">
              <a:solidFill>
                <a:srgbClr val="000000"/>
              </a:solidFill>
              <a:effectLst/>
              <a:ea typeface="Times New Roman" panose="02020603050405020304" pitchFamily="18" charset="0"/>
            </a:endParaRPr>
          </a:p>
        </p:txBody>
      </p:sp>
    </p:spTree>
    <p:extLst>
      <p:ext uri="{BB962C8B-B14F-4D97-AF65-F5344CB8AC3E}">
        <p14:creationId xmlns:p14="http://schemas.microsoft.com/office/powerpoint/2010/main" val="2609495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507067" y="426721"/>
            <a:ext cx="7766936" cy="4721012"/>
          </a:xfrm>
        </p:spPr>
        <p:txBody>
          <a:bodyPr/>
          <a:lstStyle/>
          <a:p>
            <a:pPr algn="l"/>
            <a:r>
              <a:rPr lang="ru-RU" dirty="0" smtClean="0">
                <a:solidFill>
                  <a:schemeClr val="tx1"/>
                </a:solidFill>
              </a:rPr>
              <a:t>Вопросы:</a:t>
            </a:r>
          </a:p>
          <a:p>
            <a:pPr algn="l"/>
            <a:r>
              <a:rPr lang="ru-RU" dirty="0">
                <a:solidFill>
                  <a:schemeClr val="tx1"/>
                </a:solidFill>
              </a:rPr>
              <a:t>1. Понятие крестьянского (фермерского) хозяйства.</a:t>
            </a:r>
          </a:p>
          <a:p>
            <a:pPr algn="l"/>
            <a:r>
              <a:rPr lang="ru-RU" dirty="0" smtClean="0">
                <a:solidFill>
                  <a:schemeClr val="tx1"/>
                </a:solidFill>
              </a:rPr>
              <a:t>2</a:t>
            </a:r>
            <a:r>
              <a:rPr lang="ru-RU" dirty="0">
                <a:solidFill>
                  <a:schemeClr val="tx1"/>
                </a:solidFill>
              </a:rPr>
              <a:t>. Правовые основы образования крестьянских (фермерских) хозяйств.</a:t>
            </a:r>
          </a:p>
          <a:p>
            <a:pPr algn="l"/>
            <a:r>
              <a:rPr lang="ru-RU" dirty="0" smtClean="0">
                <a:solidFill>
                  <a:schemeClr val="tx1"/>
                </a:solidFill>
              </a:rPr>
              <a:t>3</a:t>
            </a:r>
            <a:r>
              <a:rPr lang="ru-RU" dirty="0">
                <a:solidFill>
                  <a:schemeClr val="tx1"/>
                </a:solidFill>
              </a:rPr>
              <a:t>. Развитие фермерства в зарубежных странах. </a:t>
            </a:r>
          </a:p>
          <a:p>
            <a:pPr algn="l"/>
            <a:r>
              <a:rPr lang="ru-RU" dirty="0" smtClean="0">
                <a:solidFill>
                  <a:schemeClr val="tx1"/>
                </a:solidFill>
              </a:rPr>
              <a:t>4</a:t>
            </a:r>
            <a:r>
              <a:rPr lang="ru-RU" dirty="0">
                <a:solidFill>
                  <a:schemeClr val="tx1"/>
                </a:solidFill>
              </a:rPr>
              <a:t>. Социально-экономические основы организации территории и про­изводства крестьянского (фермерского) хозяйства.</a:t>
            </a:r>
          </a:p>
          <a:p>
            <a:pPr algn="l"/>
            <a:r>
              <a:rPr lang="ru-RU" dirty="0" smtClean="0">
                <a:solidFill>
                  <a:schemeClr val="tx1"/>
                </a:solidFill>
              </a:rPr>
              <a:t>5</a:t>
            </a:r>
            <a:r>
              <a:rPr lang="ru-RU" dirty="0">
                <a:solidFill>
                  <a:schemeClr val="tx1"/>
                </a:solidFill>
              </a:rPr>
              <a:t>. Установление оптимального соотношения факторов производства в крестьянском (фермерском) хозяйстве.</a:t>
            </a:r>
          </a:p>
          <a:p>
            <a:pPr algn="l"/>
            <a:endParaRPr lang="ru-RU" dirty="0">
              <a:solidFill>
                <a:schemeClr val="tx1"/>
              </a:solidFill>
            </a:endParaRPr>
          </a:p>
        </p:txBody>
      </p:sp>
    </p:spTree>
    <p:extLst>
      <p:ext uri="{BB962C8B-B14F-4D97-AF65-F5344CB8AC3E}">
        <p14:creationId xmlns:p14="http://schemas.microsoft.com/office/powerpoint/2010/main" val="362985711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418011" y="612845"/>
            <a:ext cx="8725989" cy="5355312"/>
          </a:xfrm>
          <a:prstGeom prst="rect">
            <a:avLst/>
          </a:prstGeom>
        </p:spPr>
        <p:txBody>
          <a:bodyPr wrap="square">
            <a:spAutoFit/>
          </a:bodyPr>
          <a:lstStyle/>
          <a:p>
            <a:r>
              <a:rPr lang="ru-RU" dirty="0"/>
              <a:t>Согласно статье 40 Кодекса Республики Бела­русь о земле (далее </a:t>
            </a:r>
            <a:r>
              <a:rPr lang="ru-RU" dirty="0" err="1"/>
              <a:t>КоЗ</a:t>
            </a:r>
            <a:r>
              <a:rPr lang="ru-RU" dirty="0"/>
              <a:t>) предусмотрено, что при прочих равных условиях преиму­щественное право на получение земельного участка для ведения крестьян­ского (фермерского) хозяйства имеют крестьянские (фермерские) хозяйства, создаваемые лицами, зарегистрированными по месту жительства или месту пребывания на территории соответствующего сельсовета, а также членами (работниками) реорганизуемых или ликвидируемых сельскохозяйственных организаций.  </a:t>
            </a:r>
            <a:endParaRPr lang="ru-RU" dirty="0" smtClean="0"/>
          </a:p>
          <a:p>
            <a:r>
              <a:rPr lang="ru-RU" dirty="0" smtClean="0"/>
              <a:t>Земельные </a:t>
            </a:r>
            <a:r>
              <a:rPr lang="ru-RU" dirty="0"/>
              <a:t>участки предоставляются крестьянским (фермерским) хозяйствам либо их главам, как правило, единым массивом и в первую очередь из фонда перераспределения земель.</a:t>
            </a:r>
          </a:p>
          <a:p>
            <a:endParaRPr lang="ru-RU" dirty="0" smtClean="0"/>
          </a:p>
          <a:p>
            <a:r>
              <a:rPr lang="ru-RU" dirty="0" smtClean="0"/>
              <a:t>Согласно </a:t>
            </a:r>
            <a:r>
              <a:rPr lang="ru-RU" dirty="0"/>
              <a:t>ст. 40 </a:t>
            </a:r>
            <a:r>
              <a:rPr lang="ru-RU" dirty="0" err="1"/>
              <a:t>КоЗ</a:t>
            </a:r>
            <a:r>
              <a:rPr lang="ru-RU" dirty="0"/>
              <a:t> земельные участки для ведения крестьянского (фермерского) хозяйства могут предоставляться:</a:t>
            </a:r>
          </a:p>
          <a:p>
            <a:pPr marL="285750" lvl="0" indent="-285750">
              <a:buFont typeface="Wingdings" panose="05000000000000000000" pitchFamily="2" charset="2"/>
              <a:buChar char="q"/>
            </a:pPr>
            <a:r>
              <a:rPr lang="ru-RU" dirty="0"/>
              <a:t>на праве постоянного пользования – крестьянскому (фермерскому) хо­зяйству как юридическому лицу;</a:t>
            </a:r>
          </a:p>
          <a:p>
            <a:pPr marL="285750" lvl="0" indent="-285750">
              <a:buFont typeface="Wingdings" panose="05000000000000000000" pitchFamily="2" charset="2"/>
              <a:buChar char="q"/>
            </a:pPr>
            <a:r>
              <a:rPr lang="ru-RU" dirty="0"/>
              <a:t>на праве пожизненного наследуемого владения – главе крестьянского хозяйства, если он является гражданином Республики Беларусь;</a:t>
            </a:r>
          </a:p>
          <a:p>
            <a:pPr marL="285750" lvl="0" indent="-285750">
              <a:buFont typeface="Wingdings" panose="05000000000000000000" pitchFamily="2" charset="2"/>
              <a:buChar char="q"/>
            </a:pPr>
            <a:r>
              <a:rPr lang="ru-RU" dirty="0"/>
              <a:t>на праве аренды (на срок не менее десяти лет) – гражданам, юридическим лицам Республики Беларусь, иностранным юридическим лицам.</a:t>
            </a:r>
          </a:p>
        </p:txBody>
      </p:sp>
    </p:spTree>
    <p:extLst>
      <p:ext uri="{BB962C8B-B14F-4D97-AF65-F5344CB8AC3E}">
        <p14:creationId xmlns:p14="http://schemas.microsoft.com/office/powerpoint/2010/main" val="30758264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365760" y="162423"/>
            <a:ext cx="9056914" cy="6319679"/>
          </a:xfrm>
          <a:prstGeom prst="rect">
            <a:avLst/>
          </a:prstGeom>
        </p:spPr>
        <p:txBody>
          <a:bodyPr wrap="square">
            <a:spAutoFit/>
          </a:bodyPr>
          <a:lstStyle/>
          <a:p>
            <a:pPr marR="12700" indent="180340" algn="just">
              <a:lnSpc>
                <a:spcPts val="1585"/>
              </a:lnSpc>
              <a:spcBef>
                <a:spcPts val="1200"/>
              </a:spcBef>
              <a:spcAft>
                <a:spcPts val="0"/>
              </a:spcAft>
            </a:pPr>
            <a:r>
              <a:rPr lang="ru-RU" sz="1600" dirty="0">
                <a:solidFill>
                  <a:srgbClr val="000000"/>
                </a:solidFill>
                <a:ea typeface="Times New Roman" panose="02020603050405020304" pitchFamily="18" charset="0"/>
              </a:rPr>
              <a:t>Выбор правовой формы использования земельного участка осуществля­ется после государственной регистрации самим крестьянским (фермерским) хозяйством.</a:t>
            </a:r>
            <a:endParaRPr lang="ru-RU" sz="2800" dirty="0">
              <a:solidFill>
                <a:srgbClr val="000000"/>
              </a:solidFill>
              <a:ea typeface="Times New Roman" panose="02020603050405020304" pitchFamily="18" charset="0"/>
            </a:endParaRPr>
          </a:p>
          <a:p>
            <a:pPr indent="180340" algn="just">
              <a:spcAft>
                <a:spcPts val="0"/>
              </a:spcAft>
            </a:pPr>
            <a:r>
              <a:rPr lang="ru-RU" sz="1600" dirty="0">
                <a:solidFill>
                  <a:srgbClr val="000000"/>
                </a:solidFill>
                <a:ea typeface="Times New Roman" panose="02020603050405020304" pitchFamily="18" charset="0"/>
              </a:rPr>
              <a:t>Земельный участок, предоставленный фермерскому хозяйству или его главе, не является собственностью хозяйства и соответственно не входит в состав имущества, которым фермерское хозяйство отвечает по своим обязательствам.</a:t>
            </a:r>
            <a:endParaRPr lang="ru-RU" sz="2400" dirty="0">
              <a:ea typeface="Times New Roman" panose="02020603050405020304" pitchFamily="18" charset="0"/>
            </a:endParaRPr>
          </a:p>
          <a:p>
            <a:pPr marR="12700" indent="180340" algn="just">
              <a:lnSpc>
                <a:spcPts val="1585"/>
              </a:lnSpc>
              <a:spcBef>
                <a:spcPts val="1200"/>
              </a:spcBef>
              <a:spcAft>
                <a:spcPts val="0"/>
              </a:spcAft>
            </a:pPr>
            <a:r>
              <a:rPr lang="ru-RU" sz="1600" dirty="0">
                <a:solidFill>
                  <a:srgbClr val="000000"/>
                </a:solidFill>
                <a:ea typeface="Times New Roman" panose="02020603050405020304" pitchFamily="18" charset="0"/>
              </a:rPr>
              <a:t>Процедура предоставления земельного участка для ведения крестьян­ского (фермерского) хозяйства имеет существенные особенности:</a:t>
            </a:r>
            <a:endParaRPr lang="ru-RU" sz="2800" dirty="0">
              <a:solidFill>
                <a:srgbClr val="000000"/>
              </a:solidFill>
              <a:ea typeface="Times New Roman" panose="02020603050405020304" pitchFamily="18" charset="0"/>
            </a:endParaRPr>
          </a:p>
          <a:p>
            <a:pPr marR="12700" indent="180340" algn="just">
              <a:lnSpc>
                <a:spcPts val="1585"/>
              </a:lnSpc>
              <a:spcBef>
                <a:spcPts val="1200"/>
              </a:spcBef>
              <a:spcAft>
                <a:spcPts val="0"/>
              </a:spcAft>
            </a:pPr>
            <a:r>
              <a:rPr lang="ru-RU" sz="1600" dirty="0">
                <a:solidFill>
                  <a:srgbClr val="000000"/>
                </a:solidFill>
                <a:ea typeface="Times New Roman" panose="02020603050405020304" pitchFamily="18" charset="0"/>
              </a:rPr>
              <a:t>– предусмотрена следующая стадия – подача в соответствующий район­ный исполнительный комитет заявления о подтверждении возможности раз­мещения крестьянского (фермерского) хозяйства и предполагаемом месте размещения земельного участка для ведения крестьянского (фермерского) хозяйства (ст. 40 </a:t>
            </a:r>
            <a:r>
              <a:rPr lang="ru-RU" sz="1600" dirty="0" err="1">
                <a:solidFill>
                  <a:srgbClr val="000000"/>
                </a:solidFill>
                <a:ea typeface="Times New Roman" panose="02020603050405020304" pitchFamily="18" charset="0"/>
              </a:rPr>
              <a:t>КоЗ</a:t>
            </a:r>
            <a:r>
              <a:rPr lang="ru-RU" sz="1600" dirty="0">
                <a:solidFill>
                  <a:srgbClr val="000000"/>
                </a:solidFill>
                <a:ea typeface="Times New Roman" panose="02020603050405020304" pitchFamily="18" charset="0"/>
              </a:rPr>
              <a:t>). Данное заявление подается до государственной реги­страции фермерского хозяйства;</a:t>
            </a:r>
            <a:endParaRPr lang="ru-RU" sz="2800" dirty="0">
              <a:solidFill>
                <a:srgbClr val="000000"/>
              </a:solidFill>
              <a:ea typeface="Times New Roman" panose="02020603050405020304" pitchFamily="18" charset="0"/>
            </a:endParaRPr>
          </a:p>
          <a:p>
            <a:pPr marR="12700" indent="180340" algn="just">
              <a:lnSpc>
                <a:spcPts val="1585"/>
              </a:lnSpc>
              <a:spcBef>
                <a:spcPts val="1200"/>
              </a:spcBef>
              <a:spcAft>
                <a:spcPts val="0"/>
              </a:spcAft>
            </a:pPr>
            <a:r>
              <a:rPr lang="ru-RU" sz="1600" dirty="0">
                <a:solidFill>
                  <a:srgbClr val="000000"/>
                </a:solidFill>
                <a:ea typeface="Times New Roman" panose="02020603050405020304" pitchFamily="18" charset="0"/>
              </a:rPr>
              <a:t>– заявление о предоставлении земельного участка подается после госу­дарственной регистрации крестьянского (фермерского) хозяйства с приложе­нием, помимо общеустановленных документов, программы ведения этого хо­зяйства, а также протокола собрания учредителей (при создании хозяйства несколькими гражданами), в котором отражается выбор правовой формы ис­пользования земли (п. 32 Положения о порядке изъятия и предоставления зе­мельных участков, утвержденного Указом № 667(далее Положение). Заяв­ление подается главой крестьянского (фермерского) хозяйства при предо­ставлении участка как главе, так и фермерскому хозяйству;</a:t>
            </a:r>
            <a:endParaRPr lang="ru-RU" sz="2800" dirty="0">
              <a:solidFill>
                <a:srgbClr val="000000"/>
              </a:solidFill>
              <a:ea typeface="Times New Roman" panose="02020603050405020304" pitchFamily="18" charset="0"/>
            </a:endParaRPr>
          </a:p>
          <a:p>
            <a:pPr marR="12700" indent="180340" algn="just">
              <a:lnSpc>
                <a:spcPts val="1585"/>
              </a:lnSpc>
              <a:spcBef>
                <a:spcPts val="1200"/>
              </a:spcBef>
              <a:spcAft>
                <a:spcPts val="0"/>
              </a:spcAft>
            </a:pPr>
            <a:r>
              <a:rPr lang="ru-RU" sz="1600" dirty="0">
                <a:solidFill>
                  <a:srgbClr val="000000"/>
                </a:solidFill>
                <a:ea typeface="Times New Roman" panose="02020603050405020304" pitchFamily="18" charset="0"/>
              </a:rPr>
              <a:t>– земельные участки предоставляются без предварительного согласова­ния места размещения земельного участка (п. 11.1 Положения), а в аренду – без проведения аукциона на право заключения договоров аренды и без взи­мания платы за право заключения договоров аренды (п. 6 Положения);</a:t>
            </a:r>
            <a:endParaRPr lang="ru-RU" sz="2800" dirty="0">
              <a:solidFill>
                <a:srgbClr val="000000"/>
              </a:solidFill>
              <a:ea typeface="Times New Roman" panose="02020603050405020304" pitchFamily="18" charset="0"/>
            </a:endParaRPr>
          </a:p>
          <a:p>
            <a:pPr marR="12700" indent="180340" algn="just">
              <a:lnSpc>
                <a:spcPts val="1585"/>
              </a:lnSpc>
              <a:spcBef>
                <a:spcPts val="1200"/>
              </a:spcBef>
              <a:spcAft>
                <a:spcPts val="0"/>
              </a:spcAft>
            </a:pPr>
            <a:r>
              <a:rPr lang="ru-RU" sz="1600" dirty="0">
                <a:solidFill>
                  <a:srgbClr val="000000"/>
                </a:solidFill>
                <a:ea typeface="Times New Roman" panose="02020603050405020304" pitchFamily="18" charset="0"/>
              </a:rPr>
              <a:t>– разработка проекта отвода земельного участка для ведения крестьян­ского (фермерского) хозяйства осуществляется организацией по земле­устройству.</a:t>
            </a:r>
            <a:endParaRPr lang="ru-RU" sz="2800" dirty="0">
              <a:solidFill>
                <a:srgbClr val="000000"/>
              </a:solidFill>
              <a:effectLst/>
              <a:ea typeface="Times New Roman" panose="02020603050405020304" pitchFamily="18" charset="0"/>
            </a:endParaRPr>
          </a:p>
        </p:txBody>
      </p:sp>
    </p:spTree>
    <p:extLst>
      <p:ext uri="{BB962C8B-B14F-4D97-AF65-F5344CB8AC3E}">
        <p14:creationId xmlns:p14="http://schemas.microsoft.com/office/powerpoint/2010/main" val="4553686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383177" y="849630"/>
            <a:ext cx="9004663" cy="3970318"/>
          </a:xfrm>
          <a:prstGeom prst="rect">
            <a:avLst/>
          </a:prstGeom>
        </p:spPr>
        <p:txBody>
          <a:bodyPr wrap="square">
            <a:spAutoFit/>
          </a:bodyPr>
          <a:lstStyle/>
          <a:p>
            <a:r>
              <a:rPr lang="ru-RU" dirty="0"/>
              <a:t>Как уже было отмечено, предоставление земельного участка производится на основании заявления гражданина. Гражданин, заинтересованный в предо­ставлении земельного участка, независимо от его места жительства обраща­ется в районный исполнительный комитет по месту нахождения испрашивае­мого земельного участка с заявлением о предоставлении ему такого участка.</a:t>
            </a:r>
          </a:p>
          <a:p>
            <a:r>
              <a:rPr lang="ru-RU" dirty="0"/>
              <a:t> </a:t>
            </a:r>
            <a:endParaRPr lang="ru-RU" dirty="0" smtClean="0"/>
          </a:p>
          <a:p>
            <a:r>
              <a:rPr lang="ru-RU" dirty="0" smtClean="0"/>
              <a:t>В </a:t>
            </a:r>
            <a:r>
              <a:rPr lang="ru-RU" dirty="0"/>
              <a:t>данном заявлении указываются данные, содержащие идентификационные сведения о гражданине; цель, для которой испрашивается земельный уча­сток; вещное право на испрашиваемый земельный участок; намечаемое ме­стоположение земельного участка и его размер; источники возмещения убытков, если это связано с предполагаемым изъятием земельного участка у землепользователя; площадь всех земельных участков, находящихся в поль­зовании, пожизненном наследуемом владении, частной собственности граж­данина либо арендуемых им (п. 32 Положения).</a:t>
            </a:r>
          </a:p>
        </p:txBody>
      </p:sp>
    </p:spTree>
    <p:extLst>
      <p:ext uri="{BB962C8B-B14F-4D97-AF65-F5344CB8AC3E}">
        <p14:creationId xmlns:p14="http://schemas.microsoft.com/office/powerpoint/2010/main" val="113127243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96091" y="741085"/>
            <a:ext cx="8847909" cy="5355312"/>
          </a:xfrm>
          <a:prstGeom prst="rect">
            <a:avLst/>
          </a:prstGeom>
        </p:spPr>
        <p:txBody>
          <a:bodyPr wrap="square">
            <a:spAutoFit/>
          </a:bodyPr>
          <a:lstStyle/>
          <a:p>
            <a:r>
              <a:rPr lang="ru-RU" dirty="0"/>
              <a:t>К заявлению гражданина о предоставлении земельного участка для ве­дения крестьянского (фермерского) хозяйства прилагается программа веде­ния этого хозяйства. В программе указываются: направление сельскохозяйственной деятельности (специализация), ориентировочные объемы, структура производства, обеспеченность материально-техническими и иными ресур­сами, состав членов крестьянского хозяйства. Если крестьянское (фермер­ское) хозяйство создается несколькими гражданами, к заявлению о предо­ставлении земельного участка для ведения крестьянского (фермерского) хо­зяйства прилагается протокол собрания его </a:t>
            </a:r>
            <a:r>
              <a:rPr lang="ru-RU" dirty="0" smtClean="0"/>
              <a:t>учредителей.</a:t>
            </a:r>
          </a:p>
          <a:p>
            <a:endParaRPr lang="ru-RU" dirty="0"/>
          </a:p>
          <a:p>
            <a:r>
              <a:rPr lang="ru-RU" dirty="0" smtClean="0"/>
              <a:t>В </a:t>
            </a:r>
            <a:r>
              <a:rPr lang="ru-RU" dirty="0"/>
              <a:t>соответствии с п. 33 Положения, местный исполнительный комитет в течение 7 рабочих дней со дня поступления документов рассматривает заявление гражданина о предоставлении земельного участка, дает разрешение организации по землеустройству на разработку проекта отвода этого участка, а также сообщает гражданину о результатах рассмотрения его заявления. При принятии решения об отказе в предоставлении земельного участка местный исполнительный комитет в течение 3 рабочих дней после принятия такого решения сообщает об этом гражданину с указанием оснований отказа, соот­ветствующих законодательству.</a:t>
            </a:r>
          </a:p>
        </p:txBody>
      </p:sp>
    </p:spTree>
    <p:extLst>
      <p:ext uri="{BB962C8B-B14F-4D97-AF65-F5344CB8AC3E}">
        <p14:creationId xmlns:p14="http://schemas.microsoft.com/office/powerpoint/2010/main" val="87841769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304800" y="408504"/>
            <a:ext cx="9457508" cy="6299160"/>
          </a:xfrm>
          <a:prstGeom prst="rect">
            <a:avLst/>
          </a:prstGeom>
        </p:spPr>
        <p:txBody>
          <a:bodyPr wrap="square">
            <a:spAutoFit/>
          </a:bodyPr>
          <a:lstStyle/>
          <a:p>
            <a:pPr marR="12700" indent="180340" algn="just">
              <a:lnSpc>
                <a:spcPts val="1585"/>
              </a:lnSpc>
              <a:spcBef>
                <a:spcPts val="1200"/>
              </a:spcBef>
              <a:spcAft>
                <a:spcPts val="0"/>
              </a:spcAft>
            </a:pPr>
            <a:r>
              <a:rPr lang="ru-RU" dirty="0">
                <a:solidFill>
                  <a:srgbClr val="000000"/>
                </a:solidFill>
                <a:ea typeface="Times New Roman" panose="02020603050405020304" pitchFamily="18" charset="0"/>
              </a:rPr>
              <a:t>Отказ в предоставлении земельного участка может быть обжалован как в вышестоящий исполнительный и распорядительный орган, так и в судебном порядке. Учитывая, что на данном этапе крестьянское хозяйство еще не заре­гистрировано как юридическое лицо, данные споры подведомственны общим судам.</a:t>
            </a:r>
            <a:endParaRPr lang="ru-RU" sz="3200" dirty="0">
              <a:solidFill>
                <a:srgbClr val="000000"/>
              </a:solidFill>
              <a:ea typeface="Times New Roman" panose="02020603050405020304" pitchFamily="18" charset="0"/>
            </a:endParaRPr>
          </a:p>
          <a:p>
            <a:pPr marR="12700" indent="180340" algn="just">
              <a:lnSpc>
                <a:spcPts val="1585"/>
              </a:lnSpc>
              <a:spcBef>
                <a:spcPts val="1200"/>
              </a:spcBef>
              <a:spcAft>
                <a:spcPts val="0"/>
              </a:spcAft>
            </a:pPr>
            <a:endParaRPr lang="ru-RU" dirty="0" smtClean="0">
              <a:solidFill>
                <a:srgbClr val="000000"/>
              </a:solidFill>
              <a:ea typeface="Times New Roman" panose="02020603050405020304" pitchFamily="18" charset="0"/>
            </a:endParaRPr>
          </a:p>
          <a:p>
            <a:pPr marR="12700" indent="180340" algn="just">
              <a:lnSpc>
                <a:spcPts val="1585"/>
              </a:lnSpc>
              <a:spcBef>
                <a:spcPts val="1200"/>
              </a:spcBef>
              <a:spcAft>
                <a:spcPts val="0"/>
              </a:spcAft>
            </a:pPr>
            <a:r>
              <a:rPr lang="ru-RU" dirty="0" smtClean="0">
                <a:solidFill>
                  <a:srgbClr val="000000"/>
                </a:solidFill>
                <a:ea typeface="Times New Roman" panose="02020603050405020304" pitchFamily="18" charset="0"/>
              </a:rPr>
              <a:t>В </a:t>
            </a:r>
            <a:r>
              <a:rPr lang="ru-RU" dirty="0">
                <a:solidFill>
                  <a:srgbClr val="000000"/>
                </a:solidFill>
                <a:ea typeface="Times New Roman" panose="02020603050405020304" pitchFamily="18" charset="0"/>
              </a:rPr>
              <a:t>соответствии со статьей 36 </a:t>
            </a:r>
            <a:r>
              <a:rPr lang="ru-RU" dirty="0" err="1">
                <a:solidFill>
                  <a:srgbClr val="000000"/>
                </a:solidFill>
                <a:ea typeface="Times New Roman" panose="02020603050405020304" pitchFamily="18" charset="0"/>
              </a:rPr>
              <a:t>КоЗ</a:t>
            </a:r>
            <a:r>
              <a:rPr lang="ru-RU" dirty="0">
                <a:solidFill>
                  <a:srgbClr val="000000"/>
                </a:solidFill>
                <a:ea typeface="Times New Roman" panose="02020603050405020304" pitchFamily="18" charset="0"/>
              </a:rPr>
              <a:t>, размер земельного участка, предо­ставляемого гражданину Республики Беларусь для ведения крестьянского (фермерского) хозяйства на праве пожизненного наследуемого владения, не может превышать 100 гектаров сельскохозяйственных земель. Размер же земельного участка, предоставляемого крестьянскому (фермерскому) хозяйству для ведения крестьянского (фермерского) хозяйства на праве постоянного пользования или аренды, определяется проектом отвода земельного </a:t>
            </a:r>
            <a:r>
              <a:rPr lang="ru-RU" dirty="0" smtClean="0">
                <a:solidFill>
                  <a:srgbClr val="000000"/>
                </a:solidFill>
                <a:ea typeface="Times New Roman" panose="02020603050405020304" pitchFamily="18" charset="0"/>
              </a:rPr>
              <a:t>участка.</a:t>
            </a:r>
          </a:p>
          <a:p>
            <a:pPr marR="12700" indent="180340" algn="just">
              <a:lnSpc>
                <a:spcPts val="1585"/>
              </a:lnSpc>
              <a:spcBef>
                <a:spcPts val="1200"/>
              </a:spcBef>
              <a:spcAft>
                <a:spcPts val="0"/>
              </a:spcAft>
            </a:pPr>
            <a:endParaRPr lang="ru-RU" dirty="0">
              <a:solidFill>
                <a:srgbClr val="000000"/>
              </a:solidFill>
              <a:ea typeface="Times New Roman" panose="02020603050405020304" pitchFamily="18" charset="0"/>
            </a:endParaRPr>
          </a:p>
          <a:p>
            <a:pPr marR="12700" indent="180340" algn="just">
              <a:lnSpc>
                <a:spcPts val="1585"/>
              </a:lnSpc>
              <a:spcBef>
                <a:spcPts val="1200"/>
              </a:spcBef>
              <a:spcAft>
                <a:spcPts val="0"/>
              </a:spcAft>
            </a:pPr>
            <a:r>
              <a:rPr lang="ru-RU" dirty="0" smtClean="0">
                <a:solidFill>
                  <a:srgbClr val="000000"/>
                </a:solidFill>
                <a:ea typeface="Times New Roman" panose="02020603050405020304" pitchFamily="18" charset="0"/>
              </a:rPr>
              <a:t>Государственная </a:t>
            </a:r>
            <a:r>
              <a:rPr lang="ru-RU" dirty="0">
                <a:solidFill>
                  <a:srgbClr val="000000"/>
                </a:solidFill>
                <a:ea typeface="Times New Roman" panose="02020603050405020304" pitchFamily="18" charset="0"/>
              </a:rPr>
              <a:t>регистрация создания земельного участка и возникновения права на него, выдача свидетельства (удостоверения) о государственной регистрации осуществляются организа­цией по государственной регистрации в срок до 7 рабочих дней со дня обра­щения лица, которому предоставлен земельный участок, самостоятельно либо организации по землеустройству, а в случае выполнения большого объема работы, необходимой для совершения регистрационного действия, – в срок до 14 рабочих </a:t>
            </a:r>
            <a:r>
              <a:rPr lang="ru-RU" dirty="0" smtClean="0">
                <a:solidFill>
                  <a:srgbClr val="000000"/>
                </a:solidFill>
                <a:ea typeface="Times New Roman" panose="02020603050405020304" pitchFamily="18" charset="0"/>
              </a:rPr>
              <a:t>дней.</a:t>
            </a:r>
          </a:p>
          <a:p>
            <a:pPr marR="12700" indent="180340" algn="just">
              <a:lnSpc>
                <a:spcPts val="1585"/>
              </a:lnSpc>
              <a:spcBef>
                <a:spcPts val="1200"/>
              </a:spcBef>
              <a:spcAft>
                <a:spcPts val="0"/>
              </a:spcAft>
            </a:pPr>
            <a:endParaRPr lang="ru-RU" dirty="0" smtClean="0">
              <a:solidFill>
                <a:srgbClr val="000000"/>
              </a:solidFill>
              <a:ea typeface="Times New Roman" panose="02020603050405020304" pitchFamily="18" charset="0"/>
            </a:endParaRPr>
          </a:p>
          <a:p>
            <a:pPr marR="12700" indent="180340" algn="just">
              <a:lnSpc>
                <a:spcPts val="1585"/>
              </a:lnSpc>
              <a:spcBef>
                <a:spcPts val="1200"/>
              </a:spcBef>
              <a:spcAft>
                <a:spcPts val="0"/>
              </a:spcAft>
            </a:pPr>
            <a:r>
              <a:rPr lang="ru-RU" dirty="0" smtClean="0">
                <a:solidFill>
                  <a:srgbClr val="000000"/>
                </a:solidFill>
                <a:ea typeface="Times New Roman" panose="02020603050405020304" pitchFamily="18" charset="0"/>
              </a:rPr>
              <a:t>Государственная </a:t>
            </a:r>
            <a:r>
              <a:rPr lang="ru-RU" dirty="0">
                <a:solidFill>
                  <a:srgbClr val="000000"/>
                </a:solidFill>
                <a:ea typeface="Times New Roman" panose="02020603050405020304" pitchFamily="18" charset="0"/>
              </a:rPr>
              <a:t>регистрация создания земельного участка и возникновения права на него в случае ведения крестьянского (фер­мерского) хозяйства осуществляется за счет средств республиканского бюджета.</a:t>
            </a:r>
            <a:endParaRPr lang="ru-RU" sz="3200" dirty="0">
              <a:solidFill>
                <a:srgbClr val="000000"/>
              </a:solidFill>
              <a:ea typeface="Times New Roman" panose="02020603050405020304" pitchFamily="18" charset="0"/>
            </a:endParaRPr>
          </a:p>
          <a:p>
            <a:pPr marR="12700" indent="180340" algn="just">
              <a:lnSpc>
                <a:spcPts val="1585"/>
              </a:lnSpc>
              <a:spcBef>
                <a:spcPts val="1200"/>
              </a:spcBef>
              <a:spcAft>
                <a:spcPts val="0"/>
              </a:spcAft>
            </a:pPr>
            <a:r>
              <a:rPr lang="ru-RU" dirty="0">
                <a:solidFill>
                  <a:srgbClr val="000000"/>
                </a:solidFill>
                <a:latin typeface="Times New Roman" panose="02020603050405020304" pitchFamily="18" charset="0"/>
                <a:ea typeface="Times New Roman" panose="02020603050405020304" pitchFamily="18" charset="0"/>
              </a:rPr>
              <a:t> </a:t>
            </a:r>
            <a:endParaRPr lang="ru-RU" sz="3200" dirty="0">
              <a:solidFill>
                <a:srgbClr val="0000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65341991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35428" y="290296"/>
            <a:ext cx="8743406" cy="6186309"/>
          </a:xfrm>
          <a:prstGeom prst="rect">
            <a:avLst/>
          </a:prstGeom>
        </p:spPr>
        <p:txBody>
          <a:bodyPr wrap="square">
            <a:spAutoFit/>
          </a:bodyPr>
          <a:lstStyle/>
          <a:p>
            <a:r>
              <a:rPr lang="ru-RU" dirty="0" smtClean="0">
                <a:solidFill>
                  <a:schemeClr val="accent1">
                    <a:lumMod val="75000"/>
                  </a:schemeClr>
                </a:solidFill>
              </a:rPr>
              <a:t>3. Развитие </a:t>
            </a:r>
            <a:r>
              <a:rPr lang="ru-RU" dirty="0">
                <a:solidFill>
                  <a:schemeClr val="accent1">
                    <a:lumMod val="75000"/>
                  </a:schemeClr>
                </a:solidFill>
              </a:rPr>
              <a:t>фермерства в зарубежных странах</a:t>
            </a:r>
          </a:p>
          <a:p>
            <a:endParaRPr lang="ru-RU" dirty="0"/>
          </a:p>
          <a:p>
            <a:r>
              <a:rPr lang="ru-RU" dirty="0" smtClean="0"/>
              <a:t>   Нынешняя </a:t>
            </a:r>
            <a:r>
              <a:rPr lang="ru-RU" dirty="0"/>
              <a:t>эффективная </a:t>
            </a:r>
            <a:r>
              <a:rPr lang="ru-RU" dirty="0" err="1"/>
              <a:t>частно</a:t>
            </a:r>
            <a:r>
              <a:rPr lang="ru-RU" dirty="0"/>
              <a:t>-хозяйственная система </a:t>
            </a:r>
            <a:r>
              <a:rPr lang="ru-RU" dirty="0" err="1"/>
              <a:t>зарубеж-ного</a:t>
            </a:r>
            <a:r>
              <a:rPr lang="ru-RU" dirty="0"/>
              <a:t> фермерства складывалась, многие десятилетия и имела свои </a:t>
            </a:r>
            <a:r>
              <a:rPr lang="ru-RU" dirty="0" err="1"/>
              <a:t>закономер¬ности</a:t>
            </a:r>
            <a:r>
              <a:rPr lang="ru-RU" dirty="0"/>
              <a:t> и проблемы.</a:t>
            </a:r>
          </a:p>
          <a:p>
            <a:r>
              <a:rPr lang="ru-RU" dirty="0"/>
              <a:t>Семейные фермы выступают основой сельскохозяйственного производства стран ЕС, США и Канады. Отличительными признака-ми этой формы </a:t>
            </a:r>
            <a:r>
              <a:rPr lang="ru-RU" dirty="0" smtClean="0"/>
              <a:t>являются:</a:t>
            </a:r>
          </a:p>
          <a:p>
            <a:r>
              <a:rPr lang="ru-RU" dirty="0" smtClean="0"/>
              <a:t> </a:t>
            </a:r>
            <a:endParaRPr lang="ru-RU" dirty="0"/>
          </a:p>
          <a:p>
            <a:r>
              <a:rPr lang="ru-RU" dirty="0"/>
              <a:t>1) ограниченное использование наемной рабочей силы (только на сезонные работы). Владелец сам выполняет основные работы, самостоятельно распоряжается производственным процессом, при-</a:t>
            </a:r>
            <a:r>
              <a:rPr lang="ru-RU" dirty="0" err="1"/>
              <a:t>нимает</a:t>
            </a:r>
            <a:r>
              <a:rPr lang="ru-RU" dirty="0"/>
              <a:t> и осуществляет все решения по управлению производством; </a:t>
            </a:r>
          </a:p>
          <a:p>
            <a:r>
              <a:rPr lang="ru-RU" dirty="0"/>
              <a:t>2) полная занятость на ферме ее владельца и частичная – членов семьи; </a:t>
            </a:r>
          </a:p>
          <a:p>
            <a:r>
              <a:rPr lang="ru-RU" dirty="0"/>
              <a:t>3) полная или частичная собственность (аренда) земли, зданий, сооружений, машин, оборудования и т. д.; </a:t>
            </a:r>
          </a:p>
          <a:p>
            <a:r>
              <a:rPr lang="ru-RU" dirty="0"/>
              <a:t>4) самостоятельность в обеспечении материальными и </a:t>
            </a:r>
            <a:r>
              <a:rPr lang="ru-RU" dirty="0" err="1"/>
              <a:t>произ-водственными</a:t>
            </a:r>
            <a:r>
              <a:rPr lang="ru-RU" dirty="0"/>
              <a:t> ресурсами; </a:t>
            </a:r>
          </a:p>
          <a:p>
            <a:r>
              <a:rPr lang="ru-RU" dirty="0"/>
              <a:t>5) полная ответственность за результаты производственной </a:t>
            </a:r>
            <a:r>
              <a:rPr lang="ru-RU" dirty="0" err="1"/>
              <a:t>дея-тельности</a:t>
            </a:r>
            <a:r>
              <a:rPr lang="ru-RU" dirty="0"/>
              <a:t>; </a:t>
            </a:r>
          </a:p>
          <a:p>
            <a:r>
              <a:rPr lang="ru-RU" dirty="0"/>
              <a:t>6) проживание непосредственно на ферме с семьей. В </a:t>
            </a:r>
            <a:r>
              <a:rPr lang="ru-RU" dirty="0" err="1"/>
              <a:t>зарубеж-ных</a:t>
            </a:r>
            <a:r>
              <a:rPr lang="ru-RU" dirty="0"/>
              <a:t> странах эта исторически традиционная форма ведения </a:t>
            </a:r>
            <a:r>
              <a:rPr lang="ru-RU" dirty="0" err="1"/>
              <a:t>хозяй-ства</a:t>
            </a:r>
            <a:r>
              <a:rPr lang="ru-RU" dirty="0"/>
              <a:t> прошла путь от полунатурального хозяйства до товарного про-</a:t>
            </a:r>
            <a:r>
              <a:rPr lang="ru-RU" dirty="0" err="1"/>
              <a:t>изводства</a:t>
            </a:r>
            <a:r>
              <a:rPr lang="ru-RU" dirty="0"/>
              <a:t> крупных и средних размеров</a:t>
            </a:r>
          </a:p>
        </p:txBody>
      </p:sp>
    </p:spTree>
    <p:extLst>
      <p:ext uri="{BB962C8B-B14F-4D97-AF65-F5344CB8AC3E}">
        <p14:creationId xmlns:p14="http://schemas.microsoft.com/office/powerpoint/2010/main" val="311025826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22811" y="335846"/>
            <a:ext cx="8421189" cy="5078313"/>
          </a:xfrm>
          <a:prstGeom prst="rect">
            <a:avLst/>
          </a:prstGeom>
        </p:spPr>
        <p:txBody>
          <a:bodyPr wrap="square">
            <a:spAutoFit/>
          </a:bodyPr>
          <a:lstStyle/>
          <a:p>
            <a:r>
              <a:rPr lang="ru-RU" dirty="0" smtClean="0"/>
              <a:t>   В </a:t>
            </a:r>
            <a:r>
              <a:rPr lang="ru-RU" dirty="0"/>
              <a:t>странах, где производилась колонизация или захват у </a:t>
            </a:r>
            <a:r>
              <a:rPr lang="ru-RU" dirty="0" smtClean="0"/>
              <a:t>местного </a:t>
            </a:r>
            <a:r>
              <a:rPr lang="ru-RU" dirty="0"/>
              <a:t>населения свободных земель (США, Канада, Австралия, </a:t>
            </a:r>
            <a:r>
              <a:rPr lang="ru-RU" dirty="0" smtClean="0"/>
              <a:t>Новая </a:t>
            </a:r>
            <a:r>
              <a:rPr lang="ru-RU" dirty="0"/>
              <a:t>Зеландия, т.е. в странах, в которых превалировал так </a:t>
            </a:r>
            <a:r>
              <a:rPr lang="ru-RU" dirty="0" smtClean="0"/>
              <a:t>называемый </a:t>
            </a:r>
            <a:r>
              <a:rPr lang="ru-RU" dirty="0"/>
              <a:t>«американский путь развития сельского хозяйства»), хозяйства фермеров получили наиболее раннее и полное развитие. </a:t>
            </a:r>
            <a:endParaRPr lang="ru-RU" dirty="0" smtClean="0"/>
          </a:p>
          <a:p>
            <a:endParaRPr lang="ru-RU" dirty="0"/>
          </a:p>
          <a:p>
            <a:r>
              <a:rPr lang="ru-RU" dirty="0" smtClean="0"/>
              <a:t>   В </a:t>
            </a:r>
            <a:r>
              <a:rPr lang="ru-RU" dirty="0"/>
              <a:t>Великобритании хозяйства фермеров появились раньше, чем в других странах Западной Европы, став преобладающей формой производства в сельском хозяйстве. Эти хозяйства возникли </a:t>
            </a:r>
            <a:r>
              <a:rPr lang="ru-RU" dirty="0" smtClean="0"/>
              <a:t>главным </a:t>
            </a:r>
            <a:r>
              <a:rPr lang="ru-RU" dirty="0"/>
              <a:t>образом на арендованной земле, поскольку </a:t>
            </a:r>
            <a:r>
              <a:rPr lang="ru-RU" dirty="0" smtClean="0"/>
              <a:t>крестьянская земельная </a:t>
            </a:r>
            <a:r>
              <a:rPr lang="ru-RU" dirty="0"/>
              <a:t>собственность в XVII веке была полностью </a:t>
            </a:r>
            <a:r>
              <a:rPr lang="ru-RU" dirty="0" smtClean="0"/>
              <a:t>ликвидирована.</a:t>
            </a:r>
          </a:p>
          <a:p>
            <a:endParaRPr lang="ru-RU" dirty="0"/>
          </a:p>
          <a:p>
            <a:r>
              <a:rPr lang="ru-RU" dirty="0" smtClean="0"/>
              <a:t>   В </a:t>
            </a:r>
            <a:r>
              <a:rPr lang="ru-RU" dirty="0"/>
              <a:t>большинстве других западноевропейских странах становление фермерского хозяйства происходило в условиях так называемого «прусского пути </a:t>
            </a:r>
            <a:r>
              <a:rPr lang="ru-RU" dirty="0" smtClean="0"/>
              <a:t>развития </a:t>
            </a:r>
            <a:r>
              <a:rPr lang="ru-RU" dirty="0"/>
              <a:t>капитализма в сельском хозяйстве», в хо-де длительной эволюции помещичьих хозяйств в крупные </a:t>
            </a:r>
            <a:r>
              <a:rPr lang="ru-RU" dirty="0" smtClean="0"/>
              <a:t>капиталистические </a:t>
            </a:r>
            <a:r>
              <a:rPr lang="ru-RU" dirty="0"/>
              <a:t>предприятия, а крестьянства либо в наёмных рабочих, либо в сельскую буржуазию (фермеров). </a:t>
            </a:r>
          </a:p>
        </p:txBody>
      </p:sp>
    </p:spTree>
    <p:extLst>
      <p:ext uri="{BB962C8B-B14F-4D97-AF65-F5344CB8AC3E}">
        <p14:creationId xmlns:p14="http://schemas.microsoft.com/office/powerpoint/2010/main" val="417924106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35429" y="0"/>
            <a:ext cx="8708571" cy="6463308"/>
          </a:xfrm>
          <a:prstGeom prst="rect">
            <a:avLst/>
          </a:prstGeom>
        </p:spPr>
        <p:txBody>
          <a:bodyPr wrap="square">
            <a:spAutoFit/>
          </a:bodyPr>
          <a:lstStyle/>
          <a:p>
            <a:r>
              <a:rPr lang="ru-RU" dirty="0" smtClean="0"/>
              <a:t>   Повсеместное </a:t>
            </a:r>
            <a:r>
              <a:rPr lang="ru-RU" dirty="0"/>
              <a:t>распространение фермерское хозяйство в Европе получило во второй половине XIX - начале XX века. Однако </a:t>
            </a:r>
            <a:r>
              <a:rPr lang="ru-RU" dirty="0" smtClean="0"/>
              <a:t>лидером развития </a:t>
            </a:r>
            <a:r>
              <a:rPr lang="ru-RU" dirty="0"/>
              <a:t>фермерства в начале XX века были Соединенные </a:t>
            </a:r>
            <a:r>
              <a:rPr lang="ru-RU" dirty="0" smtClean="0"/>
              <a:t>штаты</a:t>
            </a:r>
            <a:r>
              <a:rPr lang="ru-RU" dirty="0"/>
              <a:t>. Два </a:t>
            </a:r>
            <a:r>
              <a:rPr lang="ru-RU" dirty="0" smtClean="0"/>
              <a:t>десятилетия</a:t>
            </a:r>
            <a:r>
              <a:rPr lang="ru-RU" dirty="0"/>
              <a:t>, предшествовавшие первой мировой войне, бы-ли чрезвычайно благоприятными для сельского хозяйства. Этот </a:t>
            </a:r>
            <a:r>
              <a:rPr lang="ru-RU" dirty="0" smtClean="0"/>
              <a:t>период </a:t>
            </a:r>
            <a:r>
              <a:rPr lang="ru-RU" dirty="0"/>
              <a:t>окрестили «золотым веком американского сельского </a:t>
            </a:r>
            <a:r>
              <a:rPr lang="ru-RU" dirty="0" smtClean="0"/>
              <a:t>хозяйства</a:t>
            </a:r>
            <a:r>
              <a:rPr lang="ru-RU" dirty="0"/>
              <a:t>». И спрос на сельскохозяйственные продукты, и цены на них, и доходы фермеров - все показатели росли.</a:t>
            </a:r>
          </a:p>
          <a:p>
            <a:r>
              <a:rPr lang="ru-RU" dirty="0" smtClean="0"/>
              <a:t>   В </a:t>
            </a:r>
            <a:r>
              <a:rPr lang="ru-RU" dirty="0"/>
              <a:t>начале XXI века основная тенденция, наблюдавшаяся в </a:t>
            </a:r>
            <a:r>
              <a:rPr lang="ru-RU" dirty="0" smtClean="0"/>
              <a:t>мировом </a:t>
            </a:r>
            <a:r>
              <a:rPr lang="ru-RU" dirty="0"/>
              <a:t>фермерском хозяйстве – это резкое укрупнение ферм, что </a:t>
            </a:r>
            <a:r>
              <a:rPr lang="ru-RU" dirty="0" smtClean="0"/>
              <a:t>позволило </a:t>
            </a:r>
            <a:r>
              <a:rPr lang="ru-RU" dirty="0"/>
              <a:t>внедрить новые технологии минимальной обработки </a:t>
            </a:r>
            <a:r>
              <a:rPr lang="ru-RU" dirty="0" smtClean="0"/>
              <a:t>почвы</a:t>
            </a:r>
            <a:r>
              <a:rPr lang="ru-RU" dirty="0"/>
              <a:t>. Кроме того, углубились тенденции характерные для всего XX века - укрупнение фермерских хозяйств.</a:t>
            </a:r>
          </a:p>
          <a:p>
            <a:endParaRPr lang="ru-RU" dirty="0" smtClean="0"/>
          </a:p>
          <a:p>
            <a:r>
              <a:rPr lang="ru-RU" dirty="0" smtClean="0"/>
              <a:t>   Крупное </a:t>
            </a:r>
            <a:r>
              <a:rPr lang="ru-RU" dirty="0"/>
              <a:t>производство обладает несомненным </a:t>
            </a:r>
            <a:r>
              <a:rPr lang="ru-RU" dirty="0" smtClean="0"/>
              <a:t>преимуществом </a:t>
            </a:r>
            <a:r>
              <a:rPr lang="ru-RU" dirty="0"/>
              <a:t>перед мелким. Это один из основных законов экономики. Именно крупные хозяйства способны эффективно использовать </a:t>
            </a:r>
            <a:r>
              <a:rPr lang="ru-RU" dirty="0" smtClean="0"/>
              <a:t>современные </a:t>
            </a:r>
            <a:r>
              <a:rPr lang="ru-RU" dirty="0"/>
              <a:t>технологии. Они экономичны. Фактическая потребность крупных хозяйств (ферм) в ресурсах в расчете на единицу площади в два раза меньше, чем мелких. Практика таких стран, как США, Германия, Канада и других, свидетельствует о том, что на крупных предприятиях по </a:t>
            </a:r>
            <a:r>
              <a:rPr lang="ru-RU" dirty="0" smtClean="0"/>
              <a:t>сравнению </a:t>
            </a:r>
            <a:r>
              <a:rPr lang="ru-RU" dirty="0"/>
              <a:t>с мелкими в 1,5 -2 раза выше </a:t>
            </a:r>
            <a:r>
              <a:rPr lang="ru-RU" dirty="0" err="1"/>
              <a:t>произво-дительность</a:t>
            </a:r>
            <a:r>
              <a:rPr lang="ru-RU" dirty="0"/>
              <a:t> труда </a:t>
            </a:r>
            <a:r>
              <a:rPr lang="ru-RU" dirty="0" smtClean="0"/>
              <a:t>значительно </a:t>
            </a:r>
            <a:r>
              <a:rPr lang="ru-RU" dirty="0"/>
              <a:t>ниже себестоимость </a:t>
            </a:r>
            <a:r>
              <a:rPr lang="ru-RU" dirty="0" smtClean="0"/>
              <a:t>продукции</a:t>
            </a:r>
            <a:r>
              <a:rPr lang="ru-RU" dirty="0"/>
              <a:t>. Именно крупные фермерские </a:t>
            </a:r>
            <a:r>
              <a:rPr lang="ru-RU" dirty="0" smtClean="0"/>
              <a:t>хозяйства </a:t>
            </a:r>
            <a:r>
              <a:rPr lang="ru-RU" dirty="0"/>
              <a:t>и объединения </a:t>
            </a:r>
            <a:r>
              <a:rPr lang="ru-RU" dirty="0" smtClean="0"/>
              <a:t>являются </a:t>
            </a:r>
            <a:r>
              <a:rPr lang="ru-RU" dirty="0"/>
              <a:t>основными поставщиками товарной сельскохозяйственной </a:t>
            </a:r>
            <a:r>
              <a:rPr lang="ru-RU" dirty="0" smtClean="0"/>
              <a:t>продукции </a:t>
            </a:r>
            <a:r>
              <a:rPr lang="ru-RU" dirty="0"/>
              <a:t>в ряде зарубежных стран</a:t>
            </a:r>
            <a:r>
              <a:rPr lang="ru-RU" dirty="0" smtClean="0"/>
              <a:t>.   </a:t>
            </a:r>
            <a:endParaRPr lang="ru-RU" dirty="0"/>
          </a:p>
        </p:txBody>
      </p:sp>
    </p:spTree>
    <p:extLst>
      <p:ext uri="{BB962C8B-B14F-4D97-AF65-F5344CB8AC3E}">
        <p14:creationId xmlns:p14="http://schemas.microsoft.com/office/powerpoint/2010/main" val="42213982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39635" y="212757"/>
            <a:ext cx="9579428" cy="5909310"/>
          </a:xfrm>
          <a:prstGeom prst="rect">
            <a:avLst/>
          </a:prstGeom>
        </p:spPr>
        <p:txBody>
          <a:bodyPr wrap="square">
            <a:spAutoFit/>
          </a:bodyPr>
          <a:lstStyle/>
          <a:p>
            <a:r>
              <a:rPr lang="ru-RU" dirty="0" smtClean="0"/>
              <a:t>   В </a:t>
            </a:r>
            <a:r>
              <a:rPr lang="ru-RU" dirty="0"/>
              <a:t>современных Соединенных Штатах Америки 67 % </a:t>
            </a:r>
            <a:r>
              <a:rPr lang="ru-RU" dirty="0" err="1"/>
              <a:t>сельскохо-зяйственной</a:t>
            </a:r>
            <a:r>
              <a:rPr lang="ru-RU" dirty="0"/>
              <a:t> продукции производят 69 тыс. крупных товарных ферм (36 % от общего числа ферм). 26 тыс. (1,4 % общего числа) ферм производят продукции на 1 млн. долларов и более, что в целом со-</a:t>
            </a:r>
            <a:r>
              <a:rPr lang="ru-RU" dirty="0" err="1"/>
              <a:t>ставляет</a:t>
            </a:r>
            <a:r>
              <a:rPr lang="ru-RU" dirty="0"/>
              <a:t> 42 % от сельскохозяйственной продукции и 42 % от </a:t>
            </a:r>
            <a:r>
              <a:rPr lang="ru-RU" dirty="0" err="1"/>
              <a:t>зе-мельных</a:t>
            </a:r>
            <a:r>
              <a:rPr lang="ru-RU" dirty="0"/>
              <a:t> площадей. Мелкие фермы, которые производят 1,5 % про-</a:t>
            </a:r>
            <a:r>
              <a:rPr lang="ru-RU" dirty="0" err="1"/>
              <a:t>дукции</a:t>
            </a:r>
            <a:r>
              <a:rPr lang="ru-RU" dirty="0"/>
              <a:t> на 14 % земельных </a:t>
            </a:r>
            <a:r>
              <a:rPr lang="ru-RU" dirty="0" err="1"/>
              <a:t>площа¬дей</a:t>
            </a:r>
            <a:r>
              <a:rPr lang="ru-RU" dirty="0"/>
              <a:t>, составляют 50 % от общего числа ферм.</a:t>
            </a:r>
          </a:p>
          <a:p>
            <a:endParaRPr lang="ru-RU" dirty="0" smtClean="0"/>
          </a:p>
          <a:p>
            <a:r>
              <a:rPr lang="ru-RU" dirty="0" smtClean="0"/>
              <a:t>   В </a:t>
            </a:r>
            <a:r>
              <a:rPr lang="ru-RU" dirty="0"/>
              <a:t>силу этих факторов, хотя в сельском хозяйстве США нет </a:t>
            </a:r>
            <a:r>
              <a:rPr lang="ru-RU" dirty="0" smtClean="0"/>
              <a:t>регулированных </a:t>
            </a:r>
            <a:r>
              <a:rPr lang="ru-RU" dirty="0"/>
              <a:t>цен и дотаций на средства производства, американское </a:t>
            </a:r>
            <a:r>
              <a:rPr lang="ru-RU" dirty="0" smtClean="0"/>
              <a:t>правительство </a:t>
            </a:r>
            <a:r>
              <a:rPr lang="ru-RU" dirty="0"/>
              <a:t>вынуждено помогать фермерам создавать </a:t>
            </a:r>
            <a:r>
              <a:rPr lang="ru-RU" dirty="0" smtClean="0"/>
              <a:t>собственные кооперативы </a:t>
            </a:r>
            <a:r>
              <a:rPr lang="ru-RU" dirty="0"/>
              <a:t>по закупкам и иногда производству средств </a:t>
            </a:r>
            <a:r>
              <a:rPr lang="ru-RU" dirty="0" smtClean="0"/>
              <a:t>производства</a:t>
            </a:r>
            <a:r>
              <a:rPr lang="ru-RU" dirty="0"/>
              <a:t>, а также применять другие меры поддержания </a:t>
            </a:r>
            <a:r>
              <a:rPr lang="ru-RU" dirty="0" smtClean="0"/>
              <a:t>конкуренции</a:t>
            </a:r>
            <a:r>
              <a:rPr lang="ru-RU" dirty="0"/>
              <a:t>. Министерство сельского хозяйства США также помогает </a:t>
            </a:r>
            <a:r>
              <a:rPr lang="ru-RU" dirty="0" smtClean="0"/>
              <a:t>американским </a:t>
            </a:r>
            <a:r>
              <a:rPr lang="ru-RU" dirty="0"/>
              <a:t>фермерам реализовывать их продукцию, поддерживая сбытовые кооперативы и гарантируя </a:t>
            </a:r>
            <a:r>
              <a:rPr lang="ru-RU" dirty="0" err="1"/>
              <a:t>конкурентность</a:t>
            </a:r>
            <a:r>
              <a:rPr lang="ru-RU" dirty="0"/>
              <a:t> рынка </a:t>
            </a:r>
            <a:r>
              <a:rPr lang="ru-RU" dirty="0" smtClean="0"/>
              <a:t>сельскохозяйственной </a:t>
            </a:r>
            <a:r>
              <a:rPr lang="ru-RU" dirty="0"/>
              <a:t>продукции, предоставляя исчерпывающую ин-формацию о стандартах и ценах на мировых рынках. </a:t>
            </a:r>
            <a:endParaRPr lang="ru-RU" dirty="0" smtClean="0"/>
          </a:p>
          <a:p>
            <a:endParaRPr lang="ru-RU" dirty="0"/>
          </a:p>
          <a:p>
            <a:r>
              <a:rPr lang="ru-RU" dirty="0" smtClean="0"/>
              <a:t>   Число </a:t>
            </a:r>
            <a:r>
              <a:rPr lang="ru-RU" dirty="0"/>
              <a:t>занятых на фермах сейчас менее 3 млн. человек из 130 млн. человек </a:t>
            </a:r>
            <a:r>
              <a:rPr lang="ru-RU" dirty="0" err="1"/>
              <a:t>трудо-вых</a:t>
            </a:r>
            <a:r>
              <a:rPr lang="ru-RU" dirty="0"/>
              <a:t> ресурсов США. Фермер в этой стране менее защищен </a:t>
            </a:r>
            <a:r>
              <a:rPr lang="ru-RU" dirty="0" err="1"/>
              <a:t>государ-ство</a:t>
            </a:r>
            <a:r>
              <a:rPr lang="ru-RU" dirty="0"/>
              <a:t>, чем в странах Европейского Союза, так как рыночный меха-</a:t>
            </a:r>
            <a:r>
              <a:rPr lang="ru-RU" dirty="0" err="1"/>
              <a:t>низм</a:t>
            </a:r>
            <a:r>
              <a:rPr lang="ru-RU" dirty="0"/>
              <a:t> США основан на ценах, более полно отражающих закон </a:t>
            </a:r>
            <a:r>
              <a:rPr lang="ru-RU" dirty="0" smtClean="0"/>
              <a:t>спроса </a:t>
            </a:r>
            <a:r>
              <a:rPr lang="ru-RU" dirty="0"/>
              <a:t>и предложения, а государственное вмешательства в </a:t>
            </a:r>
            <a:r>
              <a:rPr lang="ru-RU" dirty="0" smtClean="0"/>
              <a:t>ценообразование </a:t>
            </a:r>
            <a:r>
              <a:rPr lang="ru-RU" dirty="0"/>
              <a:t>минимальное </a:t>
            </a:r>
            <a:r>
              <a:rPr lang="ru-RU" dirty="0" smtClean="0"/>
              <a:t> </a:t>
            </a:r>
            <a:endParaRPr lang="ru-RU" dirty="0"/>
          </a:p>
        </p:txBody>
      </p:sp>
    </p:spTree>
    <p:extLst>
      <p:ext uri="{BB962C8B-B14F-4D97-AF65-F5344CB8AC3E}">
        <p14:creationId xmlns:p14="http://schemas.microsoft.com/office/powerpoint/2010/main" val="254668114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66058" y="652199"/>
            <a:ext cx="8778240" cy="3416320"/>
          </a:xfrm>
          <a:prstGeom prst="rect">
            <a:avLst/>
          </a:prstGeom>
        </p:spPr>
        <p:txBody>
          <a:bodyPr wrap="square">
            <a:spAutoFit/>
          </a:bodyPr>
          <a:lstStyle/>
          <a:p>
            <a:r>
              <a:rPr lang="ru-RU" dirty="0" smtClean="0"/>
              <a:t>   Сельское </a:t>
            </a:r>
            <a:r>
              <a:rPr lang="ru-RU" dirty="0"/>
              <a:t>хозяйство европейских государств является наиболее контролируемой отраслью, хотя основа его – частное </a:t>
            </a:r>
            <a:r>
              <a:rPr lang="ru-RU" dirty="0" smtClean="0"/>
              <a:t>землевладение</a:t>
            </a:r>
            <a:r>
              <a:rPr lang="ru-RU" dirty="0"/>
              <a:t>. Решающую долю продукции дают крупные фермерские </a:t>
            </a:r>
            <a:r>
              <a:rPr lang="ru-RU" dirty="0" smtClean="0"/>
              <a:t>хозяйства </a:t>
            </a:r>
            <a:r>
              <a:rPr lang="ru-RU" dirty="0"/>
              <a:t>(с наделом 20-100 гектаров), но численно преобладают мелкие и средние. По объёму произведенной продукции Франция занимает 1-е место в Западной Европе и 3-е место в мире после США и </a:t>
            </a:r>
            <a:r>
              <a:rPr lang="ru-RU" dirty="0" smtClean="0"/>
              <a:t>Канады.</a:t>
            </a:r>
          </a:p>
          <a:p>
            <a:endParaRPr lang="ru-RU" dirty="0"/>
          </a:p>
          <a:p>
            <a:r>
              <a:rPr lang="ru-RU" dirty="0" smtClean="0"/>
              <a:t>   Во </a:t>
            </a:r>
            <a:r>
              <a:rPr lang="ru-RU" dirty="0"/>
              <a:t>Франции приняты более гуманные, щадящие крестьянские </a:t>
            </a:r>
            <a:r>
              <a:rPr lang="ru-RU" dirty="0" smtClean="0"/>
              <a:t>хозяйства</a:t>
            </a:r>
            <a:r>
              <a:rPr lang="ru-RU" dirty="0"/>
              <a:t>, принципы аграрной политики, чем в США. </a:t>
            </a:r>
            <a:r>
              <a:rPr lang="ru-RU" dirty="0" smtClean="0"/>
              <a:t>Государственная финансовая </a:t>
            </a:r>
            <a:r>
              <a:rPr lang="ru-RU" dirty="0"/>
              <a:t>помощь сельскому хозяйству во Франции в рамках единой сельскохозяйственной политики связывалась с необходимостью достижения самообеспеченности по основным продуктам</a:t>
            </a:r>
          </a:p>
        </p:txBody>
      </p:sp>
    </p:spTree>
    <p:extLst>
      <p:ext uri="{BB962C8B-B14F-4D97-AF65-F5344CB8AC3E}">
        <p14:creationId xmlns:p14="http://schemas.microsoft.com/office/powerpoint/2010/main" val="21576937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932302" y="323564"/>
            <a:ext cx="7766936" cy="5267339"/>
          </a:xfrm>
        </p:spPr>
        <p:txBody>
          <a:bodyPr>
            <a:normAutofit fontScale="85000" lnSpcReduction="10000"/>
          </a:bodyPr>
          <a:lstStyle/>
          <a:p>
            <a:pPr algn="l"/>
            <a:r>
              <a:rPr lang="ru-RU" dirty="0" smtClean="0">
                <a:solidFill>
                  <a:schemeClr val="tx1"/>
                </a:solidFill>
              </a:rPr>
              <a:t>Литература:</a:t>
            </a:r>
          </a:p>
          <a:p>
            <a:pPr algn="l"/>
            <a:r>
              <a:rPr lang="ru-RU" dirty="0" smtClean="0">
                <a:solidFill>
                  <a:schemeClr val="tx1"/>
                </a:solidFill>
              </a:rPr>
              <a:t>1. </a:t>
            </a:r>
            <a:r>
              <a:rPr lang="ru-RU" dirty="0">
                <a:solidFill>
                  <a:schemeClr val="tx1"/>
                </a:solidFill>
              </a:rPr>
              <a:t>Черняков Б. А. Аграрный сектор США на рубеже веков // АПК: экономика, управление. 2000. № </a:t>
            </a:r>
            <a:r>
              <a:rPr lang="ru-RU" dirty="0" smtClean="0">
                <a:solidFill>
                  <a:schemeClr val="tx1"/>
                </a:solidFill>
              </a:rPr>
              <a:t>7</a:t>
            </a:r>
            <a:endParaRPr lang="ru-RU" dirty="0">
              <a:solidFill>
                <a:schemeClr val="tx1"/>
              </a:solidFill>
            </a:endParaRPr>
          </a:p>
          <a:p>
            <a:pPr algn="l"/>
            <a:r>
              <a:rPr lang="ru-RU" dirty="0" smtClean="0">
                <a:solidFill>
                  <a:schemeClr val="tx1"/>
                </a:solidFill>
              </a:rPr>
              <a:t>2. </a:t>
            </a:r>
            <a:r>
              <a:rPr lang="ru-RU" dirty="0">
                <a:solidFill>
                  <a:schemeClr val="tx1"/>
                </a:solidFill>
              </a:rPr>
              <a:t>Реестр земельных ресурсов Республики Беларусь  (по состоянию на 1 января 2020 года). – Минск: Госкомимущество </a:t>
            </a:r>
            <a:r>
              <a:rPr lang="ru-RU" dirty="0" err="1">
                <a:solidFill>
                  <a:schemeClr val="tx1"/>
                </a:solidFill>
              </a:rPr>
              <a:t>Респ</a:t>
            </a:r>
            <a:r>
              <a:rPr lang="ru-RU" dirty="0">
                <a:solidFill>
                  <a:schemeClr val="tx1"/>
                </a:solidFill>
              </a:rPr>
              <a:t>. Беларусь, 2020.– 57  с.</a:t>
            </a:r>
          </a:p>
          <a:p>
            <a:pPr algn="l"/>
            <a:r>
              <a:rPr lang="ru-RU" dirty="0" smtClean="0">
                <a:solidFill>
                  <a:schemeClr val="tx1"/>
                </a:solidFill>
              </a:rPr>
              <a:t>3. </a:t>
            </a:r>
            <a:r>
              <a:rPr lang="ru-RU" dirty="0">
                <a:solidFill>
                  <a:schemeClr val="tx1"/>
                </a:solidFill>
              </a:rPr>
              <a:t>Кодекс Республики Беларусь о земле от 23.07.2008 N 425-З (ред. от 22.01.2013) (с изм. и доп., вступившими в силу с 31.12.2014).– [Электрон-</a:t>
            </a:r>
            <a:r>
              <a:rPr lang="ru-RU" dirty="0" err="1">
                <a:solidFill>
                  <a:schemeClr val="tx1"/>
                </a:solidFill>
              </a:rPr>
              <a:t>ный</a:t>
            </a:r>
            <a:r>
              <a:rPr lang="ru-RU" dirty="0">
                <a:solidFill>
                  <a:schemeClr val="tx1"/>
                </a:solidFill>
              </a:rPr>
              <a:t> ресурс] (Национальный  правовой Интернет-портал Республики Бела-</a:t>
            </a:r>
            <a:r>
              <a:rPr lang="ru-RU" dirty="0" err="1">
                <a:solidFill>
                  <a:schemeClr val="tx1"/>
                </a:solidFill>
              </a:rPr>
              <a:t>русь</a:t>
            </a:r>
            <a:r>
              <a:rPr lang="ru-RU" dirty="0">
                <a:solidFill>
                  <a:schemeClr val="tx1"/>
                </a:solidFill>
              </a:rPr>
              <a:t> –09.01.2015 – № 2/2228).</a:t>
            </a:r>
          </a:p>
          <a:p>
            <a:pPr algn="l"/>
            <a:r>
              <a:rPr lang="ru-RU" dirty="0" smtClean="0">
                <a:solidFill>
                  <a:schemeClr val="tx1"/>
                </a:solidFill>
              </a:rPr>
              <a:t>4.Указ </a:t>
            </a:r>
            <a:r>
              <a:rPr lang="ru-RU" dirty="0">
                <a:solidFill>
                  <a:schemeClr val="tx1"/>
                </a:solidFill>
              </a:rPr>
              <a:t>Президента Республики Беларусь от 27 декабря 2007 г., № 667 «Об изъятии и предоставлении земельных участков»: ред. от 26.12.2017 // Нац. реестр правовых актов Республики Беларусь. – 2008 г.– № 1/9264. </a:t>
            </a:r>
          </a:p>
          <a:p>
            <a:pPr algn="l"/>
            <a:r>
              <a:rPr lang="ru-RU" dirty="0">
                <a:solidFill>
                  <a:schemeClr val="tx1"/>
                </a:solidFill>
              </a:rPr>
              <a:t>5</a:t>
            </a:r>
            <a:r>
              <a:rPr lang="ru-RU" dirty="0" smtClean="0">
                <a:solidFill>
                  <a:schemeClr val="tx1"/>
                </a:solidFill>
              </a:rPr>
              <a:t>. </a:t>
            </a:r>
            <a:r>
              <a:rPr lang="ru-RU" dirty="0">
                <a:solidFill>
                  <a:schemeClr val="tx1"/>
                </a:solidFill>
              </a:rPr>
              <a:t>Закон Белорусской Советской Социалистической Республики «О крестьянском (фермерском) хозяйстве» // Белорусская нива. – 6 марта 1991 г. – № 46 (14647).</a:t>
            </a:r>
          </a:p>
          <a:p>
            <a:pPr algn="l"/>
            <a:r>
              <a:rPr lang="ru-RU" dirty="0">
                <a:solidFill>
                  <a:schemeClr val="tx1"/>
                </a:solidFill>
              </a:rPr>
              <a:t>6</a:t>
            </a:r>
            <a:r>
              <a:rPr lang="ru-RU" dirty="0" smtClean="0">
                <a:solidFill>
                  <a:schemeClr val="tx1"/>
                </a:solidFill>
              </a:rPr>
              <a:t>. </a:t>
            </a:r>
            <a:r>
              <a:rPr lang="ru-RU" dirty="0">
                <a:solidFill>
                  <a:schemeClr val="tx1"/>
                </a:solidFill>
              </a:rPr>
              <a:t>Беларусь в цифрах. Статистический справочник 2020 / Националь-</a:t>
            </a:r>
            <a:r>
              <a:rPr lang="ru-RU" dirty="0" err="1">
                <a:solidFill>
                  <a:schemeClr val="tx1"/>
                </a:solidFill>
              </a:rPr>
              <a:t>ный</a:t>
            </a:r>
            <a:endParaRPr lang="ru-RU" dirty="0">
              <a:solidFill>
                <a:schemeClr val="tx1"/>
              </a:solidFill>
            </a:endParaRPr>
          </a:p>
          <a:p>
            <a:pPr algn="l"/>
            <a:r>
              <a:rPr lang="ru-RU" dirty="0">
                <a:solidFill>
                  <a:schemeClr val="tx1"/>
                </a:solidFill>
              </a:rPr>
              <a:t>статистический комитет Республики Беларусь. – Минск: Нац. стат. ко-</a:t>
            </a:r>
            <a:r>
              <a:rPr lang="ru-RU" dirty="0" err="1">
                <a:solidFill>
                  <a:schemeClr val="tx1"/>
                </a:solidFill>
              </a:rPr>
              <a:t>митет</a:t>
            </a:r>
            <a:r>
              <a:rPr lang="ru-RU" dirty="0">
                <a:solidFill>
                  <a:schemeClr val="tx1"/>
                </a:solidFill>
              </a:rPr>
              <a:t> РБ, 2020. – 71 с.</a:t>
            </a:r>
          </a:p>
          <a:p>
            <a:pPr algn="l"/>
            <a:r>
              <a:rPr lang="ru-RU" dirty="0">
                <a:solidFill>
                  <a:schemeClr val="tx1"/>
                </a:solidFill>
              </a:rPr>
              <a:t>7</a:t>
            </a:r>
            <a:r>
              <a:rPr lang="ru-RU" dirty="0" smtClean="0">
                <a:solidFill>
                  <a:schemeClr val="tx1"/>
                </a:solidFill>
              </a:rPr>
              <a:t>. </a:t>
            </a:r>
            <a:r>
              <a:rPr lang="ru-RU" dirty="0">
                <a:solidFill>
                  <a:schemeClr val="tx1"/>
                </a:solidFill>
              </a:rPr>
              <a:t>Статистический бюллетень. Деятельность крестьянских (</a:t>
            </a:r>
            <a:r>
              <a:rPr lang="ru-RU" dirty="0" err="1">
                <a:solidFill>
                  <a:schemeClr val="tx1"/>
                </a:solidFill>
              </a:rPr>
              <a:t>фер-мерских</a:t>
            </a:r>
            <a:r>
              <a:rPr lang="ru-RU" dirty="0">
                <a:solidFill>
                  <a:schemeClr val="tx1"/>
                </a:solidFill>
              </a:rPr>
              <a:t>) хозяйств в Республике Беларусь 2013–2019 / Национальный статистический комитет Республики Беларусь. – Минск: Нац. стат. комитет РБ, 2020. – 27 с.</a:t>
            </a:r>
          </a:p>
          <a:p>
            <a:pPr algn="l"/>
            <a:endParaRPr lang="ru-RU" dirty="0" smtClean="0">
              <a:solidFill>
                <a:schemeClr val="tx1"/>
              </a:solidFill>
            </a:endParaRPr>
          </a:p>
        </p:txBody>
      </p:sp>
    </p:spTree>
    <p:extLst>
      <p:ext uri="{BB962C8B-B14F-4D97-AF65-F5344CB8AC3E}">
        <p14:creationId xmlns:p14="http://schemas.microsoft.com/office/powerpoint/2010/main" val="272718343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57349" y="313909"/>
            <a:ext cx="8612777" cy="5632311"/>
          </a:xfrm>
          <a:prstGeom prst="rect">
            <a:avLst/>
          </a:prstGeom>
        </p:spPr>
        <p:txBody>
          <a:bodyPr wrap="square">
            <a:spAutoFit/>
          </a:bodyPr>
          <a:lstStyle/>
          <a:p>
            <a:r>
              <a:rPr lang="ru-RU" dirty="0" smtClean="0"/>
              <a:t>   Великобритания </a:t>
            </a:r>
            <a:r>
              <a:rPr lang="ru-RU" dirty="0"/>
              <a:t>занимает шестое место среди стран-членов ЕС по объему производства сельхозпродукции. Сельское хозяйство Великобритании в настоящее время – одно из самых продуктивных и механизированных в мире</a:t>
            </a:r>
            <a:r>
              <a:rPr lang="ru-RU" dirty="0" smtClean="0"/>
              <a:t>.</a:t>
            </a:r>
          </a:p>
          <a:p>
            <a:endParaRPr lang="ru-RU" dirty="0" smtClean="0"/>
          </a:p>
          <a:p>
            <a:r>
              <a:rPr lang="ru-RU" dirty="0" smtClean="0"/>
              <a:t>   Доля занятости </a:t>
            </a:r>
            <a:r>
              <a:rPr lang="ru-RU" dirty="0"/>
              <a:t>в отрасли составляет 2 % от общей занятости в стране. В структуре </a:t>
            </a:r>
            <a:r>
              <a:rPr lang="ru-RU" dirty="0" smtClean="0"/>
              <a:t>сельскохозяйственного </a:t>
            </a:r>
            <a:r>
              <a:rPr lang="ru-RU" dirty="0"/>
              <a:t>производства преобладает  животноводство. Молочное и мясо-молочное </a:t>
            </a:r>
            <a:r>
              <a:rPr lang="ru-RU" dirty="0" smtClean="0"/>
              <a:t>скотоводство</a:t>
            </a:r>
            <a:r>
              <a:rPr lang="ru-RU" dirty="0"/>
              <a:t>, развито также свиноводство (беконный от-корм), мясное овцеводство и птицеводство. Сельское хозяйство пользуется большой поддержкой государства и получает дотации из бюджета ЕС. По таким продуктам, как пшеница, ячмень, овёс и свинина, объёмы производства превышают объём потребления. Вместе с тем, по  картофелю, говядине, баранине, шерсти, сахару, объём производства ниже объёма </a:t>
            </a:r>
            <a:r>
              <a:rPr lang="ru-RU" dirty="0" smtClean="0"/>
              <a:t>потребления Таким </a:t>
            </a:r>
            <a:r>
              <a:rPr lang="ru-RU" dirty="0"/>
              <a:t>образом, многие необходимые продукты Великобритании приходится </a:t>
            </a:r>
            <a:r>
              <a:rPr lang="ru-RU" dirty="0" smtClean="0"/>
              <a:t>ввозить </a:t>
            </a:r>
            <a:r>
              <a:rPr lang="ru-RU" dirty="0"/>
              <a:t>из других стран. Они импортирует 4/5 сливочного масла, 2/3 сахара, половину пшеницы и бекона, 1/4 потребляемых в стране </a:t>
            </a:r>
            <a:r>
              <a:rPr lang="ru-RU" dirty="0" smtClean="0"/>
              <a:t>говядины </a:t>
            </a:r>
            <a:r>
              <a:rPr lang="ru-RU" dirty="0"/>
              <a:t>и телятины.</a:t>
            </a:r>
          </a:p>
          <a:p>
            <a:endParaRPr lang="ru-RU" dirty="0" smtClean="0"/>
          </a:p>
          <a:p>
            <a:r>
              <a:rPr lang="ru-RU" dirty="0" smtClean="0"/>
              <a:t>   Великобритания</a:t>
            </a:r>
            <a:r>
              <a:rPr lang="ru-RU" dirty="0"/>
              <a:t>, как уже говорилось ранее, первая страна в Ев-</a:t>
            </a:r>
            <a:r>
              <a:rPr lang="ru-RU" dirty="0" err="1"/>
              <a:t>ропе</a:t>
            </a:r>
            <a:r>
              <a:rPr lang="ru-RU" dirty="0"/>
              <a:t> в которой получило развитие фермерство. Именно традиции фермерства этой страны, на наш взгляд наиболее интересны для России</a:t>
            </a:r>
          </a:p>
        </p:txBody>
      </p:sp>
    </p:spTree>
    <p:extLst>
      <p:ext uri="{BB962C8B-B14F-4D97-AF65-F5344CB8AC3E}">
        <p14:creationId xmlns:p14="http://schemas.microsoft.com/office/powerpoint/2010/main" val="27541596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35726" y="612845"/>
            <a:ext cx="8508274" cy="3970318"/>
          </a:xfrm>
          <a:prstGeom prst="rect">
            <a:avLst/>
          </a:prstGeom>
        </p:spPr>
        <p:txBody>
          <a:bodyPr wrap="square">
            <a:spAutoFit/>
          </a:bodyPr>
          <a:lstStyle/>
          <a:p>
            <a:r>
              <a:rPr lang="ru-RU" dirty="0" smtClean="0"/>
              <a:t>   В </a:t>
            </a:r>
            <a:r>
              <a:rPr lang="ru-RU" dirty="0"/>
              <a:t>Великобритании преимущественное распространение получи-ли средние фермерские хозяйства с площадью используемых </a:t>
            </a:r>
            <a:r>
              <a:rPr lang="ru-RU" dirty="0" smtClean="0"/>
              <a:t>земель </a:t>
            </a:r>
            <a:r>
              <a:rPr lang="ru-RU" dirty="0"/>
              <a:t>около 70 га. Чаще всего британская ферма – это чисто </a:t>
            </a:r>
            <a:r>
              <a:rPr lang="ru-RU" dirty="0" smtClean="0"/>
              <a:t>семейный </a:t>
            </a:r>
            <a:r>
              <a:rPr lang="ru-RU" dirty="0"/>
              <a:t>бизнес, где число работников составляет всего 1-5 человек. Не-смотря на развитие основного производства растениеводческой и животноводческой продукции, британский фермер всегда стремится к ведению многопланового хозяйства или сочетанию нескольких видов бизнеса. Это вызвано необходимостью достижения </a:t>
            </a:r>
            <a:r>
              <a:rPr lang="ru-RU" dirty="0" smtClean="0"/>
              <a:t>финансовой </a:t>
            </a:r>
            <a:r>
              <a:rPr lang="ru-RU" dirty="0"/>
              <a:t>стабильности, равномерного обращения капитала и </a:t>
            </a:r>
            <a:r>
              <a:rPr lang="ru-RU" dirty="0" smtClean="0"/>
              <a:t>уменьшению </a:t>
            </a:r>
            <a:r>
              <a:rPr lang="ru-RU" dirty="0"/>
              <a:t>риска от возможных неудач от работы с </a:t>
            </a:r>
            <a:r>
              <a:rPr lang="ru-RU" dirty="0" err="1"/>
              <a:t>монопроизводством</a:t>
            </a:r>
            <a:r>
              <a:rPr lang="ru-RU" dirty="0"/>
              <a:t>.</a:t>
            </a:r>
          </a:p>
          <a:p>
            <a:endParaRPr lang="ru-RU" dirty="0" smtClean="0"/>
          </a:p>
          <a:p>
            <a:r>
              <a:rPr lang="ru-RU" dirty="0" smtClean="0"/>
              <a:t>   Сельское </a:t>
            </a:r>
            <a:r>
              <a:rPr lang="ru-RU" dirty="0"/>
              <a:t>хозяйство в Англии, и Шотландии характеризуется </a:t>
            </a:r>
            <a:r>
              <a:rPr lang="ru-RU" dirty="0" smtClean="0"/>
              <a:t>высочайшей </a:t>
            </a:r>
            <a:r>
              <a:rPr lang="ru-RU" dirty="0"/>
              <a:t>культурой земледелия, где на большинстве площадей преобладают интенсивные технология, позволяющие обеспечить высокую механизацию всех процессов при минимальном числе </a:t>
            </a:r>
            <a:r>
              <a:rPr lang="ru-RU" dirty="0" err="1"/>
              <a:t>аг-регатов</a:t>
            </a:r>
            <a:r>
              <a:rPr lang="ru-RU" dirty="0"/>
              <a:t> и расходе топлива </a:t>
            </a:r>
          </a:p>
        </p:txBody>
      </p:sp>
    </p:spTree>
    <p:extLst>
      <p:ext uri="{BB962C8B-B14F-4D97-AF65-F5344CB8AC3E}">
        <p14:creationId xmlns:p14="http://schemas.microsoft.com/office/powerpoint/2010/main" val="286978099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31519" y="576003"/>
            <a:ext cx="8900161" cy="5632311"/>
          </a:xfrm>
          <a:prstGeom prst="rect">
            <a:avLst/>
          </a:prstGeom>
        </p:spPr>
        <p:txBody>
          <a:bodyPr wrap="square">
            <a:spAutoFit/>
          </a:bodyPr>
          <a:lstStyle/>
          <a:p>
            <a:r>
              <a:rPr lang="ru-RU" dirty="0" smtClean="0"/>
              <a:t>   В </a:t>
            </a:r>
            <a:r>
              <a:rPr lang="ru-RU" dirty="0"/>
              <a:t>большинстве случаев фермер – собственник своих земельных участков, но также они является менеджером своего бизнеса. Одна-ко он не обходится без услуг огромного числа сервисных, </a:t>
            </a:r>
            <a:r>
              <a:rPr lang="ru-RU" dirty="0" smtClean="0"/>
              <a:t>маркетинговых </a:t>
            </a:r>
            <a:r>
              <a:rPr lang="ru-RU" dirty="0"/>
              <a:t>и консультационных компаний и организаций. Из всего множества таких услуг необходимо выделить внешний менеджмент, осуществляемый управляющей компанией через своих менеджеров. Такой способ управления получает все большее распространение, так как управляющая компания позволяет фермеру достигать более высоких и устойчивых результатов, чем он мог бы получить </a:t>
            </a:r>
            <a:r>
              <a:rPr lang="ru-RU" dirty="0" smtClean="0"/>
              <a:t>самостоятельно</a:t>
            </a:r>
            <a:r>
              <a:rPr lang="ru-RU" dirty="0"/>
              <a:t>, хотя фермер за эту услугу должен платить до 30 % </a:t>
            </a:r>
            <a:r>
              <a:rPr lang="ru-RU" dirty="0" smtClean="0"/>
              <a:t>своей </a:t>
            </a:r>
            <a:r>
              <a:rPr lang="ru-RU" dirty="0"/>
              <a:t>прибыли</a:t>
            </a:r>
            <a:r>
              <a:rPr lang="ru-RU" dirty="0" smtClean="0"/>
              <a:t>.</a:t>
            </a:r>
          </a:p>
          <a:p>
            <a:endParaRPr lang="ru-RU" dirty="0"/>
          </a:p>
          <a:p>
            <a:r>
              <a:rPr lang="ru-RU" dirty="0" smtClean="0"/>
              <a:t>   Британское </a:t>
            </a:r>
            <a:r>
              <a:rPr lang="ru-RU" dirty="0"/>
              <a:t>сельскохозяйственное ведомство не представляет своим фермерам финансовой помощи, за исключением тех случаев, когда </a:t>
            </a:r>
            <a:r>
              <a:rPr lang="ru-RU" dirty="0" smtClean="0"/>
              <a:t>фермер </a:t>
            </a:r>
            <a:r>
              <a:rPr lang="ru-RU" dirty="0"/>
              <a:t>принимает участие в какой-либо государственной программе (например, элитное животноводство или сохранение горных пастбищ). Основной источник субсидий для британских фермеров – ЕС, регулирующий европейский рынок </a:t>
            </a:r>
            <a:r>
              <a:rPr lang="ru-RU" dirty="0" smtClean="0"/>
              <a:t>сельхозпродуктов</a:t>
            </a:r>
            <a:r>
              <a:rPr lang="ru-RU" dirty="0"/>
              <a:t>. Однако, фермерством пристально интересуется частный </a:t>
            </a:r>
            <a:r>
              <a:rPr lang="ru-RU" dirty="0" smtClean="0"/>
              <a:t>капитал </a:t>
            </a:r>
            <a:r>
              <a:rPr lang="ru-RU" dirty="0"/>
              <a:t>– в Великобритании все более заметной стала тенденция к </a:t>
            </a:r>
            <a:r>
              <a:rPr lang="ru-RU" dirty="0" smtClean="0"/>
              <a:t>ужесточению </a:t>
            </a:r>
            <a:r>
              <a:rPr lang="ru-RU" dirty="0"/>
              <a:t>конкуренции между крупными банками за финансовый рынок в аграрном секторе страны, так как фермерство в </a:t>
            </a:r>
            <a:r>
              <a:rPr lang="ru-RU" dirty="0" smtClean="0"/>
              <a:t>Великобритании </a:t>
            </a:r>
            <a:r>
              <a:rPr lang="ru-RU" dirty="0"/>
              <a:t>является надежным видом бизнеса с малой степенью риска на вложенные средства.</a:t>
            </a:r>
          </a:p>
        </p:txBody>
      </p:sp>
    </p:spTree>
    <p:extLst>
      <p:ext uri="{BB962C8B-B14F-4D97-AF65-F5344CB8AC3E}">
        <p14:creationId xmlns:p14="http://schemas.microsoft.com/office/powerpoint/2010/main" val="285677018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65760" y="430332"/>
            <a:ext cx="9178834" cy="4821833"/>
          </a:xfrm>
          <a:prstGeom prst="rect">
            <a:avLst/>
          </a:prstGeom>
        </p:spPr>
        <p:txBody>
          <a:bodyPr wrap="square">
            <a:spAutoFit/>
          </a:bodyPr>
          <a:lstStyle/>
          <a:p>
            <a:pPr marL="457200" marR="287655" indent="-6985">
              <a:spcAft>
                <a:spcPts val="0"/>
              </a:spcAft>
              <a:tabLst>
                <a:tab pos="3330575" algn="l"/>
              </a:tabLst>
            </a:pPr>
            <a:r>
              <a:rPr lang="ru-RU" b="1" dirty="0">
                <a:solidFill>
                  <a:schemeClr val="accent1">
                    <a:lumMod val="75000"/>
                  </a:schemeClr>
                </a:solidFill>
                <a:ea typeface="Courier New" panose="02070309020205020404" pitchFamily="49" charset="0"/>
                <a:cs typeface="Times New Roman" panose="02020603050405020304" pitchFamily="18" charset="0"/>
              </a:rPr>
              <a:t>4. Социально-экономические основы организации территории и производства крестьянского </a:t>
            </a:r>
            <a:r>
              <a:rPr lang="ru-RU" b="1" dirty="0" smtClean="0">
                <a:solidFill>
                  <a:schemeClr val="accent1">
                    <a:lumMod val="75000"/>
                  </a:schemeClr>
                </a:solidFill>
                <a:ea typeface="Courier New" panose="02070309020205020404" pitchFamily="49" charset="0"/>
                <a:cs typeface="Times New Roman" panose="02020603050405020304" pitchFamily="18" charset="0"/>
              </a:rPr>
              <a:t>(</a:t>
            </a:r>
            <a:r>
              <a:rPr lang="ru-RU" b="1" dirty="0">
                <a:solidFill>
                  <a:schemeClr val="accent1">
                    <a:lumMod val="75000"/>
                  </a:schemeClr>
                </a:solidFill>
                <a:ea typeface="Courier New" panose="02070309020205020404" pitchFamily="49" charset="0"/>
                <a:cs typeface="Times New Roman" panose="02020603050405020304" pitchFamily="18" charset="0"/>
              </a:rPr>
              <a:t>фермерского) хозяйства</a:t>
            </a:r>
            <a:endParaRPr lang="ru-RU" sz="2800" dirty="0">
              <a:solidFill>
                <a:schemeClr val="accent1">
                  <a:lumMod val="75000"/>
                </a:schemeClr>
              </a:solidFill>
              <a:ea typeface="Courier New" panose="02070309020205020404" pitchFamily="49" charset="0"/>
            </a:endParaRPr>
          </a:p>
          <a:p>
            <a:pPr marL="457200" marR="495300" indent="180340" algn="just">
              <a:spcAft>
                <a:spcPts val="0"/>
              </a:spcAft>
            </a:pPr>
            <a:r>
              <a:rPr lang="ru-RU" dirty="0">
                <a:solidFill>
                  <a:srgbClr val="000000"/>
                </a:solidFill>
                <a:latin typeface="Times New Roman" panose="02020603050405020304" pitchFamily="18" charset="0"/>
                <a:ea typeface="Courier New" panose="02070309020205020404" pitchFamily="49" charset="0"/>
              </a:rPr>
              <a:t> </a:t>
            </a:r>
            <a:endParaRPr lang="ru-RU" sz="2800" dirty="0">
              <a:solidFill>
                <a:srgbClr val="000000"/>
              </a:solidFill>
              <a:latin typeface="Courier New" panose="02070309020205020404" pitchFamily="49" charset="0"/>
              <a:ea typeface="Courier New" panose="02070309020205020404" pitchFamily="49" charset="0"/>
            </a:endParaRPr>
          </a:p>
          <a:p>
            <a:pPr marR="17145" indent="180340" algn="just">
              <a:lnSpc>
                <a:spcPts val="1585"/>
              </a:lnSpc>
              <a:spcBef>
                <a:spcPts val="1200"/>
              </a:spcBef>
              <a:spcAft>
                <a:spcPts val="0"/>
              </a:spcAft>
              <a:tabLst>
                <a:tab pos="3870960" algn="l"/>
              </a:tabLst>
            </a:pPr>
            <a:r>
              <a:rPr lang="ru-RU" dirty="0">
                <a:solidFill>
                  <a:srgbClr val="000000"/>
                </a:solidFill>
                <a:ea typeface="Times New Roman" panose="02020603050405020304" pitchFamily="18" charset="0"/>
              </a:rPr>
              <a:t>Опыт образования и развития современных крестьянских (фермерских) хозяйств показывает, что в истоке лежит экономическое начало, а в организации производства и территории - экономические основы.</a:t>
            </a:r>
            <a:endParaRPr lang="ru-RU" sz="3200" dirty="0">
              <a:solidFill>
                <a:srgbClr val="000000"/>
              </a:solidFill>
              <a:ea typeface="Times New Roman" panose="02020603050405020304" pitchFamily="18" charset="0"/>
            </a:endParaRPr>
          </a:p>
          <a:p>
            <a:pPr marR="17145" indent="180340" algn="just">
              <a:lnSpc>
                <a:spcPts val="1585"/>
              </a:lnSpc>
              <a:spcBef>
                <a:spcPts val="1200"/>
              </a:spcBef>
              <a:spcAft>
                <a:spcPts val="0"/>
              </a:spcAft>
              <a:tabLst>
                <a:tab pos="3870960" algn="l"/>
              </a:tabLst>
            </a:pPr>
            <a:r>
              <a:rPr lang="ru-RU" dirty="0">
                <a:solidFill>
                  <a:srgbClr val="000000"/>
                </a:solidFill>
                <a:ea typeface="Times New Roman" panose="02020603050405020304" pitchFamily="18" charset="0"/>
              </a:rPr>
              <a:t>Экономические основы организации производства и территории кре­стьянских (фермерских) хозяйств представляют собой сложную систему, включающую диалектически взаимосвязанные и регулируемые подсистемы: землю, трудовые, материальные ресурсы и денежные средства, которые начинают активно функционировать в процессе производства.</a:t>
            </a:r>
            <a:endParaRPr lang="ru-RU" sz="3200" dirty="0">
              <a:solidFill>
                <a:srgbClr val="000000"/>
              </a:solidFill>
              <a:ea typeface="Times New Roman" panose="02020603050405020304" pitchFamily="18" charset="0"/>
            </a:endParaRPr>
          </a:p>
          <a:p>
            <a:pPr marR="17145" indent="180340" algn="just">
              <a:lnSpc>
                <a:spcPts val="1585"/>
              </a:lnSpc>
              <a:spcBef>
                <a:spcPts val="1200"/>
              </a:spcBef>
              <a:spcAft>
                <a:spcPts val="0"/>
              </a:spcAft>
              <a:tabLst>
                <a:tab pos="3870960" algn="l"/>
              </a:tabLst>
            </a:pPr>
            <a:r>
              <a:rPr lang="ru-RU" dirty="0">
                <a:solidFill>
                  <a:srgbClr val="000000"/>
                </a:solidFill>
                <a:ea typeface="Times New Roman" panose="02020603050405020304" pitchFamily="18" charset="0"/>
              </a:rPr>
              <a:t>Большое значение для организации и развития крестьянского (фермерского) хозяйства имеет право собственности крестьянина на землю, другие средства производства, произведенную продукцию и полученный доход.</a:t>
            </a:r>
            <a:endParaRPr lang="ru-RU" sz="3200" dirty="0">
              <a:solidFill>
                <a:srgbClr val="000000"/>
              </a:solidFill>
              <a:ea typeface="Times New Roman" panose="02020603050405020304" pitchFamily="18" charset="0"/>
            </a:endParaRPr>
          </a:p>
          <a:p>
            <a:pPr marR="17145" indent="180340" algn="just">
              <a:lnSpc>
                <a:spcPts val="1585"/>
              </a:lnSpc>
              <a:spcBef>
                <a:spcPts val="1200"/>
              </a:spcBef>
              <a:spcAft>
                <a:spcPts val="0"/>
              </a:spcAft>
              <a:tabLst>
                <a:tab pos="3870960" algn="l"/>
              </a:tabLst>
            </a:pPr>
            <a:r>
              <a:rPr lang="ru-RU" dirty="0">
                <a:solidFill>
                  <a:srgbClr val="000000"/>
                </a:solidFill>
                <a:ea typeface="Times New Roman" panose="02020603050405020304" pitchFamily="18" charset="0"/>
              </a:rPr>
              <a:t>Современное крестьянское (фермерское) хозяйство может иметь в собственности жилые дома, хозяйственные постройки, насаждения, продуктивный скот, сельскохозяйственную технику, инвентарь, транспортные средства и другое имущество. Все это вместе с землей является материальной базой для создания и развития.</a:t>
            </a:r>
            <a:endParaRPr lang="ru-RU" sz="3200" dirty="0">
              <a:solidFill>
                <a:srgbClr val="000000"/>
              </a:solidFill>
              <a:effectLst/>
              <a:ea typeface="Times New Roman" panose="02020603050405020304" pitchFamily="18" charset="0"/>
            </a:endParaRPr>
          </a:p>
        </p:txBody>
      </p:sp>
    </p:spTree>
    <p:extLst>
      <p:ext uri="{BB962C8B-B14F-4D97-AF65-F5344CB8AC3E}">
        <p14:creationId xmlns:p14="http://schemas.microsoft.com/office/powerpoint/2010/main" val="363708129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200296" y="233350"/>
            <a:ext cx="8865326" cy="2585323"/>
          </a:xfrm>
          <a:prstGeom prst="rect">
            <a:avLst/>
          </a:prstGeom>
        </p:spPr>
        <p:txBody>
          <a:bodyPr wrap="square">
            <a:spAutoFit/>
          </a:bodyPr>
          <a:lstStyle/>
          <a:p>
            <a:r>
              <a:rPr lang="ru-RU" dirty="0" smtClean="0"/>
              <a:t>   Земля </a:t>
            </a:r>
            <a:r>
              <a:rPr lang="ru-RU" dirty="0"/>
              <a:t>включается в процесс производства в порядке </a:t>
            </a:r>
            <a:r>
              <a:rPr lang="ru-RU" dirty="0" smtClean="0"/>
              <a:t>землепользования</a:t>
            </a:r>
            <a:r>
              <a:rPr lang="ru-RU" dirty="0"/>
              <a:t>. Территориальные основы ее использования во взаимосвязи с материальными и трудовыми ресурсами, а также организации </a:t>
            </a:r>
            <a:r>
              <a:rPr lang="ru-RU" dirty="0" smtClean="0"/>
              <a:t>самого </a:t>
            </a:r>
            <a:r>
              <a:rPr lang="ru-RU" dirty="0"/>
              <a:t>производства создаются с помощью землеустройства. Они проявляются здесь в устройстве территории и размещении средств производства, неразрывно связанных с землей, организации </a:t>
            </a:r>
            <a:r>
              <a:rPr lang="ru-RU" dirty="0" smtClean="0"/>
              <a:t>рационального </a:t>
            </a:r>
            <a:r>
              <a:rPr lang="ru-RU" dirty="0"/>
              <a:t>использования и охраны земель. Поэтому </a:t>
            </a:r>
            <a:r>
              <a:rPr lang="ru-RU" dirty="0" smtClean="0"/>
              <a:t>землеустройство </a:t>
            </a:r>
            <a:r>
              <a:rPr lang="ru-RU" dirty="0"/>
              <a:t>вполне обосновано можно включить в общую систему </a:t>
            </a:r>
            <a:r>
              <a:rPr lang="ru-RU" dirty="0" err="1"/>
              <a:t>органи-зации</a:t>
            </a:r>
            <a:r>
              <a:rPr lang="ru-RU" dirty="0"/>
              <a:t> производства и экономики крестьянских (фермерских) </a:t>
            </a:r>
            <a:r>
              <a:rPr lang="ru-RU" dirty="0" smtClean="0"/>
              <a:t>хозяйств</a:t>
            </a:r>
            <a:r>
              <a:rPr lang="ru-RU" dirty="0"/>
              <a:t>, которые функционируют на основе самоокупаемости (рис. 1.2).</a:t>
            </a:r>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32708" y="2909252"/>
            <a:ext cx="6801395" cy="3896936"/>
          </a:xfrm>
          <a:prstGeom prst="rect">
            <a:avLst/>
          </a:prstGeom>
        </p:spPr>
      </p:pic>
    </p:spTree>
    <p:extLst>
      <p:ext uri="{BB962C8B-B14F-4D97-AF65-F5344CB8AC3E}">
        <p14:creationId xmlns:p14="http://schemas.microsoft.com/office/powerpoint/2010/main" val="250985009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496389" y="417905"/>
            <a:ext cx="7959634" cy="3693319"/>
          </a:xfrm>
          <a:prstGeom prst="rect">
            <a:avLst/>
          </a:prstGeom>
        </p:spPr>
        <p:txBody>
          <a:bodyPr wrap="square">
            <a:spAutoFit/>
          </a:bodyPr>
          <a:lstStyle/>
          <a:p>
            <a:r>
              <a:rPr lang="ru-RU" dirty="0" smtClean="0"/>
              <a:t>   При </a:t>
            </a:r>
            <a:r>
              <a:rPr lang="ru-RU" dirty="0"/>
              <a:t>организации производства и территории крестьянских (фермерских) хозяйств земля с ее количественными и качественны-ми характеристиками, особенностями пространственного базиса выступает как главное средство производства и объект социально-экономических связей. Являясь продуктом природы, она обладает исключительным свойством – плодородием. </a:t>
            </a:r>
            <a:endParaRPr lang="ru-RU" dirty="0" smtClean="0"/>
          </a:p>
          <a:p>
            <a:endParaRPr lang="ru-RU" dirty="0"/>
          </a:p>
          <a:p>
            <a:r>
              <a:rPr lang="ru-RU" dirty="0" smtClean="0"/>
              <a:t>   Уровень </a:t>
            </a:r>
            <a:r>
              <a:rPr lang="ru-RU" dirty="0"/>
              <a:t>плодородия и другие специфические свойства земли (пространство и рельеф, </a:t>
            </a:r>
            <a:r>
              <a:rPr lang="ru-RU" dirty="0" smtClean="0"/>
              <a:t>почвенный </a:t>
            </a:r>
            <a:r>
              <a:rPr lang="ru-RU" dirty="0"/>
              <a:t>и растительный покров, гидрографические и геологические условия), вовлеченные в использование в виде </a:t>
            </a:r>
            <a:r>
              <a:rPr lang="ru-RU" dirty="0" smtClean="0"/>
              <a:t>сельскохозяйственных </a:t>
            </a:r>
            <a:r>
              <a:rPr lang="ru-RU" dirty="0"/>
              <a:t>земель, оказывают большое влияние на род деятельности </a:t>
            </a:r>
            <a:r>
              <a:rPr lang="ru-RU" dirty="0" smtClean="0"/>
              <a:t>крестьянских </a:t>
            </a:r>
            <a:r>
              <a:rPr lang="ru-RU" dirty="0"/>
              <a:t>(фермерских) хозяйств, а вместе с этим и на организацию их территории.</a:t>
            </a:r>
          </a:p>
        </p:txBody>
      </p:sp>
    </p:spTree>
    <p:extLst>
      <p:ext uri="{BB962C8B-B14F-4D97-AF65-F5344CB8AC3E}">
        <p14:creationId xmlns:p14="http://schemas.microsoft.com/office/powerpoint/2010/main" val="183797323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35429" y="612845"/>
            <a:ext cx="8708571" cy="4524315"/>
          </a:xfrm>
          <a:prstGeom prst="rect">
            <a:avLst/>
          </a:prstGeom>
        </p:spPr>
        <p:txBody>
          <a:bodyPr wrap="square">
            <a:spAutoFit/>
          </a:bodyPr>
          <a:lstStyle/>
          <a:p>
            <a:r>
              <a:rPr lang="ru-RU" dirty="0" smtClean="0"/>
              <a:t>   Важнейшее </a:t>
            </a:r>
            <a:r>
              <a:rPr lang="ru-RU" dirty="0"/>
              <a:t>отличие земли как средства производства от других средств производства состоит в том, что она, оставаясь продуктом природы, лишь в процессе производства становится средством </a:t>
            </a:r>
            <a:r>
              <a:rPr lang="ru-RU" dirty="0" smtClean="0"/>
              <a:t>производства</a:t>
            </a:r>
            <a:r>
              <a:rPr lang="ru-RU" dirty="0"/>
              <a:t>. Использование земли связано с постоянством места. Земля является вечным и незаменимым средством производства</a:t>
            </a:r>
            <a:r>
              <a:rPr lang="ru-RU" dirty="0" smtClean="0"/>
              <a:t>.</a:t>
            </a:r>
          </a:p>
          <a:p>
            <a:endParaRPr lang="ru-RU" dirty="0"/>
          </a:p>
          <a:p>
            <a:r>
              <a:rPr lang="ru-RU" dirty="0" smtClean="0"/>
              <a:t>   При </a:t>
            </a:r>
            <a:r>
              <a:rPr lang="ru-RU" dirty="0"/>
              <a:t>правильном использовании земли как основного </a:t>
            </a:r>
            <a:r>
              <a:rPr lang="ru-RU" dirty="0" err="1" smtClean="0"/>
              <a:t>сельскохо-зяйственного</a:t>
            </a:r>
            <a:r>
              <a:rPr lang="ru-RU" dirty="0" smtClean="0"/>
              <a:t> </a:t>
            </a:r>
            <a:r>
              <a:rPr lang="ru-RU" dirty="0"/>
              <a:t>ресурса, дополнительном приложении к ней труда и вложении </a:t>
            </a:r>
            <a:r>
              <a:rPr lang="ru-RU" dirty="0" smtClean="0"/>
              <a:t>капитала </a:t>
            </a:r>
            <a:r>
              <a:rPr lang="ru-RU" dirty="0"/>
              <a:t>будет повышаться ее плодородие, и укрепляться тем самым </a:t>
            </a:r>
            <a:r>
              <a:rPr lang="ru-RU" dirty="0" smtClean="0"/>
              <a:t>экономическая </a:t>
            </a:r>
            <a:r>
              <a:rPr lang="ru-RU" dirty="0"/>
              <a:t>основа развития производства </a:t>
            </a:r>
            <a:r>
              <a:rPr lang="ru-RU" dirty="0" smtClean="0"/>
              <a:t>крестьянского </a:t>
            </a:r>
            <a:r>
              <a:rPr lang="ru-RU" dirty="0"/>
              <a:t>(фермерского) хозяйств.</a:t>
            </a:r>
          </a:p>
          <a:p>
            <a:endParaRPr lang="ru-RU" dirty="0" smtClean="0"/>
          </a:p>
          <a:p>
            <a:r>
              <a:rPr lang="ru-RU" dirty="0"/>
              <a:t> </a:t>
            </a:r>
            <a:r>
              <a:rPr lang="ru-RU" dirty="0" smtClean="0"/>
              <a:t>  С </a:t>
            </a:r>
            <a:r>
              <a:rPr lang="ru-RU" dirty="0"/>
              <a:t>землей как предметом труда и пространственным базисом в процессе его функционирования неразрывно связаны другие </a:t>
            </a:r>
            <a:r>
              <a:rPr lang="ru-RU" dirty="0" smtClean="0"/>
              <a:t>средства </a:t>
            </a:r>
            <a:r>
              <a:rPr lang="ru-RU" dirty="0"/>
              <a:t>производства: производственные здания, дороги, лесополосы, коммуникации, </a:t>
            </a:r>
            <a:r>
              <a:rPr lang="ru-RU" dirty="0" smtClean="0"/>
              <a:t>мелиоративные </a:t>
            </a:r>
            <a:r>
              <a:rPr lang="ru-RU" dirty="0"/>
              <a:t>и другие сооружения, размещение которых в конечном счете предопределяет устройство территории.</a:t>
            </a:r>
          </a:p>
        </p:txBody>
      </p:sp>
    </p:spTree>
    <p:extLst>
      <p:ext uri="{BB962C8B-B14F-4D97-AF65-F5344CB8AC3E}">
        <p14:creationId xmlns:p14="http://schemas.microsoft.com/office/powerpoint/2010/main" val="363034031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48343" y="337522"/>
            <a:ext cx="8865326" cy="5355312"/>
          </a:xfrm>
          <a:prstGeom prst="rect">
            <a:avLst/>
          </a:prstGeom>
        </p:spPr>
        <p:txBody>
          <a:bodyPr wrap="square">
            <a:spAutoFit/>
          </a:bodyPr>
          <a:lstStyle/>
          <a:p>
            <a:r>
              <a:rPr lang="ru-RU" dirty="0" smtClean="0"/>
              <a:t>   Как </a:t>
            </a:r>
            <a:r>
              <a:rPr lang="ru-RU" dirty="0"/>
              <a:t>объект социально-экономических связей земля в крестьян-</a:t>
            </a:r>
            <a:r>
              <a:rPr lang="ru-RU" dirty="0" err="1"/>
              <a:t>ском</a:t>
            </a:r>
            <a:r>
              <a:rPr lang="ru-RU" dirty="0"/>
              <a:t> (фермерском) хозяйстве может находиться в пожизненном наследуемом </a:t>
            </a:r>
            <a:r>
              <a:rPr lang="ru-RU" dirty="0" smtClean="0"/>
              <a:t>владении</a:t>
            </a:r>
            <a:r>
              <a:rPr lang="ru-RU" dirty="0"/>
              <a:t>, постоянном пользовании или аренде, включая приусадебный надел в частной собственности</a:t>
            </a:r>
            <a:r>
              <a:rPr lang="ru-RU" dirty="0" smtClean="0"/>
              <a:t>.</a:t>
            </a:r>
          </a:p>
          <a:p>
            <a:endParaRPr lang="ru-RU" dirty="0"/>
          </a:p>
          <a:p>
            <a:r>
              <a:rPr lang="ru-RU" dirty="0" smtClean="0"/>
              <a:t>   Важной </a:t>
            </a:r>
            <a:r>
              <a:rPr lang="ru-RU" dirty="0"/>
              <a:t>составляющей экономических основ организации </a:t>
            </a:r>
            <a:r>
              <a:rPr lang="ru-RU" dirty="0" smtClean="0"/>
              <a:t>производства </a:t>
            </a:r>
            <a:r>
              <a:rPr lang="ru-RU" dirty="0"/>
              <a:t>и территории крестьянского (фермерского) хозяйства </a:t>
            </a:r>
            <a:r>
              <a:rPr lang="ru-RU" dirty="0" smtClean="0"/>
              <a:t>являются </a:t>
            </a:r>
            <a:r>
              <a:rPr lang="ru-RU" dirty="0"/>
              <a:t>материальные ресурсы, представляемые средствами </a:t>
            </a:r>
            <a:r>
              <a:rPr lang="ru-RU" dirty="0" smtClean="0"/>
              <a:t>производства </a:t>
            </a:r>
            <a:r>
              <a:rPr lang="ru-RU" dirty="0"/>
              <a:t>и предметами труда.</a:t>
            </a:r>
          </a:p>
          <a:p>
            <a:endParaRPr lang="ru-RU" dirty="0" smtClean="0"/>
          </a:p>
          <a:p>
            <a:r>
              <a:rPr lang="ru-RU" dirty="0"/>
              <a:t> </a:t>
            </a:r>
            <a:r>
              <a:rPr lang="ru-RU" dirty="0" smtClean="0"/>
              <a:t>  При </a:t>
            </a:r>
            <a:r>
              <a:rPr lang="ru-RU" dirty="0"/>
              <a:t>организации производства следует учитывать </a:t>
            </a:r>
            <a:r>
              <a:rPr lang="ru-RU" dirty="0" smtClean="0"/>
              <a:t>достаточность </a:t>
            </a:r>
            <a:r>
              <a:rPr lang="ru-RU" dirty="0"/>
              <a:t>привлекаемых средств, оптимальное соотношение объема производства, площадей сельскохозяйственных земель, парка </a:t>
            </a:r>
            <a:r>
              <a:rPr lang="ru-RU" dirty="0" smtClean="0"/>
              <a:t>техники</a:t>
            </a:r>
            <a:r>
              <a:rPr lang="ru-RU" dirty="0"/>
              <a:t>, а также вместимость </a:t>
            </a:r>
            <a:r>
              <a:rPr lang="ru-RU" dirty="0" smtClean="0"/>
              <a:t>производственных </a:t>
            </a:r>
            <a:r>
              <a:rPr lang="ru-RU" dirty="0"/>
              <a:t>построек и поголовья скота.  Крестьянскому (фермерскому) хозяйству необходимо иметь столько ресурсов, сколько требуется, поскольку их недостаток </a:t>
            </a:r>
            <a:r>
              <a:rPr lang="ru-RU" dirty="0" err="1"/>
              <a:t>бу</a:t>
            </a:r>
            <a:r>
              <a:rPr lang="ru-RU" dirty="0"/>
              <a:t>-дет приводить к срыву работ, а излишек выразится в увеличении финансовых издержек и себестоимости получаемой продукции. Поэтому основными принципами, которыми следует </a:t>
            </a:r>
            <a:r>
              <a:rPr lang="ru-RU" dirty="0" smtClean="0"/>
              <a:t>руководствоваться </a:t>
            </a:r>
            <a:r>
              <a:rPr lang="ru-RU" dirty="0"/>
              <a:t>при приобретении материальных ресурсов, являются </a:t>
            </a:r>
            <a:r>
              <a:rPr lang="ru-RU" dirty="0" smtClean="0"/>
              <a:t>экономическая </a:t>
            </a:r>
            <a:r>
              <a:rPr lang="ru-RU" dirty="0"/>
              <a:t>целесообразность и комплексность.</a:t>
            </a:r>
          </a:p>
        </p:txBody>
      </p:sp>
    </p:spTree>
    <p:extLst>
      <p:ext uri="{BB962C8B-B14F-4D97-AF65-F5344CB8AC3E}">
        <p14:creationId xmlns:p14="http://schemas.microsoft.com/office/powerpoint/2010/main" val="112511896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91885" y="400994"/>
            <a:ext cx="8926286" cy="5909310"/>
          </a:xfrm>
          <a:prstGeom prst="rect">
            <a:avLst/>
          </a:prstGeom>
        </p:spPr>
        <p:txBody>
          <a:bodyPr wrap="square">
            <a:spAutoFit/>
          </a:bodyPr>
          <a:lstStyle/>
          <a:p>
            <a:r>
              <a:rPr lang="ru-RU" dirty="0" smtClean="0"/>
              <a:t>  Немалую </a:t>
            </a:r>
            <a:r>
              <a:rPr lang="ru-RU" dirty="0"/>
              <a:t>роль в организации производства крестьянских (</a:t>
            </a:r>
            <a:r>
              <a:rPr lang="ru-RU" dirty="0" smtClean="0"/>
              <a:t>фермерских</a:t>
            </a:r>
            <a:r>
              <a:rPr lang="ru-RU" dirty="0"/>
              <a:t>) хозяйств имеют денежные средства, которые </a:t>
            </a:r>
            <a:r>
              <a:rPr lang="ru-RU" dirty="0" smtClean="0"/>
              <a:t>используются </a:t>
            </a:r>
            <a:r>
              <a:rPr lang="ru-RU" dirty="0"/>
              <a:t>для приобретения основных и оборотных средств производства, в частности, на строительство жилья, производственных помещений, инженерных коммуникаций, закупку техники, скота, удобрений. Следовательно, важным экономическим фактором при создании крестьянского (фермерского) хозяйства является наличие </a:t>
            </a:r>
            <a:r>
              <a:rPr lang="ru-RU" dirty="0" err="1"/>
              <a:t>первона-чального</a:t>
            </a:r>
            <a:r>
              <a:rPr lang="ru-RU" dirty="0"/>
              <a:t> капитала</a:t>
            </a:r>
            <a:r>
              <a:rPr lang="ru-RU" dirty="0" smtClean="0"/>
              <a:t>.</a:t>
            </a:r>
          </a:p>
          <a:p>
            <a:r>
              <a:rPr lang="ru-RU" dirty="0" smtClean="0"/>
              <a:t> </a:t>
            </a:r>
            <a:endParaRPr lang="ru-RU" dirty="0"/>
          </a:p>
          <a:p>
            <a:r>
              <a:rPr lang="ru-RU" dirty="0" smtClean="0"/>
              <a:t>   Материально-техническая </a:t>
            </a:r>
            <a:r>
              <a:rPr lang="ru-RU" dirty="0"/>
              <a:t>база как неотъемлемый элемент сель-</a:t>
            </a:r>
            <a:r>
              <a:rPr lang="ru-RU" dirty="0" err="1"/>
              <a:t>скохозяйственного</a:t>
            </a:r>
            <a:r>
              <a:rPr lang="ru-RU" dirty="0"/>
              <a:t> производства прямо связана с его </a:t>
            </a:r>
            <a:r>
              <a:rPr lang="ru-RU" dirty="0" smtClean="0"/>
              <a:t>специализацией</a:t>
            </a:r>
            <a:r>
              <a:rPr lang="ru-RU" dirty="0"/>
              <a:t>. Ее создание зависит от путей и методов организации </a:t>
            </a:r>
            <a:r>
              <a:rPr lang="ru-RU" dirty="0" smtClean="0"/>
              <a:t>крестьянских </a:t>
            </a:r>
            <a:r>
              <a:rPr lang="ru-RU" dirty="0"/>
              <a:t>(фермерских) хозяйств</a:t>
            </a:r>
            <a:r>
              <a:rPr lang="ru-RU" dirty="0" smtClean="0"/>
              <a:t>.</a:t>
            </a:r>
          </a:p>
          <a:p>
            <a:endParaRPr lang="ru-RU" dirty="0"/>
          </a:p>
          <a:p>
            <a:r>
              <a:rPr lang="ru-RU" dirty="0" smtClean="0"/>
              <a:t>   Связующим </a:t>
            </a:r>
            <a:r>
              <a:rPr lang="ru-RU" dirty="0"/>
              <a:t>звеном между землей и материально-техническими </a:t>
            </a:r>
            <a:r>
              <a:rPr lang="ru-RU" dirty="0" err="1"/>
              <a:t>ресур¬сами</a:t>
            </a:r>
            <a:r>
              <a:rPr lang="ru-RU" dirty="0"/>
              <a:t> выступает живой труд. Он является продуктом рабочей силы, носителем которой выступает человек. В процессе трудовой деятельности работник приводит в действия средства производства и создает материальные блага. Поэтому основой организации </a:t>
            </a:r>
            <a:r>
              <a:rPr lang="ru-RU" dirty="0" smtClean="0"/>
              <a:t>производства </a:t>
            </a:r>
            <a:r>
              <a:rPr lang="ru-RU" dirty="0"/>
              <a:t>является человек в лице будущего крестьянина. Основой трудовых ресурсов, необходимых для создания крестьянского (фермерского) хозяйства, является семья, вместе с тем данных хо-</a:t>
            </a:r>
            <a:r>
              <a:rPr lang="ru-RU" dirty="0" err="1"/>
              <a:t>зяйствах</a:t>
            </a:r>
            <a:r>
              <a:rPr lang="ru-RU" dirty="0"/>
              <a:t> широко используется труд наемных работников.</a:t>
            </a:r>
          </a:p>
        </p:txBody>
      </p:sp>
    </p:spTree>
    <p:extLst>
      <p:ext uri="{BB962C8B-B14F-4D97-AF65-F5344CB8AC3E}">
        <p14:creationId xmlns:p14="http://schemas.microsoft.com/office/powerpoint/2010/main" val="175586254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61257" y="878290"/>
            <a:ext cx="9144000" cy="5078313"/>
          </a:xfrm>
          <a:prstGeom prst="rect">
            <a:avLst/>
          </a:prstGeom>
        </p:spPr>
        <p:txBody>
          <a:bodyPr wrap="square">
            <a:spAutoFit/>
          </a:bodyPr>
          <a:lstStyle/>
          <a:p>
            <a:r>
              <a:rPr lang="ru-RU" dirty="0" smtClean="0"/>
              <a:t>   Согласно </a:t>
            </a:r>
            <a:r>
              <a:rPr lang="ru-RU" dirty="0"/>
              <a:t>существующему законодательству социальной базой </a:t>
            </a:r>
            <a:r>
              <a:rPr lang="ru-RU" dirty="0" smtClean="0"/>
              <a:t>формирования </a:t>
            </a:r>
            <a:r>
              <a:rPr lang="ru-RU" dirty="0"/>
              <a:t>фермерского уклада на селе являются совершенно-летние работники сельскохозяйственной организации, другие </a:t>
            </a:r>
            <a:r>
              <a:rPr lang="ru-RU" dirty="0" smtClean="0"/>
              <a:t>сельские </a:t>
            </a:r>
            <a:r>
              <a:rPr lang="ru-RU" dirty="0"/>
              <a:t>жители, а также жители городов и промышленных центров, уволенные в запас военнослужащие.</a:t>
            </a:r>
          </a:p>
          <a:p>
            <a:r>
              <a:rPr lang="ru-RU" dirty="0" smtClean="0"/>
              <a:t>   </a:t>
            </a:r>
          </a:p>
          <a:p>
            <a:r>
              <a:rPr lang="ru-RU" dirty="0"/>
              <a:t> </a:t>
            </a:r>
            <a:r>
              <a:rPr lang="ru-RU" dirty="0" smtClean="0"/>
              <a:t>  Таким </a:t>
            </a:r>
            <a:r>
              <a:rPr lang="ru-RU" dirty="0"/>
              <a:t>образом, экономическая основа организации </a:t>
            </a:r>
            <a:r>
              <a:rPr lang="ru-RU" dirty="0" smtClean="0"/>
              <a:t>производства </a:t>
            </a:r>
            <a:r>
              <a:rPr lang="ru-RU" dirty="0"/>
              <a:t>и </a:t>
            </a:r>
            <a:r>
              <a:rPr lang="ru-RU" dirty="0" smtClean="0"/>
              <a:t>территории </a:t>
            </a:r>
            <a:r>
              <a:rPr lang="ru-RU" dirty="0"/>
              <a:t>крестьянских (фермерских) хозяйств, </a:t>
            </a:r>
            <a:r>
              <a:rPr lang="ru-RU" dirty="0" smtClean="0"/>
              <a:t>включающая </a:t>
            </a:r>
            <a:r>
              <a:rPr lang="ru-RU" dirty="0"/>
              <a:t>земельные, материальные и трудовые ресурсы, находится в </a:t>
            </a:r>
            <a:r>
              <a:rPr lang="ru-RU" dirty="0" smtClean="0"/>
              <a:t>постоянной </a:t>
            </a:r>
            <a:r>
              <a:rPr lang="ru-RU" dirty="0"/>
              <a:t>динамике во времени и пространстве. Землепользования крестьянских (фермерских) хозяйств по мере их развития могут расширяться за счет аренды земли, материально- техническая база – увеличиваться путем накапливаемого капитала, трудовые ресурсы – расти, вовлекая в крестьянское хозяйство подрастающих членов семьи и наемных работников.</a:t>
            </a:r>
          </a:p>
          <a:p>
            <a:endParaRPr lang="ru-RU" dirty="0" smtClean="0"/>
          </a:p>
          <a:p>
            <a:r>
              <a:rPr lang="ru-RU" dirty="0"/>
              <a:t> </a:t>
            </a:r>
            <a:r>
              <a:rPr lang="ru-RU" dirty="0" smtClean="0"/>
              <a:t> Установление </a:t>
            </a:r>
            <a:r>
              <a:rPr lang="ru-RU" dirty="0"/>
              <a:t>рационального соотношения между размерами земельных участков, материально-техническими и трудовыми </a:t>
            </a:r>
            <a:r>
              <a:rPr lang="ru-RU" dirty="0" smtClean="0"/>
              <a:t>ресурсами</a:t>
            </a:r>
            <a:r>
              <a:rPr lang="ru-RU" dirty="0"/>
              <a:t>, а также правильное их территориальное размещение </a:t>
            </a:r>
            <a:r>
              <a:rPr lang="ru-RU" dirty="0" smtClean="0"/>
              <a:t>имеют </a:t>
            </a:r>
            <a:r>
              <a:rPr lang="ru-RU" dirty="0"/>
              <a:t>важное практическое значение для организации и развития </a:t>
            </a:r>
            <a:r>
              <a:rPr lang="ru-RU" dirty="0" smtClean="0"/>
              <a:t>крестьянских </a:t>
            </a:r>
            <a:r>
              <a:rPr lang="ru-RU" dirty="0"/>
              <a:t>(фермерских) хозяйств.</a:t>
            </a:r>
          </a:p>
        </p:txBody>
      </p:sp>
    </p:spTree>
    <p:extLst>
      <p:ext uri="{BB962C8B-B14F-4D97-AF65-F5344CB8AC3E}">
        <p14:creationId xmlns:p14="http://schemas.microsoft.com/office/powerpoint/2010/main" val="530487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906176" y="314855"/>
            <a:ext cx="7766936" cy="5920481"/>
          </a:xfrm>
        </p:spPr>
        <p:txBody>
          <a:bodyPr/>
          <a:lstStyle/>
          <a:p>
            <a:pPr algn="l"/>
            <a:r>
              <a:rPr lang="ru-RU" b="1" dirty="0">
                <a:solidFill>
                  <a:schemeClr val="accent1">
                    <a:lumMod val="75000"/>
                  </a:schemeClr>
                </a:solidFill>
              </a:rPr>
              <a:t>1. Понятие крестьянского (фермерского) хозяйства</a:t>
            </a:r>
          </a:p>
          <a:p>
            <a:pPr algn="l"/>
            <a:r>
              <a:rPr lang="ru-RU" dirty="0">
                <a:solidFill>
                  <a:schemeClr val="tx1"/>
                </a:solidFill>
              </a:rPr>
              <a:t> </a:t>
            </a:r>
          </a:p>
          <a:p>
            <a:pPr algn="l"/>
            <a:r>
              <a:rPr lang="ru-RU" dirty="0">
                <a:solidFill>
                  <a:schemeClr val="tx1"/>
                </a:solidFill>
              </a:rPr>
              <a:t>В результате проводимой земельной реформы в Республике Беларусь среди существующих форм сельскохозяйственных организаций зародилась и получает дальнейшее развитие частная форма хозяйствования на земле –  крестьянские (фермерские) хозяйства. Их образование сопровождается перераспределением земель, созданием условий равноправного развития различных форм собственности, формированием многоукладной экономики в аграрном секторе, организацией на этой основе рационального использования и охраны земель сель­скохозяйственного назначения, ростом производства сельскохозяйственной продукции.</a:t>
            </a:r>
          </a:p>
          <a:p>
            <a:pPr algn="l"/>
            <a:r>
              <a:rPr lang="ru-RU" dirty="0">
                <a:solidFill>
                  <a:schemeClr val="tx1"/>
                </a:solidFill>
              </a:rPr>
              <a:t>Принятый в 1991 году Закон «О крестьянском (фермерском) хозяйстве» определяет правовые, социальные, организационные и экономические отношения крестьянских (фермерских) хозяйств и направлен на создание условий для равноправного развития их наряду с коллективными сельскохозяйствен­ными </a:t>
            </a:r>
            <a:r>
              <a:rPr lang="ru-RU" dirty="0" smtClean="0">
                <a:solidFill>
                  <a:schemeClr val="tx1"/>
                </a:solidFill>
              </a:rPr>
              <a:t>организациями.</a:t>
            </a:r>
            <a:endParaRPr lang="ru-RU" dirty="0">
              <a:solidFill>
                <a:schemeClr val="tx1"/>
              </a:solidFill>
            </a:endParaRPr>
          </a:p>
        </p:txBody>
      </p:sp>
    </p:spTree>
    <p:extLst>
      <p:ext uri="{BB962C8B-B14F-4D97-AF65-F5344CB8AC3E}">
        <p14:creationId xmlns:p14="http://schemas.microsoft.com/office/powerpoint/2010/main" val="71698909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00297" y="197346"/>
            <a:ext cx="8943703" cy="4801314"/>
          </a:xfrm>
          <a:prstGeom prst="rect">
            <a:avLst/>
          </a:prstGeom>
        </p:spPr>
        <p:txBody>
          <a:bodyPr wrap="square">
            <a:spAutoFit/>
          </a:bodyPr>
          <a:lstStyle/>
          <a:p>
            <a:r>
              <a:rPr lang="ru-RU" dirty="0">
                <a:solidFill>
                  <a:schemeClr val="accent1">
                    <a:lumMod val="75000"/>
                  </a:schemeClr>
                </a:solidFill>
              </a:rPr>
              <a:t>5. Установление оптимального соотношения факторов </a:t>
            </a:r>
          </a:p>
          <a:p>
            <a:r>
              <a:rPr lang="ru-RU" dirty="0">
                <a:solidFill>
                  <a:schemeClr val="accent1">
                    <a:lumMod val="75000"/>
                  </a:schemeClr>
                </a:solidFill>
              </a:rPr>
              <a:t>производства в крестьянском (фермерском) хозяйстве</a:t>
            </a:r>
          </a:p>
          <a:p>
            <a:endParaRPr lang="ru-RU" dirty="0"/>
          </a:p>
          <a:p>
            <a:r>
              <a:rPr lang="ru-RU" dirty="0" smtClean="0"/>
              <a:t>  Одним </a:t>
            </a:r>
            <a:r>
              <a:rPr lang="ru-RU" dirty="0"/>
              <a:t>из важнейших условий развития экономики </a:t>
            </a:r>
            <a:r>
              <a:rPr lang="ru-RU" dirty="0" err="1"/>
              <a:t>сельскохо-зяйственных</a:t>
            </a:r>
            <a:r>
              <a:rPr lang="ru-RU" dirty="0"/>
              <a:t> организаций является установление в них оптимально-</a:t>
            </a:r>
            <a:r>
              <a:rPr lang="ru-RU" dirty="0" err="1"/>
              <a:t>го</a:t>
            </a:r>
            <a:r>
              <a:rPr lang="ru-RU" dirty="0"/>
              <a:t> соотношения земельных, трудовых и производственных </a:t>
            </a:r>
            <a:r>
              <a:rPr lang="ru-RU" dirty="0" err="1"/>
              <a:t>ресур</a:t>
            </a:r>
            <a:r>
              <a:rPr lang="ru-RU" dirty="0"/>
              <a:t>-сов, рациональной территориальной организации производства, со-</a:t>
            </a:r>
            <a:r>
              <a:rPr lang="ru-RU" dirty="0" err="1"/>
              <a:t>циальной</a:t>
            </a:r>
            <a:r>
              <a:rPr lang="ru-RU" dirty="0"/>
              <a:t> инфраструктуры и др. Предложения по решению этих во-</a:t>
            </a:r>
            <a:r>
              <a:rPr lang="ru-RU" dirty="0" err="1"/>
              <a:t>просов</a:t>
            </a:r>
            <a:r>
              <a:rPr lang="ru-RU" dirty="0"/>
              <a:t> разрабатываются в процессе землеустроительного </a:t>
            </a:r>
            <a:r>
              <a:rPr lang="ru-RU" dirty="0" err="1"/>
              <a:t>проекти-рования</a:t>
            </a:r>
            <a:r>
              <a:rPr lang="ru-RU" dirty="0"/>
              <a:t>.</a:t>
            </a:r>
          </a:p>
          <a:p>
            <a:endParaRPr lang="ru-RU" dirty="0" smtClean="0"/>
          </a:p>
          <a:p>
            <a:r>
              <a:rPr lang="ru-RU" dirty="0"/>
              <a:t> </a:t>
            </a:r>
            <a:r>
              <a:rPr lang="ru-RU" dirty="0" smtClean="0"/>
              <a:t>  Крестьянские </a:t>
            </a:r>
            <a:r>
              <a:rPr lang="ru-RU" dirty="0"/>
              <a:t>(фермерские) хозяйства хотя и являются </a:t>
            </a:r>
            <a:r>
              <a:rPr lang="ru-RU" dirty="0" err="1"/>
              <a:t>самосто-ятель¬ными</a:t>
            </a:r>
            <a:r>
              <a:rPr lang="ru-RU" dirty="0"/>
              <a:t> сельскохозяйственными предприятиями, но обладают по сравнению с существующими сельскохозяйственными </a:t>
            </a:r>
            <a:r>
              <a:rPr lang="ru-RU" dirty="0" err="1"/>
              <a:t>организаци-ями</a:t>
            </a:r>
            <a:r>
              <a:rPr lang="ru-RU" dirty="0"/>
              <a:t> относительно ограниченными ресурсами, имеют небольшие размеры землепользования и размеры производства. Это наклады-</a:t>
            </a:r>
            <a:r>
              <a:rPr lang="ru-RU" dirty="0" err="1"/>
              <a:t>вает</a:t>
            </a:r>
            <a:r>
              <a:rPr lang="ru-RU" dirty="0"/>
              <a:t> свой отпечаток на территориальную организацию их </a:t>
            </a:r>
            <a:r>
              <a:rPr lang="ru-RU" dirty="0" err="1"/>
              <a:t>производ-ства</a:t>
            </a:r>
            <a:r>
              <a:rPr lang="ru-RU" dirty="0"/>
              <a:t> и обуславливает специфику разработки по ним проектной до-</a:t>
            </a:r>
            <a:r>
              <a:rPr lang="ru-RU" dirty="0" err="1"/>
              <a:t>кументации</a:t>
            </a:r>
            <a:r>
              <a:rPr lang="ru-RU" dirty="0"/>
              <a:t>.</a:t>
            </a:r>
          </a:p>
        </p:txBody>
      </p:sp>
    </p:spTree>
    <p:extLst>
      <p:ext uri="{BB962C8B-B14F-4D97-AF65-F5344CB8AC3E}">
        <p14:creationId xmlns:p14="http://schemas.microsoft.com/office/powerpoint/2010/main" val="276291758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70263" y="275392"/>
            <a:ext cx="8438606" cy="6463308"/>
          </a:xfrm>
          <a:prstGeom prst="rect">
            <a:avLst/>
          </a:prstGeom>
        </p:spPr>
        <p:txBody>
          <a:bodyPr wrap="square">
            <a:spAutoFit/>
          </a:bodyPr>
          <a:lstStyle/>
          <a:p>
            <a:r>
              <a:rPr lang="ru-RU" dirty="0" smtClean="0"/>
              <a:t>   Экономический </a:t>
            </a:r>
            <a:r>
              <a:rPr lang="ru-RU" dirty="0"/>
              <a:t>анализ показывает, что сельскохозяйственное производство осуществляется под воздействием системы внешних условий и внутренних факторов, совокупность которых </a:t>
            </a:r>
            <a:r>
              <a:rPr lang="ru-RU" dirty="0" smtClean="0"/>
              <a:t>предопределяет </a:t>
            </a:r>
            <a:r>
              <a:rPr lang="ru-RU" dirty="0"/>
              <a:t>его эффективность, тенденции и динамику развития. </a:t>
            </a:r>
            <a:r>
              <a:rPr lang="ru-RU" dirty="0" smtClean="0"/>
              <a:t>Следовательно</a:t>
            </a:r>
            <a:r>
              <a:rPr lang="ru-RU" dirty="0"/>
              <a:t>, для определения возможных путей повышения </a:t>
            </a:r>
            <a:r>
              <a:rPr lang="ru-RU" dirty="0" smtClean="0"/>
              <a:t>эффективности </a:t>
            </a:r>
            <a:r>
              <a:rPr lang="ru-RU" dirty="0"/>
              <a:t>производства необходимо ознакомиться с внутренними ее факторами, которые зависят от каждого конкретного хозяйства.</a:t>
            </a:r>
          </a:p>
          <a:p>
            <a:endParaRPr lang="ru-RU" dirty="0" smtClean="0"/>
          </a:p>
          <a:p>
            <a:r>
              <a:rPr lang="ru-RU" dirty="0"/>
              <a:t> </a:t>
            </a:r>
            <a:r>
              <a:rPr lang="ru-RU" dirty="0" smtClean="0"/>
              <a:t>  К </a:t>
            </a:r>
            <a:r>
              <a:rPr lang="ru-RU" dirty="0"/>
              <a:t>таким факторам можно </a:t>
            </a:r>
            <a:r>
              <a:rPr lang="ru-RU" dirty="0" smtClean="0"/>
              <a:t>отнести:</a:t>
            </a:r>
            <a:endParaRPr lang="ru-RU" dirty="0"/>
          </a:p>
          <a:p>
            <a:r>
              <a:rPr lang="ru-RU" dirty="0"/>
              <a:t>- природные факторы (например, качество земли);</a:t>
            </a:r>
          </a:p>
          <a:p>
            <a:r>
              <a:rPr lang="ru-RU" dirty="0"/>
              <a:t>- факторы научно-технического прогресса, включающие в себя </a:t>
            </a:r>
            <a:r>
              <a:rPr lang="ru-RU" dirty="0" smtClean="0"/>
              <a:t>агрономические</a:t>
            </a:r>
            <a:r>
              <a:rPr lang="ru-RU" dirty="0"/>
              <a:t>, зоотехнические, </a:t>
            </a:r>
            <a:r>
              <a:rPr lang="ru-RU" dirty="0" err="1"/>
              <a:t>селекционно</a:t>
            </a:r>
            <a:r>
              <a:rPr lang="ru-RU" dirty="0"/>
              <a:t>-генетические </a:t>
            </a:r>
            <a:r>
              <a:rPr lang="ru-RU" dirty="0" smtClean="0"/>
              <a:t>условия</a:t>
            </a:r>
            <a:r>
              <a:rPr lang="ru-RU" dirty="0"/>
              <a:t>, </a:t>
            </a:r>
            <a:r>
              <a:rPr lang="ru-RU" dirty="0" smtClean="0"/>
              <a:t>техническую </a:t>
            </a:r>
            <a:r>
              <a:rPr lang="ru-RU" dirty="0"/>
              <a:t>оснащенность и технологию производства;</a:t>
            </a:r>
          </a:p>
          <a:p>
            <a:r>
              <a:rPr lang="ru-RU" dirty="0"/>
              <a:t>- уровень интенсивности производства, от которого зависит </a:t>
            </a:r>
            <a:r>
              <a:rPr lang="ru-RU" dirty="0" smtClean="0"/>
              <a:t>урожайность </a:t>
            </a:r>
            <a:r>
              <a:rPr lang="ru-RU" dirty="0"/>
              <a:t>сельскохозяйственных культур, продуктивность </a:t>
            </a:r>
            <a:r>
              <a:rPr lang="ru-RU" dirty="0" smtClean="0"/>
              <a:t>животных</a:t>
            </a:r>
            <a:r>
              <a:rPr lang="ru-RU" dirty="0"/>
              <a:t>;</a:t>
            </a:r>
          </a:p>
          <a:p>
            <a:r>
              <a:rPr lang="ru-RU" dirty="0"/>
              <a:t>- организация и управление производства;</a:t>
            </a:r>
          </a:p>
          <a:p>
            <a:r>
              <a:rPr lang="ru-RU" dirty="0"/>
              <a:t>- структурные факторы, обусловленные специализацией </a:t>
            </a:r>
            <a:r>
              <a:rPr lang="ru-RU" dirty="0" smtClean="0"/>
              <a:t>производства</a:t>
            </a:r>
            <a:r>
              <a:rPr lang="ru-RU" dirty="0"/>
              <a:t>;</a:t>
            </a:r>
          </a:p>
          <a:p>
            <a:r>
              <a:rPr lang="ru-RU" dirty="0"/>
              <a:t>- факторы, характеризующие условия реализации продукции (цены), условия производственного обслуживания. Поскольку </a:t>
            </a:r>
            <a:r>
              <a:rPr lang="ru-RU" dirty="0" smtClean="0"/>
              <a:t>реализационная </a:t>
            </a:r>
            <a:r>
              <a:rPr lang="ru-RU" dirty="0"/>
              <a:t>цена зависит и от качества продукции, то есть от итога деятельности самих хозяйств, цена в определенной мере является и внутренним </a:t>
            </a:r>
            <a:r>
              <a:rPr lang="ru-RU" dirty="0" smtClean="0"/>
              <a:t>фактором</a:t>
            </a:r>
            <a:r>
              <a:rPr lang="ru-RU" dirty="0"/>
              <a:t>;</a:t>
            </a:r>
          </a:p>
          <a:p>
            <a:r>
              <a:rPr lang="ru-RU" dirty="0"/>
              <a:t>- социально-экономические факторы (оплата труда, условия труда и быта);</a:t>
            </a:r>
          </a:p>
          <a:p>
            <a:r>
              <a:rPr lang="ru-RU" dirty="0"/>
              <a:t>- обеспеченность рабочей силой, уровень ее квалификации.</a:t>
            </a:r>
          </a:p>
        </p:txBody>
      </p:sp>
    </p:spTree>
    <p:extLst>
      <p:ext uri="{BB962C8B-B14F-4D97-AF65-F5344CB8AC3E}">
        <p14:creationId xmlns:p14="http://schemas.microsoft.com/office/powerpoint/2010/main" val="183833224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14102" y="591239"/>
            <a:ext cx="8386355" cy="3416320"/>
          </a:xfrm>
          <a:prstGeom prst="rect">
            <a:avLst/>
          </a:prstGeom>
        </p:spPr>
        <p:txBody>
          <a:bodyPr wrap="square">
            <a:spAutoFit/>
          </a:bodyPr>
          <a:lstStyle/>
          <a:p>
            <a:r>
              <a:rPr lang="ru-RU" dirty="0" smtClean="0"/>
              <a:t>   Таким </a:t>
            </a:r>
            <a:r>
              <a:rPr lang="ru-RU" dirty="0"/>
              <a:t>образом, эффективность сельскохозяйственного </a:t>
            </a:r>
            <a:r>
              <a:rPr lang="ru-RU" dirty="0" smtClean="0"/>
              <a:t>производства </a:t>
            </a:r>
            <a:r>
              <a:rPr lang="ru-RU" dirty="0"/>
              <a:t>в крестьянских (фермерских) хозяйствах зависит от </a:t>
            </a:r>
            <a:r>
              <a:rPr lang="ru-RU" dirty="0" smtClean="0"/>
              <a:t>эффективности </a:t>
            </a:r>
            <a:r>
              <a:rPr lang="ru-RU" dirty="0"/>
              <a:t>использования ресурсов (земли, производственных </a:t>
            </a:r>
            <a:r>
              <a:rPr lang="ru-RU" dirty="0" smtClean="0"/>
              <a:t>фондов</a:t>
            </a:r>
            <a:r>
              <a:rPr lang="ru-RU" dirty="0"/>
              <a:t>, трудовых ресурсов), организационно-экономических форм их использования, совокупности </a:t>
            </a:r>
            <a:r>
              <a:rPr lang="ru-RU" dirty="0" smtClean="0"/>
              <a:t>производственных </a:t>
            </a:r>
            <a:r>
              <a:rPr lang="ru-RU" dirty="0"/>
              <a:t>отношений между коллективом хозяйства и отдельным работником. </a:t>
            </a:r>
            <a:endParaRPr lang="ru-RU" dirty="0" smtClean="0"/>
          </a:p>
          <a:p>
            <a:endParaRPr lang="ru-RU" dirty="0"/>
          </a:p>
          <a:p>
            <a:r>
              <a:rPr lang="ru-RU" dirty="0" smtClean="0"/>
              <a:t>   Важно </a:t>
            </a:r>
            <a:r>
              <a:rPr lang="ru-RU" dirty="0"/>
              <a:t>установить действие внутрихозяйственных факторов повышения эффективности сельскохозяйственного производства в крестьянских (фермерских) хозяйствах при имеющихся ресурсах и существующих закупочных ценах на сельскохозяйственную продукцию и реализационных </a:t>
            </a:r>
            <a:r>
              <a:rPr lang="ru-RU" dirty="0" smtClean="0"/>
              <a:t>ценах </a:t>
            </a:r>
            <a:r>
              <a:rPr lang="ru-RU" dirty="0"/>
              <a:t>на средства </a:t>
            </a:r>
            <a:r>
              <a:rPr lang="ru-RU" dirty="0" smtClean="0"/>
              <a:t>производства </a:t>
            </a:r>
            <a:r>
              <a:rPr lang="ru-RU" dirty="0"/>
              <a:t>и услуги, потребляемые хозяйствами.</a:t>
            </a:r>
          </a:p>
        </p:txBody>
      </p:sp>
    </p:spTree>
    <p:extLst>
      <p:ext uri="{BB962C8B-B14F-4D97-AF65-F5344CB8AC3E}">
        <p14:creationId xmlns:p14="http://schemas.microsoft.com/office/powerpoint/2010/main" val="206748976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531223" y="612845"/>
            <a:ext cx="8612777" cy="4524315"/>
          </a:xfrm>
          <a:prstGeom prst="rect">
            <a:avLst/>
          </a:prstGeom>
        </p:spPr>
        <p:txBody>
          <a:bodyPr wrap="square">
            <a:spAutoFit/>
          </a:bodyPr>
          <a:lstStyle/>
          <a:p>
            <a:r>
              <a:rPr lang="ru-RU" dirty="0" smtClean="0"/>
              <a:t>   Качество</a:t>
            </a:r>
            <a:r>
              <a:rPr lang="ru-RU" dirty="0"/>
              <a:t>, структурный состав предоставляемых земель, </a:t>
            </a:r>
            <a:r>
              <a:rPr lang="ru-RU" dirty="0" smtClean="0"/>
              <a:t>площадь </a:t>
            </a:r>
            <a:r>
              <a:rPr lang="ru-RU" dirty="0"/>
              <a:t>земельных участков оказывают существенное влияние на </a:t>
            </a:r>
            <a:r>
              <a:rPr lang="ru-RU" dirty="0" smtClean="0"/>
              <a:t>производство</a:t>
            </a:r>
            <a:r>
              <a:rPr lang="ru-RU" dirty="0"/>
              <a:t>, специализацию и результаты деятельности крестьянских (фермерских) хозяйств:</a:t>
            </a:r>
          </a:p>
          <a:p>
            <a:r>
              <a:rPr lang="ru-RU" dirty="0"/>
              <a:t>- определяют в значительной мере возможности выращивания тех или иных культур, разведения тех или иных видов </a:t>
            </a:r>
            <a:r>
              <a:rPr lang="ru-RU" dirty="0" smtClean="0"/>
              <a:t>продуктивных животных</a:t>
            </a:r>
            <a:r>
              <a:rPr lang="ru-RU" dirty="0"/>
              <a:t>;</a:t>
            </a:r>
          </a:p>
          <a:p>
            <a:r>
              <a:rPr lang="ru-RU" dirty="0"/>
              <a:t>- обусловливают технологические и организационные методы и приемы ведения растениеводства;</a:t>
            </a:r>
          </a:p>
          <a:p>
            <a:r>
              <a:rPr lang="ru-RU" dirty="0"/>
              <a:t>- вызывают необходимость в осуществлении специальных </a:t>
            </a:r>
            <a:r>
              <a:rPr lang="ru-RU" dirty="0" smtClean="0"/>
              <a:t>мероприятий</a:t>
            </a:r>
            <a:r>
              <a:rPr lang="ru-RU" dirty="0"/>
              <a:t>, связанных с возникновением специфических проблем (например, </a:t>
            </a:r>
            <a:r>
              <a:rPr lang="ru-RU" dirty="0" smtClean="0"/>
              <a:t>уборка </a:t>
            </a:r>
            <a:r>
              <a:rPr lang="ru-RU" dirty="0"/>
              <a:t>камней, борьба с эрозий почв и др.);		</a:t>
            </a:r>
          </a:p>
          <a:p>
            <a:r>
              <a:rPr lang="ru-RU" dirty="0"/>
              <a:t>- влияют на сроки работ и сезонность производства;</a:t>
            </a:r>
          </a:p>
          <a:p>
            <a:r>
              <a:rPr lang="ru-RU" dirty="0"/>
              <a:t>- обусловливают различную потребность в технике, семенах, топливе, удобрениях и др.;</a:t>
            </a:r>
          </a:p>
          <a:p>
            <a:r>
              <a:rPr lang="ru-RU" dirty="0"/>
              <a:t>- при прочих равных условиях определяют выход продукции с единицы площади и соотношение между продукцией и затратами.</a:t>
            </a:r>
          </a:p>
        </p:txBody>
      </p:sp>
    </p:spTree>
    <p:extLst>
      <p:ext uri="{BB962C8B-B14F-4D97-AF65-F5344CB8AC3E}">
        <p14:creationId xmlns:p14="http://schemas.microsoft.com/office/powerpoint/2010/main" val="146032980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48640" y="142250"/>
            <a:ext cx="8717280" cy="6186309"/>
          </a:xfrm>
          <a:prstGeom prst="rect">
            <a:avLst/>
          </a:prstGeom>
        </p:spPr>
        <p:txBody>
          <a:bodyPr wrap="square">
            <a:spAutoFit/>
          </a:bodyPr>
          <a:lstStyle/>
          <a:p>
            <a:r>
              <a:rPr lang="ru-RU" dirty="0" smtClean="0"/>
              <a:t>    Под </a:t>
            </a:r>
            <a:r>
              <a:rPr lang="ru-RU" dirty="0"/>
              <a:t>воздействием деятельности человека различия в качестве земель, их назначении могут, как сглаживаться, так и усугубляться, оказывая влияние на выход продукции в расчете на 1 чел.-ч, ее </a:t>
            </a:r>
            <a:r>
              <a:rPr lang="ru-RU" dirty="0" smtClean="0"/>
              <a:t>себестоимость </a:t>
            </a:r>
            <a:r>
              <a:rPr lang="ru-RU" dirty="0"/>
              <a:t>и другие показатели экономической эффективности сельскохозяйственного производства.</a:t>
            </a:r>
          </a:p>
          <a:p>
            <a:endParaRPr lang="ru-RU" dirty="0" smtClean="0"/>
          </a:p>
          <a:p>
            <a:r>
              <a:rPr lang="ru-RU" dirty="0"/>
              <a:t> </a:t>
            </a:r>
            <a:r>
              <a:rPr lang="ru-RU" dirty="0" smtClean="0"/>
              <a:t>  Важное </a:t>
            </a:r>
            <a:r>
              <a:rPr lang="ru-RU" dirty="0"/>
              <a:t>значение имеет организация территории и </a:t>
            </a:r>
            <a:r>
              <a:rPr lang="ru-RU" dirty="0" smtClean="0"/>
              <a:t>использование </a:t>
            </a:r>
            <a:r>
              <a:rPr lang="ru-RU" dirty="0"/>
              <a:t>земель, находящихся в распоряжении хозяйства. Под </a:t>
            </a:r>
            <a:r>
              <a:rPr lang="ru-RU" dirty="0" smtClean="0"/>
              <a:t>организацией </a:t>
            </a:r>
            <a:r>
              <a:rPr lang="ru-RU" dirty="0"/>
              <a:t>территории крестьянского (фермерского) хозяйства понимают определение внешних его границ, размещение земель, </a:t>
            </a:r>
            <a:r>
              <a:rPr lang="ru-RU" dirty="0" smtClean="0"/>
              <a:t>севооборотов</a:t>
            </a:r>
            <a:r>
              <a:rPr lang="ru-RU" dirty="0"/>
              <a:t>, производственных центров, фермерской усадьбы, </a:t>
            </a:r>
            <a:r>
              <a:rPr lang="ru-RU" dirty="0" smtClean="0"/>
              <a:t>мелиоративной </a:t>
            </a:r>
            <a:r>
              <a:rPr lang="ru-RU" dirty="0"/>
              <a:t>и дорожной сети, других коммуникаций, источников </a:t>
            </a:r>
            <a:r>
              <a:rPr lang="ru-RU" dirty="0" smtClean="0"/>
              <a:t>водоснабжения </a:t>
            </a:r>
            <a:r>
              <a:rPr lang="ru-RU" dirty="0"/>
              <a:t>и др.</a:t>
            </a:r>
          </a:p>
          <a:p>
            <a:endParaRPr lang="ru-RU" dirty="0" smtClean="0"/>
          </a:p>
          <a:p>
            <a:r>
              <a:rPr lang="ru-RU" dirty="0"/>
              <a:t> </a:t>
            </a:r>
            <a:r>
              <a:rPr lang="ru-RU" dirty="0" smtClean="0"/>
              <a:t> При </a:t>
            </a:r>
            <a:r>
              <a:rPr lang="ru-RU" dirty="0"/>
              <a:t>обосновании рациональной специализации, как одного из факторов повышения эффективности сельскохозяйственного </a:t>
            </a:r>
            <a:r>
              <a:rPr lang="ru-RU" dirty="0" smtClean="0"/>
              <a:t>производства</a:t>
            </a:r>
            <a:r>
              <a:rPr lang="ru-RU" dirty="0"/>
              <a:t>, крестьянского (фермерского) хозяйства, прежде всего, должна быть проведена организационная оценка возможного со-става отраслей с учетом комплекса факторов, которые влияют на специализацию. Например, для региона с высокой плотностью населения, то есть с емким рынком практически всех видов </a:t>
            </a:r>
            <a:r>
              <a:rPr lang="ru-RU" dirty="0" smtClean="0"/>
              <a:t>сельскохозяйственной </a:t>
            </a:r>
            <a:r>
              <a:rPr lang="ru-RU" dirty="0"/>
              <a:t>продукции, при прочих равных условиях (</a:t>
            </a:r>
            <a:r>
              <a:rPr lang="ru-RU" dirty="0" smtClean="0"/>
              <a:t>уровень </a:t>
            </a:r>
            <a:r>
              <a:rPr lang="ru-RU" dirty="0"/>
              <a:t>обеспеченности трудовыми, материально-техническими и </a:t>
            </a:r>
            <a:r>
              <a:rPr lang="ru-RU" dirty="0" smtClean="0"/>
              <a:t>финансовыми </a:t>
            </a:r>
            <a:r>
              <a:rPr lang="ru-RU" dirty="0"/>
              <a:t>ресурсами) решающее влияние на специализацию </a:t>
            </a:r>
            <a:r>
              <a:rPr lang="ru-RU" dirty="0" smtClean="0"/>
              <a:t>конкретного </a:t>
            </a:r>
            <a:r>
              <a:rPr lang="ru-RU" dirty="0"/>
              <a:t>хозяйства оказывает его удаленность от этого рынка. </a:t>
            </a:r>
          </a:p>
        </p:txBody>
      </p:sp>
    </p:spTree>
    <p:extLst>
      <p:ext uri="{BB962C8B-B14F-4D97-AF65-F5344CB8AC3E}">
        <p14:creationId xmlns:p14="http://schemas.microsoft.com/office/powerpoint/2010/main" val="397271108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418011" y="349580"/>
            <a:ext cx="8952411" cy="5632311"/>
          </a:xfrm>
          <a:prstGeom prst="rect">
            <a:avLst/>
          </a:prstGeom>
        </p:spPr>
        <p:txBody>
          <a:bodyPr wrap="square">
            <a:spAutoFit/>
          </a:bodyPr>
          <a:lstStyle/>
          <a:p>
            <a:r>
              <a:rPr lang="ru-RU" dirty="0" smtClean="0"/>
              <a:t>   Для </a:t>
            </a:r>
            <a:r>
              <a:rPr lang="ru-RU" dirty="0"/>
              <a:t>хозяйств, находящихся вблизи крупных городов и </a:t>
            </a:r>
            <a:r>
              <a:rPr lang="ru-RU" dirty="0" smtClean="0"/>
              <a:t>промышленных </a:t>
            </a:r>
            <a:r>
              <a:rPr lang="ru-RU" dirty="0"/>
              <a:t>центров, обычно предпочтительна специализация на </a:t>
            </a:r>
            <a:r>
              <a:rPr lang="ru-RU" dirty="0" smtClean="0"/>
              <a:t>производстве </a:t>
            </a:r>
            <a:r>
              <a:rPr lang="ru-RU" dirty="0"/>
              <a:t>овощей (прежде всего зеленных), ягод и цветов (тем более что в пригородных районах земельная доля всегда небольшая и земли для каждого хозяйства отводится немного); на большем рас-стоянии от города хозяйства будут специализироваться: в </a:t>
            </a:r>
            <a:r>
              <a:rPr lang="ru-RU" dirty="0" smtClean="0"/>
              <a:t>растениеводстве </a:t>
            </a:r>
            <a:r>
              <a:rPr lang="ru-RU" dirty="0"/>
              <a:t>– на производстве овощей (кроме зеленных) и картофеля, в животноводстве – на производстве молока и (в меньшей степени) мяса; для наиболее удаленных хозяйств приемлемой может </a:t>
            </a:r>
            <a:r>
              <a:rPr lang="ru-RU" dirty="0" smtClean="0"/>
              <a:t>оказаться </a:t>
            </a:r>
            <a:r>
              <a:rPr lang="ru-RU" dirty="0"/>
              <a:t>специализация на производстве картофеля, зерна, мяса </a:t>
            </a:r>
            <a:r>
              <a:rPr lang="ru-RU" dirty="0" smtClean="0"/>
              <a:t>крупного </a:t>
            </a:r>
            <a:r>
              <a:rPr lang="ru-RU" dirty="0"/>
              <a:t>рогатого скота (или свиней) и молока (при наличии </a:t>
            </a:r>
            <a:r>
              <a:rPr lang="ru-RU" dirty="0" smtClean="0"/>
              <a:t>поблизости мясо </a:t>
            </a:r>
            <a:r>
              <a:rPr lang="ru-RU" dirty="0"/>
              <a:t>и молоко перерабатывающих предприятий).</a:t>
            </a:r>
          </a:p>
          <a:p>
            <a:endParaRPr lang="ru-RU" dirty="0" smtClean="0"/>
          </a:p>
          <a:p>
            <a:r>
              <a:rPr lang="ru-RU" dirty="0"/>
              <a:t> </a:t>
            </a:r>
            <a:r>
              <a:rPr lang="ru-RU" dirty="0" smtClean="0"/>
              <a:t>  Направление </a:t>
            </a:r>
            <a:r>
              <a:rPr lang="ru-RU" dirty="0"/>
              <a:t>повышения эффективности производства в </a:t>
            </a:r>
            <a:r>
              <a:rPr lang="ru-RU" dirty="0" smtClean="0"/>
              <a:t>крестьянских </a:t>
            </a:r>
            <a:r>
              <a:rPr lang="ru-RU" dirty="0"/>
              <a:t>(фермерских) хозяйствах, занимающихся производством продукции растениеводства, предусматривает, прежде всего, более углубленное изучение главами хозяйств системы земледелия и применение этих знаний на практике. Для успешной работы </a:t>
            </a:r>
            <a:r>
              <a:rPr lang="ru-RU" dirty="0" smtClean="0"/>
              <a:t>фермерского </a:t>
            </a:r>
            <a:r>
              <a:rPr lang="ru-RU" dirty="0"/>
              <a:t>хозяйства необходимо использование достижений </a:t>
            </a:r>
            <a:r>
              <a:rPr lang="ru-RU" dirty="0" smtClean="0"/>
              <a:t>биотехнологий</a:t>
            </a:r>
            <a:r>
              <a:rPr lang="ru-RU" dirty="0"/>
              <a:t>, генной инженерии и создание высокоурожайных и за-сухоустойчивых сортов, использование малопродуктивных сель-</a:t>
            </a:r>
            <a:r>
              <a:rPr lang="ru-RU" dirty="0" err="1"/>
              <a:t>скохозяйственных</a:t>
            </a:r>
            <a:r>
              <a:rPr lang="ru-RU" dirty="0"/>
              <a:t> земель для выпаса животных. </a:t>
            </a:r>
          </a:p>
        </p:txBody>
      </p:sp>
    </p:spTree>
    <p:extLst>
      <p:ext uri="{BB962C8B-B14F-4D97-AF65-F5344CB8AC3E}">
        <p14:creationId xmlns:p14="http://schemas.microsoft.com/office/powerpoint/2010/main" val="114113721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635725" y="607487"/>
            <a:ext cx="8482149" cy="5078313"/>
          </a:xfrm>
          <a:prstGeom prst="rect">
            <a:avLst/>
          </a:prstGeom>
        </p:spPr>
        <p:txBody>
          <a:bodyPr wrap="square">
            <a:spAutoFit/>
          </a:bodyPr>
          <a:lstStyle/>
          <a:p>
            <a:r>
              <a:rPr lang="ru-RU" dirty="0" smtClean="0"/>
              <a:t>   Рациональное </a:t>
            </a:r>
            <a:r>
              <a:rPr lang="ru-RU" dirty="0"/>
              <a:t>использование земли </a:t>
            </a:r>
            <a:r>
              <a:rPr lang="ru-RU" dirty="0" smtClean="0"/>
              <a:t>предусматривает:</a:t>
            </a:r>
            <a:endParaRPr lang="ru-RU" dirty="0"/>
          </a:p>
          <a:p>
            <a:r>
              <a:rPr lang="ru-RU" dirty="0"/>
              <a:t> - использование каждого земельного участка  </a:t>
            </a:r>
            <a:r>
              <a:rPr lang="ru-RU" dirty="0" smtClean="0"/>
              <a:t>сельскохозяйственных </a:t>
            </a:r>
            <a:r>
              <a:rPr lang="ru-RU" dirty="0"/>
              <a:t>земель для сельскохозяйственного производства;</a:t>
            </a:r>
          </a:p>
          <a:p>
            <a:r>
              <a:rPr lang="ru-RU" dirty="0"/>
              <a:t>- соблюдение установленных севооборотов, что позволяет при меньших дозах внесения органических и минеральных удобрений поддерживать плодородие почвы;</a:t>
            </a:r>
          </a:p>
          <a:p>
            <a:r>
              <a:rPr lang="ru-RU" dirty="0"/>
              <a:t>- соблюдение технологий возделывания сельскохозяйственных культур, что обеспечивает получение высоких урожаев;</a:t>
            </a:r>
          </a:p>
          <a:p>
            <a:r>
              <a:rPr lang="ru-RU" dirty="0"/>
              <a:t>- проведение сельскохозяйственных работ в установленные </a:t>
            </a:r>
            <a:r>
              <a:rPr lang="ru-RU" dirty="0" smtClean="0"/>
              <a:t>сроки </a:t>
            </a:r>
            <a:r>
              <a:rPr lang="ru-RU" dirty="0"/>
              <a:t>и с </a:t>
            </a:r>
            <a:r>
              <a:rPr lang="ru-RU" dirty="0" smtClean="0"/>
              <a:t>лучшим </a:t>
            </a:r>
            <a:r>
              <a:rPr lang="ru-RU" dirty="0"/>
              <a:t>качеством;</a:t>
            </a:r>
          </a:p>
          <a:p>
            <a:r>
              <a:rPr lang="ru-RU" dirty="0"/>
              <a:t>- использование комбинированных агрегатов, позволяющих </a:t>
            </a:r>
            <a:r>
              <a:rPr lang="ru-RU" dirty="0" smtClean="0"/>
              <a:t>одновременно </a:t>
            </a:r>
            <a:r>
              <a:rPr lang="ru-RU" dirty="0"/>
              <a:t>выполнять несколько технологических операций, что значительно снижает уплотнение почвы;</a:t>
            </a:r>
          </a:p>
          <a:p>
            <a:r>
              <a:rPr lang="ru-RU" dirty="0"/>
              <a:t>- проведение мелиоративных и осушительных работ; </a:t>
            </a:r>
          </a:p>
          <a:p>
            <a:r>
              <a:rPr lang="ru-RU" dirty="0"/>
              <a:t>- правильную обработку почвы, борьбу с эрозией, проведение снегозадержания;</a:t>
            </a:r>
          </a:p>
          <a:p>
            <a:r>
              <a:rPr lang="ru-RU" dirty="0"/>
              <a:t>- трансформацию земель и ряд других культур, технических </a:t>
            </a:r>
            <a:r>
              <a:rPr lang="ru-RU" dirty="0" smtClean="0"/>
              <a:t>мероприятий </a:t>
            </a:r>
            <a:r>
              <a:rPr lang="ru-RU" dirty="0"/>
              <a:t>(уборка камней, срезание кочек, удаление пней, засыпка ям и др.); </a:t>
            </a:r>
          </a:p>
        </p:txBody>
      </p:sp>
    </p:spTree>
    <p:extLst>
      <p:ext uri="{BB962C8B-B14F-4D97-AF65-F5344CB8AC3E}">
        <p14:creationId xmlns:p14="http://schemas.microsoft.com/office/powerpoint/2010/main" val="330042281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79269" y="335846"/>
            <a:ext cx="8464731" cy="4524315"/>
          </a:xfrm>
          <a:prstGeom prst="rect">
            <a:avLst/>
          </a:prstGeom>
        </p:spPr>
        <p:txBody>
          <a:bodyPr wrap="square">
            <a:spAutoFit/>
          </a:bodyPr>
          <a:lstStyle/>
          <a:p>
            <a:r>
              <a:rPr lang="ru-RU" dirty="0"/>
              <a:t>- соблюдение рациональной структуры посевных площадей, при которой лучшие площади пахотных земель отводят под наиболее ценные, экономически выгодные культуры;</a:t>
            </a:r>
          </a:p>
          <a:p>
            <a:r>
              <a:rPr lang="ru-RU" dirty="0"/>
              <a:t>- применение минеральных удобрений в дозах, обеспечивающих поддержание и повышение плодородия почвы, при разумном </a:t>
            </a:r>
            <a:r>
              <a:rPr lang="ru-RU" dirty="0" smtClean="0"/>
              <a:t>сочетании </a:t>
            </a:r>
            <a:r>
              <a:rPr lang="ru-RU" dirty="0"/>
              <a:t>с органическими удобрениями;</a:t>
            </a:r>
          </a:p>
          <a:p>
            <a:r>
              <a:rPr lang="ru-RU" dirty="0"/>
              <a:t>- возделывание таких сортов сельскохозяйственных культур, </a:t>
            </a:r>
            <a:r>
              <a:rPr lang="ru-RU" dirty="0" smtClean="0"/>
              <a:t>которые </a:t>
            </a:r>
            <a:r>
              <a:rPr lang="ru-RU" dirty="0"/>
              <a:t>наиболее приспособлены к местным условиям и наиболее урожайны; </a:t>
            </a:r>
          </a:p>
          <a:p>
            <a:r>
              <a:rPr lang="ru-RU" dirty="0"/>
              <a:t>- применение биологических, агротехнических и химических мер борьбы с вредителями и болезнями сельскохозяйственных культур и сорняками, что значительно снижает потери </a:t>
            </a:r>
            <a:r>
              <a:rPr lang="ru-RU" dirty="0" smtClean="0"/>
              <a:t>сельскохозяйственной </a:t>
            </a:r>
            <a:r>
              <a:rPr lang="ru-RU" dirty="0"/>
              <a:t>продукции; </a:t>
            </a:r>
          </a:p>
          <a:p>
            <a:r>
              <a:rPr lang="ru-RU" dirty="0"/>
              <a:t>- проведение поверхностного и коренного улучшения естествен-</a:t>
            </a:r>
            <a:r>
              <a:rPr lang="ru-RU" dirty="0" err="1"/>
              <a:t>ных</a:t>
            </a:r>
            <a:r>
              <a:rPr lang="ru-RU" dirty="0"/>
              <a:t> </a:t>
            </a:r>
            <a:r>
              <a:rPr lang="ru-RU" dirty="0" smtClean="0"/>
              <a:t>луговых </a:t>
            </a:r>
            <a:r>
              <a:rPr lang="ru-RU" dirty="0"/>
              <a:t>земель; </a:t>
            </a:r>
          </a:p>
          <a:p>
            <a:r>
              <a:rPr lang="ru-RU" dirty="0"/>
              <a:t>- восстановление нарушенных земель, что позволяет увеличить площадь продуктивных земель, делает их пригодными для </a:t>
            </a:r>
            <a:r>
              <a:rPr lang="ru-RU" dirty="0" err="1"/>
              <a:t>исполь-зования</a:t>
            </a:r>
            <a:r>
              <a:rPr lang="ru-RU" dirty="0"/>
              <a:t> под пахотные и луговые земли.</a:t>
            </a:r>
          </a:p>
        </p:txBody>
      </p:sp>
    </p:spTree>
    <p:extLst>
      <p:ext uri="{BB962C8B-B14F-4D97-AF65-F5344CB8AC3E}">
        <p14:creationId xmlns:p14="http://schemas.microsoft.com/office/powerpoint/2010/main" val="207563214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61851" y="528271"/>
            <a:ext cx="8351520" cy="4801314"/>
          </a:xfrm>
          <a:prstGeom prst="rect">
            <a:avLst/>
          </a:prstGeom>
        </p:spPr>
        <p:txBody>
          <a:bodyPr wrap="square">
            <a:spAutoFit/>
          </a:bodyPr>
          <a:lstStyle/>
          <a:p>
            <a:r>
              <a:rPr lang="ru-RU" dirty="0" smtClean="0"/>
              <a:t>   Степень </a:t>
            </a:r>
            <a:r>
              <a:rPr lang="ru-RU" dirty="0"/>
              <a:t>использования сельскохозяйственных земель в </a:t>
            </a:r>
            <a:r>
              <a:rPr lang="ru-RU" dirty="0" smtClean="0"/>
              <a:t>крестьянском </a:t>
            </a:r>
            <a:r>
              <a:rPr lang="ru-RU" dirty="0"/>
              <a:t>(фермерском) хозяйстве можно характеризовать </a:t>
            </a:r>
            <a:r>
              <a:rPr lang="ru-RU" dirty="0" smtClean="0"/>
              <a:t>удельным </a:t>
            </a:r>
            <a:r>
              <a:rPr lang="ru-RU" dirty="0"/>
              <a:t>весом,(%):</a:t>
            </a:r>
          </a:p>
          <a:p>
            <a:r>
              <a:rPr lang="ru-RU" dirty="0"/>
              <a:t>- сельскохозяйственных земель в общей земельной площади (сельскохозяйственная освоенность); </a:t>
            </a:r>
          </a:p>
          <a:p>
            <a:r>
              <a:rPr lang="ru-RU" dirty="0"/>
              <a:t>- пахотных земель в площади </a:t>
            </a:r>
            <a:r>
              <a:rPr lang="ru-RU" dirty="0" smtClean="0"/>
              <a:t>сельскохозяйственных </a:t>
            </a:r>
            <a:r>
              <a:rPr lang="ru-RU" dirty="0"/>
              <a:t>земель (</a:t>
            </a:r>
            <a:r>
              <a:rPr lang="ru-RU" dirty="0" err="1" smtClean="0"/>
              <a:t>распаханность</a:t>
            </a:r>
            <a:r>
              <a:rPr lang="ru-RU" dirty="0" smtClean="0"/>
              <a:t> </a:t>
            </a:r>
            <a:r>
              <a:rPr lang="ru-RU" dirty="0"/>
              <a:t>сельскохозяйственных земель); </a:t>
            </a:r>
          </a:p>
          <a:p>
            <a:r>
              <a:rPr lang="ru-RU" dirty="0"/>
              <a:t>- посевов сельскохозяйственных культур в площади пахотных земель;</a:t>
            </a:r>
          </a:p>
          <a:p>
            <a:r>
              <a:rPr lang="ru-RU" dirty="0"/>
              <a:t>- луговых земель для сенокошения в площади </a:t>
            </a:r>
            <a:r>
              <a:rPr lang="ru-RU" dirty="0" smtClean="0"/>
              <a:t>сельскохозяйственных земель</a:t>
            </a:r>
            <a:r>
              <a:rPr lang="ru-RU" dirty="0"/>
              <a:t>;</a:t>
            </a:r>
          </a:p>
          <a:p>
            <a:r>
              <a:rPr lang="ru-RU" dirty="0"/>
              <a:t>- луговых земель для выпаса в площади сельскохозяйственных земель, в том числе орошаемых, осушенных.</a:t>
            </a:r>
          </a:p>
          <a:p>
            <a:endParaRPr lang="ru-RU" dirty="0" smtClean="0"/>
          </a:p>
          <a:p>
            <a:r>
              <a:rPr lang="ru-RU" dirty="0" smtClean="0"/>
              <a:t>   Экономическую </a:t>
            </a:r>
            <a:r>
              <a:rPr lang="ru-RU" dirty="0"/>
              <a:t>эффективность использования земель можно рассматривать в двух аспектах: как народнохозяйственную, когда земля используется как пространственный базис (в </a:t>
            </a:r>
            <a:r>
              <a:rPr lang="ru-RU" dirty="0" smtClean="0"/>
              <a:t>промышленности</a:t>
            </a:r>
            <a:r>
              <a:rPr lang="ru-RU" dirty="0"/>
              <a:t>, транспорте связи и др.) и как хозрасчетную (коммерческую), когда земля используется как главное средство производства (в сельском, лесном хозяйстве).</a:t>
            </a:r>
          </a:p>
        </p:txBody>
      </p:sp>
    </p:spTree>
    <p:extLst>
      <p:ext uri="{BB962C8B-B14F-4D97-AF65-F5344CB8AC3E}">
        <p14:creationId xmlns:p14="http://schemas.microsoft.com/office/powerpoint/2010/main" val="241859405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13806" y="434991"/>
            <a:ext cx="9144000" cy="5909310"/>
          </a:xfrm>
          <a:prstGeom prst="rect">
            <a:avLst/>
          </a:prstGeom>
        </p:spPr>
        <p:txBody>
          <a:bodyPr wrap="square">
            <a:spAutoFit/>
          </a:bodyPr>
          <a:lstStyle/>
          <a:p>
            <a:r>
              <a:rPr lang="ru-RU" dirty="0" smtClean="0"/>
              <a:t>   Для </a:t>
            </a:r>
            <a:r>
              <a:rPr lang="ru-RU" dirty="0"/>
              <a:t>оценки экономической эффективности использования земли сельскими товаропроизводителями применяется система </a:t>
            </a:r>
            <a:r>
              <a:rPr lang="ru-RU" dirty="0" err="1"/>
              <a:t>натураль-ных</a:t>
            </a:r>
            <a:r>
              <a:rPr lang="ru-RU" dirty="0"/>
              <a:t> и стоимостных показателей.</a:t>
            </a:r>
          </a:p>
          <a:p>
            <a:r>
              <a:rPr lang="ru-RU" dirty="0"/>
              <a:t>К первым относятся:</a:t>
            </a:r>
          </a:p>
          <a:p>
            <a:r>
              <a:rPr lang="ru-RU" dirty="0"/>
              <a:t>- валовой объем производства продукции растениеводства, на 100 га сельскохозяйственных или пахотных земель, 100 </a:t>
            </a:r>
            <a:r>
              <a:rPr lang="ru-RU" dirty="0" err="1"/>
              <a:t>балло</a:t>
            </a:r>
            <a:r>
              <a:rPr lang="ru-RU" dirty="0"/>
              <a:t>-га пахотных земель;</a:t>
            </a:r>
          </a:p>
          <a:p>
            <a:r>
              <a:rPr lang="ru-RU" dirty="0"/>
              <a:t>- выход кормовых единиц или </a:t>
            </a:r>
            <a:r>
              <a:rPr lang="ru-RU" dirty="0" err="1"/>
              <a:t>переваримого</a:t>
            </a:r>
            <a:r>
              <a:rPr lang="ru-RU" dirty="0"/>
              <a:t> протеина с 1 га сельскохозяйственных или пахотных земель;</a:t>
            </a:r>
          </a:p>
          <a:p>
            <a:r>
              <a:rPr lang="ru-RU" dirty="0"/>
              <a:t>- урожайность сельскохозяйственных культур с 1 га пахотных земель;</a:t>
            </a:r>
          </a:p>
          <a:p>
            <a:r>
              <a:rPr lang="ru-RU" dirty="0"/>
              <a:t>- продуктивность 1 га луговых земель.</a:t>
            </a:r>
          </a:p>
          <a:p>
            <a:r>
              <a:rPr lang="ru-RU" dirty="0" smtClean="0"/>
              <a:t>   </a:t>
            </a:r>
          </a:p>
          <a:p>
            <a:r>
              <a:rPr lang="ru-RU" dirty="0"/>
              <a:t> </a:t>
            </a:r>
            <a:r>
              <a:rPr lang="ru-RU" dirty="0" smtClean="0"/>
              <a:t>  Вторые </a:t>
            </a:r>
            <a:r>
              <a:rPr lang="ru-RU" dirty="0"/>
              <a:t>включают:</a:t>
            </a:r>
          </a:p>
          <a:p>
            <a:r>
              <a:rPr lang="ru-RU" dirty="0"/>
              <a:t>- стоимость валовой продукции растениеводства в расчете на 1 или 100 га сельскохозяйственных земель или на 100 </a:t>
            </a:r>
            <a:r>
              <a:rPr lang="ru-RU" dirty="0" err="1"/>
              <a:t>балло</a:t>
            </a:r>
            <a:r>
              <a:rPr lang="ru-RU" dirty="0"/>
              <a:t>-га па-</a:t>
            </a:r>
            <a:r>
              <a:rPr lang="ru-RU" dirty="0" err="1"/>
              <a:t>хотных</a:t>
            </a:r>
            <a:r>
              <a:rPr lang="ru-RU" dirty="0"/>
              <a:t> земель; </a:t>
            </a:r>
          </a:p>
          <a:p>
            <a:r>
              <a:rPr lang="ru-RU" dirty="0"/>
              <a:t>- размер валового и чистого дохода от растениеводства в </a:t>
            </a:r>
            <a:r>
              <a:rPr lang="ru-RU" dirty="0" err="1"/>
              <a:t>расче</a:t>
            </a:r>
            <a:r>
              <a:rPr lang="ru-RU" dirty="0"/>
              <a:t>-те на 1 или 100 га сельскохозяйственных земель; </a:t>
            </a:r>
          </a:p>
          <a:p>
            <a:r>
              <a:rPr lang="ru-RU" dirty="0"/>
              <a:t>- окупаемость материально-денежных затрат (выход валовой продукции, валового и чистого дохода на 100 руб. материально-денежных затрат);</a:t>
            </a:r>
          </a:p>
          <a:p>
            <a:r>
              <a:rPr lang="ru-RU" dirty="0"/>
              <a:t>- прибыль на 100 га сельскохозяйственных, пахотных земель или 100 </a:t>
            </a:r>
            <a:r>
              <a:rPr lang="ru-RU" dirty="0" err="1"/>
              <a:t>балло</a:t>
            </a:r>
            <a:r>
              <a:rPr lang="ru-RU" dirty="0"/>
              <a:t>-га пахотных земель.</a:t>
            </a:r>
          </a:p>
          <a:p>
            <a:r>
              <a:rPr lang="ru-RU" dirty="0"/>
              <a:t>- уровень рентабельности растениеводства.</a:t>
            </a:r>
          </a:p>
        </p:txBody>
      </p:sp>
    </p:spTree>
    <p:extLst>
      <p:ext uri="{BB962C8B-B14F-4D97-AF65-F5344CB8AC3E}">
        <p14:creationId xmlns:p14="http://schemas.microsoft.com/office/powerpoint/2010/main" val="26977826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001970" y="367107"/>
            <a:ext cx="7766936" cy="5058333"/>
          </a:xfrm>
        </p:spPr>
        <p:txBody>
          <a:bodyPr/>
          <a:lstStyle/>
          <a:p>
            <a:pPr algn="l"/>
            <a:r>
              <a:rPr lang="ru-RU" dirty="0">
                <a:solidFill>
                  <a:schemeClr val="tx1"/>
                </a:solidFill>
              </a:rPr>
              <a:t>Крестьянским (фермерским) хозяйством признается коммерческая орга­низация, созданная одним гражданином (членами одной семьи), внесшим (внесшими) имущественные вклады, для осуществления предприниматель­ской деятельности по производству сельскохозяйственной продукции, а также по ее переработке, хранению, транспортировке и реализации, основанной на его (их) личном трудовом участии и использовании земельного участка, предоставленного для этих целей в соответствии с законодательством об охране и использовании земель. Данное определение содержится в Законе Республики Беларусь от 18 февраля 1991 г. «О крестьянском (фермерском) хозяйстве», а также в Гражданском кодексе Республики Беларусь </a:t>
            </a:r>
            <a:endParaRPr lang="ru-RU" dirty="0">
              <a:solidFill>
                <a:schemeClr val="tx1"/>
              </a:solidFill>
            </a:endParaRPr>
          </a:p>
        </p:txBody>
      </p:sp>
    </p:spTree>
    <p:extLst>
      <p:ext uri="{BB962C8B-B14F-4D97-AF65-F5344CB8AC3E}">
        <p14:creationId xmlns:p14="http://schemas.microsoft.com/office/powerpoint/2010/main" val="116913797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566057" y="620384"/>
            <a:ext cx="8560526" cy="5632311"/>
          </a:xfrm>
          <a:prstGeom prst="rect">
            <a:avLst/>
          </a:prstGeom>
        </p:spPr>
        <p:txBody>
          <a:bodyPr wrap="square">
            <a:spAutoFit/>
          </a:bodyPr>
          <a:lstStyle/>
          <a:p>
            <a:r>
              <a:rPr lang="ru-RU" dirty="0" smtClean="0"/>
              <a:t>   В </a:t>
            </a:r>
            <a:r>
              <a:rPr lang="ru-RU" dirty="0"/>
              <a:t>качестве показателей, оценивающих экологическую </a:t>
            </a:r>
            <a:r>
              <a:rPr lang="ru-RU" dirty="0" err="1"/>
              <a:t>эффектив-ность</a:t>
            </a:r>
            <a:r>
              <a:rPr lang="ru-RU" dirty="0"/>
              <a:t> использования сельскохозяйственных земель, можно принять [    ]:</a:t>
            </a:r>
          </a:p>
          <a:p>
            <a:r>
              <a:rPr lang="ru-RU" dirty="0"/>
              <a:t>  коэффициент концентрации вредных веществ в почве, который устанавливается как отношение фактической загрязненности почв к предельно допустимым дозам;</a:t>
            </a:r>
          </a:p>
          <a:p>
            <a:r>
              <a:rPr lang="ru-RU" dirty="0"/>
              <a:t> коэффициенты, характеризующие основные агрохимические свойства почвы (содержание гумуса, кислотности, фосфора и калия в почве), устанавливаются как отношение фактических их </a:t>
            </a:r>
            <a:r>
              <a:rPr lang="ru-RU" dirty="0" err="1"/>
              <a:t>парамет</a:t>
            </a:r>
            <a:r>
              <a:rPr lang="ru-RU" dirty="0"/>
              <a:t>-ров к оптимальным;</a:t>
            </a:r>
          </a:p>
          <a:p>
            <a:r>
              <a:rPr lang="ru-RU" dirty="0"/>
              <a:t> баланс питательных веществ в почве при их использовании определяется как разность между суммой поступления питательных веществ от всех внешних источников и выносом их с урожаем сель-</a:t>
            </a:r>
            <a:r>
              <a:rPr lang="ru-RU" dirty="0" err="1"/>
              <a:t>скохозяйственных</a:t>
            </a:r>
            <a:r>
              <a:rPr lang="ru-RU" dirty="0"/>
              <a:t> культур;</a:t>
            </a:r>
          </a:p>
          <a:p>
            <a:r>
              <a:rPr lang="ru-RU" dirty="0"/>
              <a:t> водный баланс сельскохозяйственных земель устанавливается как разность между его приходной и расходной частями;</a:t>
            </a:r>
          </a:p>
          <a:p>
            <a:r>
              <a:rPr lang="ru-RU" dirty="0"/>
              <a:t> коэффициент уплотнения пахотных земель, определяемый как отношение площади уплотненных пахотных земель к их общей площади;</a:t>
            </a:r>
          </a:p>
          <a:p>
            <a:r>
              <a:rPr lang="ru-RU" dirty="0"/>
              <a:t> коэффициент антропогенной напряженности </a:t>
            </a:r>
            <a:r>
              <a:rPr lang="ru-RU" dirty="0" err="1"/>
              <a:t>сельскохозяй-ственных</a:t>
            </a:r>
            <a:r>
              <a:rPr lang="ru-RU" dirty="0"/>
              <a:t> земель находится как отношение площади антропогенных объектов, размещенных на сельскохозяйственных землях, к общей площади используемых сельскохозяйственных земель;</a:t>
            </a:r>
          </a:p>
        </p:txBody>
      </p:sp>
    </p:spTree>
    <p:extLst>
      <p:ext uri="{BB962C8B-B14F-4D97-AF65-F5344CB8AC3E}">
        <p14:creationId xmlns:p14="http://schemas.microsoft.com/office/powerpoint/2010/main" val="74892602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09303" y="111605"/>
            <a:ext cx="8891451" cy="6463308"/>
          </a:xfrm>
          <a:prstGeom prst="rect">
            <a:avLst/>
          </a:prstGeom>
        </p:spPr>
        <p:txBody>
          <a:bodyPr wrap="square">
            <a:spAutoFit/>
          </a:bodyPr>
          <a:lstStyle/>
          <a:p>
            <a:r>
              <a:rPr lang="ru-RU" dirty="0"/>
              <a:t> коэффициент </a:t>
            </a:r>
            <a:r>
              <a:rPr lang="ru-RU" dirty="0" err="1"/>
              <a:t>контурности</a:t>
            </a:r>
            <a:r>
              <a:rPr lang="ru-RU" dirty="0"/>
              <a:t> сельскохозяйственных земель;</a:t>
            </a:r>
          </a:p>
          <a:p>
            <a:r>
              <a:rPr lang="ru-RU" dirty="0"/>
              <a:t> коэффициент </a:t>
            </a:r>
            <a:r>
              <a:rPr lang="ru-RU" dirty="0" err="1"/>
              <a:t>контурности</a:t>
            </a:r>
            <a:r>
              <a:rPr lang="ru-RU" dirty="0"/>
              <a:t> почвенных разновидностей;</a:t>
            </a:r>
          </a:p>
          <a:p>
            <a:r>
              <a:rPr lang="ru-RU" dirty="0"/>
              <a:t> коэффициент экологической уязвимости сельскохозяйственных земель определяется как отношение площади </a:t>
            </a:r>
            <a:r>
              <a:rPr lang="ru-RU" dirty="0" err="1"/>
              <a:t>сельскохозяйствен-ных</a:t>
            </a:r>
            <a:r>
              <a:rPr lang="ru-RU" dirty="0"/>
              <a:t> земель, защищенных от эрозии, к общей площади </a:t>
            </a:r>
            <a:r>
              <a:rPr lang="ru-RU" dirty="0" err="1"/>
              <a:t>сельскохо-зяйственных</a:t>
            </a:r>
            <a:r>
              <a:rPr lang="ru-RU" dirty="0"/>
              <a:t> земель;</a:t>
            </a:r>
          </a:p>
          <a:p>
            <a:r>
              <a:rPr lang="ru-RU" dirty="0"/>
              <a:t> коэффициент эрозионной опасности сельскохозяйственных </a:t>
            </a:r>
            <a:r>
              <a:rPr lang="ru-RU" dirty="0" err="1"/>
              <a:t>зе</a:t>
            </a:r>
            <a:r>
              <a:rPr lang="ru-RU" dirty="0"/>
              <a:t>-мель находится как отношение площади </a:t>
            </a:r>
            <a:r>
              <a:rPr lang="ru-RU" dirty="0" err="1"/>
              <a:t>эрозионно</a:t>
            </a:r>
            <a:r>
              <a:rPr lang="ru-RU" dirty="0"/>
              <a:t> опасных сель-</a:t>
            </a:r>
            <a:r>
              <a:rPr lang="ru-RU" dirty="0" err="1"/>
              <a:t>скохозяйственных</a:t>
            </a:r>
            <a:r>
              <a:rPr lang="ru-RU" dirty="0"/>
              <a:t> земель к их общей площади;</a:t>
            </a:r>
          </a:p>
          <a:p>
            <a:r>
              <a:rPr lang="ru-RU" dirty="0"/>
              <a:t> коэффициент </a:t>
            </a:r>
            <a:r>
              <a:rPr lang="ru-RU" dirty="0" err="1"/>
              <a:t>распаханности</a:t>
            </a:r>
            <a:r>
              <a:rPr lang="ru-RU" dirty="0"/>
              <a:t> сельскохозяйственных земель устанавливается как отношение площадей пахотных и </a:t>
            </a:r>
            <a:r>
              <a:rPr lang="ru-RU" dirty="0" err="1"/>
              <a:t>сельскохо-зяйственных</a:t>
            </a:r>
            <a:r>
              <a:rPr lang="ru-RU" dirty="0"/>
              <a:t> земель;</a:t>
            </a:r>
          </a:p>
          <a:p>
            <a:r>
              <a:rPr lang="ru-RU" dirty="0"/>
              <a:t> коэффициент </a:t>
            </a:r>
            <a:r>
              <a:rPr lang="ru-RU" dirty="0" err="1"/>
              <a:t>залуженности</a:t>
            </a:r>
            <a:r>
              <a:rPr lang="ru-RU" dirty="0"/>
              <a:t> сельскохозяйственных земель находится как отношение площади луговых земель к общей </a:t>
            </a:r>
            <a:r>
              <a:rPr lang="ru-RU" dirty="0" err="1"/>
              <a:t>площа-ди</a:t>
            </a:r>
            <a:r>
              <a:rPr lang="ru-RU" dirty="0"/>
              <a:t> сельскохозяйственных земель;</a:t>
            </a:r>
          </a:p>
          <a:p>
            <a:r>
              <a:rPr lang="ru-RU" dirty="0"/>
              <a:t> коэффициент радиоактивной загрязненности </a:t>
            </a:r>
            <a:r>
              <a:rPr lang="ru-RU" dirty="0" err="1"/>
              <a:t>сельскохозяй-ственных</a:t>
            </a:r>
            <a:r>
              <a:rPr lang="ru-RU" dirty="0"/>
              <a:t> земель представляет собой отношение площади </a:t>
            </a:r>
            <a:r>
              <a:rPr lang="ru-RU" dirty="0" err="1"/>
              <a:t>радиоак-тивно</a:t>
            </a:r>
            <a:r>
              <a:rPr lang="ru-RU" dirty="0"/>
              <a:t> загрязненных сельскохозяйственных земель к их общей </a:t>
            </a:r>
            <a:r>
              <a:rPr lang="ru-RU" dirty="0" err="1"/>
              <a:t>пло</a:t>
            </a:r>
            <a:r>
              <a:rPr lang="ru-RU" dirty="0"/>
              <a:t>-щади; </a:t>
            </a:r>
          </a:p>
          <a:p>
            <a:r>
              <a:rPr lang="ru-RU" dirty="0"/>
              <a:t> коэффициент экологической защищенности </a:t>
            </a:r>
            <a:r>
              <a:rPr lang="ru-RU" dirty="0" err="1"/>
              <a:t>сельскохозяй-ственных</a:t>
            </a:r>
            <a:r>
              <a:rPr lang="ru-RU" dirty="0"/>
              <a:t> земель лесом находится как отношение площади сельско-хозяйственных земель, защищенных лесом, к общей площади сель-</a:t>
            </a:r>
            <a:r>
              <a:rPr lang="ru-RU" dirty="0" err="1"/>
              <a:t>скохозяйственных</a:t>
            </a:r>
            <a:r>
              <a:rPr lang="ru-RU" dirty="0"/>
              <a:t> земель;</a:t>
            </a:r>
          </a:p>
          <a:p>
            <a:r>
              <a:rPr lang="ru-RU" dirty="0"/>
              <a:t> коэффициент мелиоративной освоенности </a:t>
            </a:r>
            <a:r>
              <a:rPr lang="ru-RU" dirty="0" err="1"/>
              <a:t>сельскохозяйствен-ных</a:t>
            </a:r>
            <a:r>
              <a:rPr lang="ru-RU" dirty="0"/>
              <a:t> земель определяется как отношение площади мелиорируемых сельскохозяйственных земель к их общей площади;</a:t>
            </a:r>
          </a:p>
          <a:p>
            <a:r>
              <a:rPr lang="ru-RU" dirty="0"/>
              <a:t> изменение балла плодородия сельскохозяйственных земель.</a:t>
            </a:r>
          </a:p>
        </p:txBody>
      </p:sp>
    </p:spTree>
    <p:extLst>
      <p:ext uri="{BB962C8B-B14F-4D97-AF65-F5344CB8AC3E}">
        <p14:creationId xmlns:p14="http://schemas.microsoft.com/office/powerpoint/2010/main" val="263373303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00891" y="765079"/>
            <a:ext cx="8673737" cy="5355312"/>
          </a:xfrm>
          <a:prstGeom prst="rect">
            <a:avLst/>
          </a:prstGeom>
        </p:spPr>
        <p:txBody>
          <a:bodyPr wrap="square">
            <a:spAutoFit/>
          </a:bodyPr>
          <a:lstStyle/>
          <a:p>
            <a:r>
              <a:rPr lang="ru-RU" dirty="0" smtClean="0"/>
              <a:t>   В </a:t>
            </a:r>
            <a:r>
              <a:rPr lang="ru-RU" dirty="0"/>
              <a:t>связи с многообразием показателей оценки экологической </a:t>
            </a:r>
            <a:r>
              <a:rPr lang="ru-RU" dirty="0" smtClean="0"/>
              <a:t>эффективности </a:t>
            </a:r>
            <a:r>
              <a:rPr lang="ru-RU" dirty="0"/>
              <a:t>использования сельскохозяйственных земель </a:t>
            </a:r>
            <a:r>
              <a:rPr lang="ru-RU" dirty="0" smtClean="0"/>
              <a:t>однозначного </a:t>
            </a:r>
            <a:r>
              <a:rPr lang="ru-RU" dirty="0"/>
              <a:t>вывода по этому виду эффективности сделать нельзя. </a:t>
            </a:r>
          </a:p>
          <a:p>
            <a:endParaRPr lang="ru-RU" dirty="0" smtClean="0"/>
          </a:p>
          <a:p>
            <a:r>
              <a:rPr lang="ru-RU" dirty="0" smtClean="0"/>
              <a:t>   Социальная </a:t>
            </a:r>
            <a:r>
              <a:rPr lang="ru-RU" dirty="0"/>
              <a:t>эффективность использования земель обусловлена их ролью как объекта социально-экономических и земельных </a:t>
            </a:r>
            <a:r>
              <a:rPr lang="ru-RU" dirty="0" smtClean="0"/>
              <a:t>отношений </a:t>
            </a:r>
            <a:r>
              <a:rPr lang="ru-RU" dirty="0"/>
              <a:t>и направлена на улучшение социальных условий жизни и труда проживающего на этих землях населения. Однако определить социальную эффективность использования земель очень сложно в связи с недостаточностью методик установления состава </a:t>
            </a:r>
            <a:r>
              <a:rPr lang="ru-RU" dirty="0" smtClean="0"/>
              <a:t>эффективности </a:t>
            </a:r>
            <a:r>
              <a:rPr lang="ru-RU" dirty="0"/>
              <a:t>социальных мероприятий. </a:t>
            </a:r>
          </a:p>
          <a:p>
            <a:endParaRPr lang="ru-RU" dirty="0" smtClean="0"/>
          </a:p>
          <a:p>
            <a:r>
              <a:rPr lang="ru-RU" dirty="0"/>
              <a:t> </a:t>
            </a:r>
            <a:r>
              <a:rPr lang="ru-RU" dirty="0" smtClean="0"/>
              <a:t>  Экономическая </a:t>
            </a:r>
            <a:r>
              <a:rPr lang="ru-RU" dirty="0"/>
              <a:t>эффективность использования земель </a:t>
            </a:r>
            <a:r>
              <a:rPr lang="ru-RU" dirty="0" smtClean="0"/>
              <a:t>обусловлена </a:t>
            </a:r>
            <a:r>
              <a:rPr lang="ru-RU" dirty="0"/>
              <a:t>степенью вовлечения их в сельскохозяйственное производство и предопределяется результативными экономическими показателя-ми земледелия и производственной способности земель. </a:t>
            </a:r>
            <a:r>
              <a:rPr lang="ru-RU" dirty="0" smtClean="0"/>
              <a:t>Повышение </a:t>
            </a:r>
            <a:r>
              <a:rPr lang="ru-RU" dirty="0"/>
              <a:t>эффективности использования земли достигается путем </a:t>
            </a:r>
            <a:r>
              <a:rPr lang="ru-RU" dirty="0" smtClean="0"/>
              <a:t>установления </a:t>
            </a:r>
            <a:r>
              <a:rPr lang="ru-RU" dirty="0"/>
              <a:t>оптимального соотношения сельскохозяйственных </a:t>
            </a:r>
            <a:r>
              <a:rPr lang="ru-RU" dirty="0" smtClean="0"/>
              <a:t>земель</a:t>
            </a:r>
            <a:r>
              <a:rPr lang="ru-RU" dirty="0"/>
              <a:t>, рациональным составом и структурой посевов </a:t>
            </a:r>
            <a:r>
              <a:rPr lang="ru-RU" dirty="0" smtClean="0"/>
              <a:t>сельскохозяйственных </a:t>
            </a:r>
            <a:r>
              <a:rPr lang="ru-RU" dirty="0"/>
              <a:t>культур, снижением удельных производственных затрат в растениеводстве</a:t>
            </a:r>
          </a:p>
        </p:txBody>
      </p:sp>
    </p:spTree>
    <p:extLst>
      <p:ext uri="{BB962C8B-B14F-4D97-AF65-F5344CB8AC3E}">
        <p14:creationId xmlns:p14="http://schemas.microsoft.com/office/powerpoint/2010/main" val="218026627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818606" y="612845"/>
            <a:ext cx="8325394" cy="4524315"/>
          </a:xfrm>
          <a:prstGeom prst="rect">
            <a:avLst/>
          </a:prstGeom>
        </p:spPr>
        <p:txBody>
          <a:bodyPr wrap="square">
            <a:spAutoFit/>
          </a:bodyPr>
          <a:lstStyle/>
          <a:p>
            <a:r>
              <a:rPr lang="ru-RU" dirty="0" smtClean="0"/>
              <a:t>   Экономическую </a:t>
            </a:r>
            <a:r>
              <a:rPr lang="ru-RU" dirty="0"/>
              <a:t>эффективность использования земель </a:t>
            </a:r>
            <a:r>
              <a:rPr lang="ru-RU" dirty="0" smtClean="0"/>
              <a:t>предлагается </a:t>
            </a:r>
            <a:r>
              <a:rPr lang="ru-RU" dirty="0"/>
              <a:t>оценивать с учетом системы экономических взаимосвязей, </a:t>
            </a:r>
            <a:r>
              <a:rPr lang="ru-RU" dirty="0" smtClean="0"/>
              <a:t>результатов </a:t>
            </a:r>
            <a:r>
              <a:rPr lang="ru-RU" dirty="0"/>
              <a:t>производства и производительной способности (</a:t>
            </a:r>
            <a:r>
              <a:rPr lang="ru-RU" dirty="0" smtClean="0"/>
              <a:t>продуктивности</a:t>
            </a:r>
            <a:r>
              <a:rPr lang="ru-RU" dirty="0"/>
              <a:t>) земли, что требует разработки соответствующей системы оценочных показателей.</a:t>
            </a:r>
          </a:p>
          <a:p>
            <a:endParaRPr lang="ru-RU" dirty="0" smtClean="0"/>
          </a:p>
          <a:p>
            <a:r>
              <a:rPr lang="ru-RU" dirty="0"/>
              <a:t> </a:t>
            </a:r>
            <a:r>
              <a:rPr lang="ru-RU" dirty="0" smtClean="0"/>
              <a:t>  При </a:t>
            </a:r>
            <a:r>
              <a:rPr lang="ru-RU" dirty="0"/>
              <a:t>определении экономической эффективности использования земель целесообразно в рамках экономического анализа применять энергетический анализ, который следует рассматривать в качестве мощного, но лишь дополнительного аналитического приема, увели-</a:t>
            </a:r>
            <a:r>
              <a:rPr lang="ru-RU" dirty="0" err="1"/>
              <a:t>чивающего</a:t>
            </a:r>
            <a:r>
              <a:rPr lang="ru-RU" dirty="0"/>
              <a:t> возможности экономического анализа, как элемент эко-</a:t>
            </a:r>
            <a:r>
              <a:rPr lang="ru-RU" dirty="0" err="1"/>
              <a:t>номической</a:t>
            </a:r>
            <a:r>
              <a:rPr lang="ru-RU" dirty="0"/>
              <a:t> оценки эффективности использования земель. При этом для определения показателей эффективности расчеты ведутся не в денежном эквиваленте (рублях), а в энергетических единицах (МДж). </a:t>
            </a:r>
          </a:p>
          <a:p>
            <a:endParaRPr lang="ru-RU" dirty="0" smtClean="0"/>
          </a:p>
          <a:p>
            <a:r>
              <a:rPr lang="ru-RU" dirty="0"/>
              <a:t> </a:t>
            </a:r>
            <a:r>
              <a:rPr lang="ru-RU" dirty="0" smtClean="0"/>
              <a:t> Экономическая </a:t>
            </a:r>
            <a:r>
              <a:rPr lang="ru-RU" dirty="0"/>
              <a:t>эффективность сельского хозяйства в </a:t>
            </a:r>
            <a:r>
              <a:rPr lang="ru-RU" dirty="0" smtClean="0"/>
              <a:t>значительной </a:t>
            </a:r>
            <a:r>
              <a:rPr lang="ru-RU" dirty="0"/>
              <a:t>степени зависит от факторов интенсификации.</a:t>
            </a:r>
          </a:p>
        </p:txBody>
      </p:sp>
    </p:spTree>
    <p:extLst>
      <p:ext uri="{BB962C8B-B14F-4D97-AF65-F5344CB8AC3E}">
        <p14:creationId xmlns:p14="http://schemas.microsoft.com/office/powerpoint/2010/main" val="27204520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670560" y="186631"/>
            <a:ext cx="8543109" cy="6463308"/>
          </a:xfrm>
          <a:prstGeom prst="rect">
            <a:avLst/>
          </a:prstGeom>
        </p:spPr>
        <p:txBody>
          <a:bodyPr wrap="square">
            <a:spAutoFit/>
          </a:bodyPr>
          <a:lstStyle/>
          <a:p>
            <a:r>
              <a:rPr lang="ru-RU" dirty="0" smtClean="0"/>
              <a:t>   Все </a:t>
            </a:r>
            <a:r>
              <a:rPr lang="ru-RU" dirty="0"/>
              <a:t>факторы интенсификации можно разделить на три группы. К первой группе относятся те из них, которые обеспечивают рост урожайности </a:t>
            </a:r>
            <a:r>
              <a:rPr lang="ru-RU" dirty="0" smtClean="0"/>
              <a:t>сельскохозяйственных </a:t>
            </a:r>
            <a:r>
              <a:rPr lang="ru-RU" dirty="0"/>
              <a:t>культур и продуктивности </a:t>
            </a:r>
            <a:r>
              <a:rPr lang="ru-RU" dirty="0" smtClean="0"/>
              <a:t>животных </a:t>
            </a:r>
            <a:r>
              <a:rPr lang="ru-RU" dirty="0"/>
              <a:t>за счет более полного использования их биологического </a:t>
            </a:r>
            <a:r>
              <a:rPr lang="ru-RU" dirty="0" smtClean="0"/>
              <a:t>потенциала</a:t>
            </a:r>
            <a:r>
              <a:rPr lang="ru-RU" dirty="0"/>
              <a:t>. К данной группе в земледелии, как отмечалось раньше, относятся: применение удобрений, совершенствование </a:t>
            </a:r>
            <a:r>
              <a:rPr lang="ru-RU" dirty="0" smtClean="0"/>
              <a:t>агротехнических </a:t>
            </a:r>
            <a:r>
              <a:rPr lang="ru-RU" dirty="0"/>
              <a:t>приемов, использование новых </a:t>
            </a:r>
            <a:r>
              <a:rPr lang="ru-RU" dirty="0" smtClean="0"/>
              <a:t>высокоурожайных </a:t>
            </a:r>
            <a:r>
              <a:rPr lang="ru-RU" dirty="0"/>
              <a:t>сортов растений, совершенствование семеноводства, орошение и т.д.; в </a:t>
            </a:r>
            <a:r>
              <a:rPr lang="ru-RU" dirty="0" smtClean="0"/>
              <a:t>животноводстве </a:t>
            </a:r>
            <a:r>
              <a:rPr lang="ru-RU" dirty="0"/>
              <a:t>- укрепление кормовой базы, племенная и </a:t>
            </a:r>
            <a:r>
              <a:rPr lang="ru-RU" dirty="0" smtClean="0"/>
              <a:t>ветеринарная </a:t>
            </a:r>
            <a:r>
              <a:rPr lang="ru-RU" dirty="0"/>
              <a:t>работа, улучшение условий содержания животных и др. </a:t>
            </a:r>
          </a:p>
          <a:p>
            <a:r>
              <a:rPr lang="ru-RU" dirty="0"/>
              <a:t>Факторы второй группы обеспечивают снижение затрат труда на возделывание сельскохозяйственных культур и содержание скота; к ним относятся комплексная механизация и электрификация сель-</a:t>
            </a:r>
            <a:r>
              <a:rPr lang="ru-RU" dirty="0" err="1"/>
              <a:t>скохозяйственного</a:t>
            </a:r>
            <a:r>
              <a:rPr lang="ru-RU" dirty="0"/>
              <a:t> производства, совершенствование организации и оплаты труда.</a:t>
            </a:r>
          </a:p>
          <a:p>
            <a:endParaRPr lang="ru-RU" dirty="0" smtClean="0"/>
          </a:p>
          <a:p>
            <a:r>
              <a:rPr lang="ru-RU" dirty="0"/>
              <a:t> </a:t>
            </a:r>
            <a:r>
              <a:rPr lang="ru-RU" dirty="0" smtClean="0"/>
              <a:t>  Третью </a:t>
            </a:r>
            <a:r>
              <a:rPr lang="ru-RU" dirty="0"/>
              <a:t>группу образуют факторы, которые создают </a:t>
            </a:r>
            <a:r>
              <a:rPr lang="ru-RU" dirty="0" smtClean="0"/>
              <a:t>благоприятные </a:t>
            </a:r>
            <a:r>
              <a:rPr lang="ru-RU" dirty="0"/>
              <a:t>условия для эффективного использования производственных ресурсов (земельных, материальных и трудовых), а также условия для ускоренного внедрения достижений научно-технического </a:t>
            </a:r>
            <a:r>
              <a:rPr lang="ru-RU" dirty="0" smtClean="0"/>
              <a:t>прогресса</a:t>
            </a:r>
            <a:r>
              <a:rPr lang="ru-RU" dirty="0"/>
              <a:t>. Главные из них – специализация, концентрация и </a:t>
            </a:r>
            <a:r>
              <a:rPr lang="ru-RU" dirty="0" smtClean="0"/>
              <a:t>кооперация </a:t>
            </a:r>
            <a:r>
              <a:rPr lang="ru-RU" dirty="0"/>
              <a:t>сельскохозяйственного производства, совершенствование форм собственности и хозяйствования, экономического механизма в АПК, улучшение условий труда и отдыха работников.</a:t>
            </a:r>
          </a:p>
        </p:txBody>
      </p:sp>
    </p:spTree>
    <p:extLst>
      <p:ext uri="{BB962C8B-B14F-4D97-AF65-F5344CB8AC3E}">
        <p14:creationId xmlns:p14="http://schemas.microsoft.com/office/powerpoint/2010/main" val="323130349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14103" y="366161"/>
            <a:ext cx="8438606" cy="6186309"/>
          </a:xfrm>
          <a:prstGeom prst="rect">
            <a:avLst/>
          </a:prstGeom>
        </p:spPr>
        <p:txBody>
          <a:bodyPr wrap="square">
            <a:spAutoFit/>
          </a:bodyPr>
          <a:lstStyle/>
          <a:p>
            <a:r>
              <a:rPr lang="ru-RU" dirty="0" smtClean="0"/>
              <a:t>   Выход </a:t>
            </a:r>
            <a:r>
              <a:rPr lang="ru-RU" dirty="0"/>
              <a:t>продукции в сельском хозяйстве в значительной степени зависит от правильного сочетания указанных факторов. </a:t>
            </a:r>
            <a:r>
              <a:rPr lang="ru-RU" dirty="0" smtClean="0"/>
              <a:t>Урожайность </a:t>
            </a:r>
            <a:r>
              <a:rPr lang="ru-RU" dirty="0"/>
              <a:t>культур и </a:t>
            </a:r>
            <a:r>
              <a:rPr lang="ru-RU" dirty="0" smtClean="0"/>
              <a:t>продуктивность </a:t>
            </a:r>
            <a:r>
              <a:rPr lang="ru-RU" dirty="0"/>
              <a:t>животных определяет в первую очередь лимитирующий фактор, что вызывает необходимость в устранении имеющихся диспропорций, обеспечении </a:t>
            </a:r>
            <a:r>
              <a:rPr lang="ru-RU" dirty="0" smtClean="0"/>
              <a:t>сбалансированного </a:t>
            </a:r>
            <a:r>
              <a:rPr lang="ru-RU" dirty="0"/>
              <a:t>роста.</a:t>
            </a:r>
          </a:p>
          <a:p>
            <a:r>
              <a:rPr lang="ru-RU" dirty="0" smtClean="0"/>
              <a:t>   </a:t>
            </a:r>
          </a:p>
          <a:p>
            <a:r>
              <a:rPr lang="ru-RU" dirty="0" smtClean="0"/>
              <a:t>   В </a:t>
            </a:r>
            <a:r>
              <a:rPr lang="ru-RU" dirty="0"/>
              <a:t>условиях перехода к рыночным отношениям интенсификация </a:t>
            </a:r>
            <a:r>
              <a:rPr lang="ru-RU" dirty="0" smtClean="0"/>
              <a:t>сельского </a:t>
            </a:r>
            <a:r>
              <a:rPr lang="ru-RU" dirty="0"/>
              <a:t>хозяйства должна осуществляться не только за счет </a:t>
            </a:r>
            <a:r>
              <a:rPr lang="ru-RU" dirty="0" smtClean="0"/>
              <a:t>количественного </a:t>
            </a:r>
            <a:r>
              <a:rPr lang="ru-RU" dirty="0"/>
              <a:t>наращивания ресурсов, но, прежде всего, на основе их более рационального использования. Многие крестьянские (фермерские) хозяйства используют свои производственные </a:t>
            </a:r>
            <a:r>
              <a:rPr lang="ru-RU" dirty="0" smtClean="0"/>
              <a:t>ресурсы </a:t>
            </a:r>
            <a:r>
              <a:rPr lang="ru-RU" dirty="0"/>
              <a:t>малоэффективно.</a:t>
            </a:r>
          </a:p>
          <a:p>
            <a:r>
              <a:rPr lang="ru-RU" dirty="0" smtClean="0"/>
              <a:t>   </a:t>
            </a:r>
          </a:p>
          <a:p>
            <a:r>
              <a:rPr lang="ru-RU" dirty="0" smtClean="0"/>
              <a:t>   Другим </a:t>
            </a:r>
            <a:r>
              <a:rPr lang="ru-RU" dirty="0"/>
              <a:t>важным направлением интенсификации </a:t>
            </a:r>
            <a:r>
              <a:rPr lang="ru-RU" dirty="0" smtClean="0"/>
              <a:t>сельскохозяйственного производства </a:t>
            </a:r>
            <a:r>
              <a:rPr lang="ru-RU" dirty="0"/>
              <a:t>является комплексная механизация. Пока сельское хозяйство – одна из самых трудоемких отраслей </a:t>
            </a:r>
            <a:r>
              <a:rPr lang="ru-RU" dirty="0" smtClean="0"/>
              <a:t>народного </a:t>
            </a:r>
            <a:r>
              <a:rPr lang="ru-RU" dirty="0"/>
              <a:t>хозяйства, здесь очень велика доля ручного труда.</a:t>
            </a:r>
          </a:p>
          <a:p>
            <a:r>
              <a:rPr lang="ru-RU" dirty="0" smtClean="0"/>
              <a:t>  </a:t>
            </a:r>
          </a:p>
          <a:p>
            <a:r>
              <a:rPr lang="ru-RU" dirty="0"/>
              <a:t> </a:t>
            </a:r>
            <a:r>
              <a:rPr lang="ru-RU" dirty="0" smtClean="0"/>
              <a:t>  Механизацию</a:t>
            </a:r>
            <a:r>
              <a:rPr lang="ru-RU" dirty="0"/>
              <a:t>, однако, нельзя сводить только к росту парка трак-торов и сельскохозяйственных машин. Сельскому хозяйству нужна разнообразная техника, которая соответствовала бы современным требованиям не только крупного, но и мелкотоварного </a:t>
            </a:r>
            <a:r>
              <a:rPr lang="ru-RU" dirty="0" smtClean="0"/>
              <a:t>производства </a:t>
            </a:r>
            <a:r>
              <a:rPr lang="ru-RU" dirty="0"/>
              <a:t>(в условиях фермерского хозяйства или небольшого </a:t>
            </a:r>
            <a:r>
              <a:rPr lang="ru-RU" dirty="0" smtClean="0"/>
              <a:t>кооператива</a:t>
            </a:r>
            <a:r>
              <a:rPr lang="ru-RU" dirty="0"/>
              <a:t>).</a:t>
            </a:r>
          </a:p>
        </p:txBody>
      </p:sp>
    </p:spTree>
    <p:extLst>
      <p:ext uri="{BB962C8B-B14F-4D97-AF65-F5344CB8AC3E}">
        <p14:creationId xmlns:p14="http://schemas.microsoft.com/office/powerpoint/2010/main" val="69868385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57349" y="514538"/>
            <a:ext cx="8874034" cy="3693319"/>
          </a:xfrm>
          <a:prstGeom prst="rect">
            <a:avLst/>
          </a:prstGeom>
        </p:spPr>
        <p:txBody>
          <a:bodyPr wrap="square">
            <a:spAutoFit/>
          </a:bodyPr>
          <a:lstStyle/>
          <a:p>
            <a:r>
              <a:rPr lang="ru-RU" dirty="0" smtClean="0"/>
              <a:t>   Повышение </a:t>
            </a:r>
            <a:r>
              <a:rPr lang="ru-RU" dirty="0"/>
              <a:t>уровня механизации производственных процессов будет способствовать росту производительности труда, улучшению использования всех материальных ресурсов.</a:t>
            </a:r>
          </a:p>
          <a:p>
            <a:endParaRPr lang="ru-RU" dirty="0" smtClean="0"/>
          </a:p>
          <a:p>
            <a:r>
              <a:rPr lang="ru-RU" dirty="0"/>
              <a:t> </a:t>
            </a:r>
            <a:r>
              <a:rPr lang="ru-RU" dirty="0" smtClean="0"/>
              <a:t>  Для </a:t>
            </a:r>
            <a:r>
              <a:rPr lang="ru-RU" dirty="0"/>
              <a:t>высокопроизводительного использования рабочей силы и средств производства в крестьянском (фермерском) хозяйстве необходимо правильно выполнить организацию труда, согласовать работу на отдельных производственных операциях, определить круг обязанностей работников и т.д. </a:t>
            </a:r>
          </a:p>
          <a:p>
            <a:r>
              <a:rPr lang="ru-RU" dirty="0" smtClean="0"/>
              <a:t>   </a:t>
            </a:r>
          </a:p>
          <a:p>
            <a:r>
              <a:rPr lang="ru-RU" dirty="0" smtClean="0"/>
              <a:t>  В </a:t>
            </a:r>
            <a:r>
              <a:rPr lang="ru-RU" dirty="0"/>
              <a:t>растениеводстве, например, рациональная организация </a:t>
            </a:r>
            <a:r>
              <a:rPr lang="ru-RU" dirty="0" err="1"/>
              <a:t>рабо</a:t>
            </a:r>
            <a:r>
              <a:rPr lang="ru-RU" dirty="0"/>
              <a:t>-чих процессов зависит от того, как скомплектованы агрегаты, под-</a:t>
            </a:r>
            <a:r>
              <a:rPr lang="ru-RU" dirty="0" err="1"/>
              <a:t>готовлены</a:t>
            </a:r>
            <a:r>
              <a:rPr lang="ru-RU" dirty="0"/>
              <a:t> кадры и рабочие места, правильно ли выбран способ </a:t>
            </a:r>
            <a:r>
              <a:rPr lang="ru-RU" dirty="0" err="1"/>
              <a:t>ра</a:t>
            </a:r>
            <a:r>
              <a:rPr lang="ru-RU" dirty="0"/>
              <a:t>-боты, внедряются ли передовые приемы, точно ли рассчитана </a:t>
            </a:r>
            <a:r>
              <a:rPr lang="ru-RU" dirty="0" err="1"/>
              <a:t>по-требность</a:t>
            </a:r>
            <a:r>
              <a:rPr lang="ru-RU" dirty="0"/>
              <a:t> в транспортных средствах и т. д.</a:t>
            </a:r>
          </a:p>
        </p:txBody>
      </p:sp>
    </p:spTree>
    <p:extLst>
      <p:ext uri="{BB962C8B-B14F-4D97-AF65-F5344CB8AC3E}">
        <p14:creationId xmlns:p14="http://schemas.microsoft.com/office/powerpoint/2010/main" val="131622184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74469" y="612845"/>
            <a:ext cx="8769531" cy="3970318"/>
          </a:xfrm>
          <a:prstGeom prst="rect">
            <a:avLst/>
          </a:prstGeom>
        </p:spPr>
        <p:txBody>
          <a:bodyPr wrap="square">
            <a:spAutoFit/>
          </a:bodyPr>
          <a:lstStyle/>
          <a:p>
            <a:r>
              <a:rPr lang="ru-RU" dirty="0" smtClean="0"/>
              <a:t>   Для </a:t>
            </a:r>
            <a:r>
              <a:rPr lang="ru-RU" dirty="0"/>
              <a:t>правильной организации выполнения работ необходимо со-</a:t>
            </a:r>
            <a:r>
              <a:rPr lang="ru-RU" dirty="0" err="1"/>
              <a:t>блюдать</a:t>
            </a:r>
            <a:r>
              <a:rPr lang="ru-RU" dirty="0"/>
              <a:t> соответствующие </a:t>
            </a:r>
            <a:r>
              <a:rPr lang="ru-RU" dirty="0" smtClean="0"/>
              <a:t>принципы </a:t>
            </a:r>
          </a:p>
          <a:p>
            <a:r>
              <a:rPr lang="ru-RU" dirty="0" smtClean="0"/>
              <a:t>- </a:t>
            </a:r>
            <a:r>
              <a:rPr lang="ru-RU" dirty="0"/>
              <a:t>пропорциональности – соотношение между отдельными эле-ментами трудового процесса (численностью работников и агрегата-ми, числом комбайнов, их производительностью и транспортными средствами и др.); </a:t>
            </a:r>
          </a:p>
          <a:p>
            <a:r>
              <a:rPr lang="ru-RU" dirty="0"/>
              <a:t>- согласованности (синхронности) – выполнение операций в строго </a:t>
            </a:r>
            <a:r>
              <a:rPr lang="ru-RU" dirty="0" err="1"/>
              <a:t>отведен¬ное</a:t>
            </a:r>
            <a:r>
              <a:rPr lang="ru-RU" dirty="0"/>
              <a:t> время каждым исполнителем (агрегатом);</a:t>
            </a:r>
          </a:p>
          <a:p>
            <a:r>
              <a:rPr lang="ru-RU" dirty="0"/>
              <a:t>- равномерности (ритмичности) – выполнение операций, связан-</a:t>
            </a:r>
            <a:r>
              <a:rPr lang="ru-RU" dirty="0" err="1"/>
              <a:t>ных</a:t>
            </a:r>
            <a:r>
              <a:rPr lang="ru-RU" dirty="0"/>
              <a:t> между собой, в едином темпе (ритме);</a:t>
            </a:r>
          </a:p>
          <a:p>
            <a:r>
              <a:rPr lang="ru-RU" dirty="0"/>
              <a:t>- непрерывности (поточности) – осуществление трудового про-</a:t>
            </a:r>
            <a:r>
              <a:rPr lang="ru-RU" dirty="0" err="1"/>
              <a:t>цесса</a:t>
            </a:r>
            <a:r>
              <a:rPr lang="ru-RU" dirty="0"/>
              <a:t> с минимальным числом перерывов или без них.</a:t>
            </a:r>
          </a:p>
          <a:p>
            <a:endParaRPr lang="ru-RU" dirty="0" smtClean="0"/>
          </a:p>
          <a:p>
            <a:r>
              <a:rPr lang="ru-RU" dirty="0"/>
              <a:t> </a:t>
            </a:r>
            <a:r>
              <a:rPr lang="ru-RU" dirty="0" smtClean="0"/>
              <a:t>  Эти </a:t>
            </a:r>
            <a:r>
              <a:rPr lang="ru-RU" dirty="0"/>
              <a:t>принципы тесно связаны между собой, невыполнение одного из них ведет к сбою в организации всего рабочего процесса.</a:t>
            </a:r>
          </a:p>
        </p:txBody>
      </p:sp>
    </p:spTree>
    <p:extLst>
      <p:ext uri="{BB962C8B-B14F-4D97-AF65-F5344CB8AC3E}">
        <p14:creationId xmlns:p14="http://schemas.microsoft.com/office/powerpoint/2010/main" val="900814273"/>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57349" y="474345"/>
            <a:ext cx="8952411" cy="4524315"/>
          </a:xfrm>
          <a:prstGeom prst="rect">
            <a:avLst/>
          </a:prstGeom>
        </p:spPr>
        <p:txBody>
          <a:bodyPr wrap="square">
            <a:spAutoFit/>
          </a:bodyPr>
          <a:lstStyle/>
          <a:p>
            <a:r>
              <a:rPr lang="ru-RU" dirty="0" smtClean="0"/>
              <a:t>   Полному </a:t>
            </a:r>
            <a:r>
              <a:rPr lang="ru-RU" dirty="0"/>
              <a:t>и производительному использованию рабочей силы на </a:t>
            </a:r>
            <a:r>
              <a:rPr lang="ru-RU" dirty="0" err="1"/>
              <a:t>пред¬приятии</a:t>
            </a:r>
            <a:r>
              <a:rPr lang="ru-RU" dirty="0"/>
              <a:t> способствуют творческий подход каждого работника к выполнению своих обязанностей, высокая ответственность за пору-</a:t>
            </a:r>
            <a:r>
              <a:rPr lang="ru-RU" dirty="0" err="1"/>
              <a:t>ченное</a:t>
            </a:r>
            <a:r>
              <a:rPr lang="ru-RU" dirty="0"/>
              <a:t> дело и г. д.</a:t>
            </a:r>
          </a:p>
          <a:p>
            <a:endParaRPr lang="ru-RU" dirty="0" smtClean="0"/>
          </a:p>
          <a:p>
            <a:r>
              <a:rPr lang="ru-RU" dirty="0"/>
              <a:t> </a:t>
            </a:r>
            <a:r>
              <a:rPr lang="ru-RU" dirty="0" smtClean="0"/>
              <a:t>  Еще </a:t>
            </a:r>
            <a:r>
              <a:rPr lang="ru-RU" dirty="0"/>
              <a:t>одним внутренним фактором повышения эффективности </a:t>
            </a:r>
            <a:r>
              <a:rPr lang="ru-RU" dirty="0" smtClean="0"/>
              <a:t>сельскохозяйственного </a:t>
            </a:r>
            <a:r>
              <a:rPr lang="ru-RU" dirty="0"/>
              <a:t>производства выступает рациональное </a:t>
            </a:r>
            <a:r>
              <a:rPr lang="ru-RU" dirty="0" err="1"/>
              <a:t>по-строение</a:t>
            </a:r>
            <a:r>
              <a:rPr lang="ru-RU" dirty="0"/>
              <a:t> системы ведения фермерского хозяйства.</a:t>
            </a:r>
          </a:p>
          <a:p>
            <a:endParaRPr lang="ru-RU" dirty="0" smtClean="0"/>
          </a:p>
          <a:p>
            <a:r>
              <a:rPr lang="ru-RU" dirty="0"/>
              <a:t> </a:t>
            </a:r>
            <a:r>
              <a:rPr lang="ru-RU" dirty="0" smtClean="0"/>
              <a:t>  Система </a:t>
            </a:r>
            <a:r>
              <a:rPr lang="ru-RU" dirty="0"/>
              <a:t>ведения хозяйства – довольно сложная </a:t>
            </a:r>
            <a:r>
              <a:rPr lang="ru-RU" dirty="0" smtClean="0"/>
              <a:t>организационно- </a:t>
            </a:r>
            <a:r>
              <a:rPr lang="ru-RU" dirty="0"/>
              <a:t>экономическая категория. Она на уровне предприятия </a:t>
            </a:r>
            <a:r>
              <a:rPr lang="ru-RU" dirty="0" smtClean="0"/>
              <a:t>характеризует социально-экономические </a:t>
            </a:r>
            <a:r>
              <a:rPr lang="ru-RU" dirty="0"/>
              <a:t>отношения. Ее внутренним со-держанием являются производственная, организационная и </a:t>
            </a:r>
            <a:r>
              <a:rPr lang="ru-RU" dirty="0" smtClean="0"/>
              <a:t>социальная </a:t>
            </a:r>
            <a:r>
              <a:rPr lang="ru-RU" dirty="0"/>
              <a:t>структуры предприятия. Вначале строится производственная структура хозяйства, на ее основе – организационная, и с учетом параметров производственной и организационной должна </a:t>
            </a:r>
            <a:r>
              <a:rPr lang="ru-RU" dirty="0" smtClean="0"/>
              <a:t>формироваться </a:t>
            </a:r>
            <a:r>
              <a:rPr lang="ru-RU" dirty="0"/>
              <a:t>социальная структура. Производная от организационной структуры - структура управления предприятием</a:t>
            </a:r>
            <a:r>
              <a:rPr lang="ru-RU" dirty="0" smtClean="0"/>
              <a:t>. </a:t>
            </a:r>
            <a:endParaRPr lang="ru-RU" dirty="0"/>
          </a:p>
        </p:txBody>
      </p:sp>
    </p:spTree>
    <p:extLst>
      <p:ext uri="{BB962C8B-B14F-4D97-AF65-F5344CB8AC3E}">
        <p14:creationId xmlns:p14="http://schemas.microsoft.com/office/powerpoint/2010/main" val="2467870500"/>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78971" y="652705"/>
            <a:ext cx="8778240" cy="5909310"/>
          </a:xfrm>
          <a:prstGeom prst="rect">
            <a:avLst/>
          </a:prstGeom>
        </p:spPr>
        <p:txBody>
          <a:bodyPr wrap="square">
            <a:spAutoFit/>
          </a:bodyPr>
          <a:lstStyle/>
          <a:p>
            <a:r>
              <a:rPr lang="ru-RU" dirty="0" smtClean="0"/>
              <a:t>   Для </a:t>
            </a:r>
            <a:r>
              <a:rPr lang="ru-RU" dirty="0"/>
              <a:t>крестьянского (фермерского) хозяйства система его ведения </a:t>
            </a:r>
            <a:r>
              <a:rPr lang="ru-RU" dirty="0" smtClean="0"/>
              <a:t>обосновывается </a:t>
            </a:r>
            <a:r>
              <a:rPr lang="ru-RU" dirty="0"/>
              <a:t>на перспективу при полном освоении возможных производственных мощностей. При этом могут быть использованы опыт передовых хозяйств, их подразделений, научные </a:t>
            </a:r>
            <a:r>
              <a:rPr lang="ru-RU" dirty="0" smtClean="0"/>
              <a:t>рекомендации</a:t>
            </a:r>
            <a:r>
              <a:rPr lang="ru-RU" dirty="0"/>
              <a:t>, действующие нормы и нормативы.</a:t>
            </a:r>
          </a:p>
          <a:p>
            <a:endParaRPr lang="ru-RU" dirty="0" smtClean="0"/>
          </a:p>
          <a:p>
            <a:r>
              <a:rPr lang="ru-RU" dirty="0"/>
              <a:t> </a:t>
            </a:r>
            <a:r>
              <a:rPr lang="ru-RU" dirty="0" smtClean="0"/>
              <a:t>  Система </a:t>
            </a:r>
            <a:r>
              <a:rPr lang="ru-RU" dirty="0"/>
              <a:t>ведения хозяйства должна обеспечить воспроизводство сельскохозяйственной продукции, сельской социально-территориальной общности, природной сферы. При оценке </a:t>
            </a:r>
            <a:r>
              <a:rPr lang="ru-RU" dirty="0" smtClean="0"/>
              <a:t>эффективности </a:t>
            </a:r>
            <a:r>
              <a:rPr lang="ru-RU" dirty="0"/>
              <a:t>данной системы используют показатели выхода валовой, товарной продукции, валового и чистого дохода, издержек </a:t>
            </a:r>
            <a:r>
              <a:rPr lang="ru-RU" dirty="0" smtClean="0"/>
              <a:t>производства</a:t>
            </a:r>
            <a:r>
              <a:rPr lang="ru-RU" dirty="0"/>
              <a:t>, изменения в основных и оборотных фондах, уровня </a:t>
            </a:r>
            <a:r>
              <a:rPr lang="ru-RU" dirty="0" smtClean="0"/>
              <a:t>производительности </a:t>
            </a:r>
            <a:r>
              <a:rPr lang="ru-RU" dirty="0"/>
              <a:t>и оплаты труда, прибыли, рентабельности </a:t>
            </a:r>
            <a:r>
              <a:rPr lang="ru-RU" dirty="0" smtClean="0"/>
              <a:t>производства </a:t>
            </a:r>
            <a:r>
              <a:rPr lang="ru-RU" dirty="0"/>
              <a:t>и др. </a:t>
            </a:r>
          </a:p>
          <a:p>
            <a:endParaRPr lang="ru-RU" dirty="0" smtClean="0"/>
          </a:p>
          <a:p>
            <a:r>
              <a:rPr lang="ru-RU" dirty="0"/>
              <a:t> </a:t>
            </a:r>
            <a:r>
              <a:rPr lang="ru-RU" dirty="0" smtClean="0"/>
              <a:t> Специфика </a:t>
            </a:r>
            <a:r>
              <a:rPr lang="ru-RU" dirty="0"/>
              <a:t>рыночных отношений обязывает при выборе системы ведения хозяйства производить оценку возможных вариантов по финансовым показателям (финансовая устойчивость, </a:t>
            </a:r>
            <a:r>
              <a:rPr lang="ru-RU" dirty="0" smtClean="0"/>
              <a:t>платежеспособность </a:t>
            </a:r>
            <a:r>
              <a:rPr lang="ru-RU" dirty="0"/>
              <a:t>и рентабельность), экологической и социальной </a:t>
            </a:r>
            <a:r>
              <a:rPr lang="ru-RU" dirty="0" smtClean="0"/>
              <a:t>эффективности</a:t>
            </a:r>
            <a:r>
              <a:rPr lang="ru-RU" dirty="0"/>
              <a:t>. Проектируемые системы ведения хозяйства должны </a:t>
            </a:r>
            <a:r>
              <a:rPr lang="ru-RU" dirty="0" smtClean="0"/>
              <a:t>обеспечивать </a:t>
            </a:r>
            <a:r>
              <a:rPr lang="ru-RU" dirty="0"/>
              <a:t>экологическое равновесие в процессе воздействия </a:t>
            </a:r>
            <a:r>
              <a:rPr lang="ru-RU" dirty="0" smtClean="0"/>
              <a:t>сельских </a:t>
            </a:r>
            <a:r>
              <a:rPr lang="ru-RU" dirty="0"/>
              <a:t>товаропроизводителей на земельные ресурсы и окружающую среду. </a:t>
            </a:r>
          </a:p>
        </p:txBody>
      </p:sp>
    </p:spTree>
    <p:extLst>
      <p:ext uri="{BB962C8B-B14F-4D97-AF65-F5344CB8AC3E}">
        <p14:creationId xmlns:p14="http://schemas.microsoft.com/office/powerpoint/2010/main" val="23879887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48938" y="181937"/>
            <a:ext cx="8238308" cy="6186309"/>
          </a:xfrm>
          <a:prstGeom prst="rect">
            <a:avLst/>
          </a:prstGeom>
        </p:spPr>
        <p:txBody>
          <a:bodyPr wrap="square">
            <a:spAutoFit/>
          </a:bodyPr>
          <a:lstStyle/>
          <a:p>
            <a:pPr indent="180340" algn="just">
              <a:spcAft>
                <a:spcPts val="0"/>
              </a:spcAft>
            </a:pPr>
            <a:r>
              <a:rPr lang="ru-RU" dirty="0">
                <a:solidFill>
                  <a:srgbClr val="000000"/>
                </a:solidFill>
                <a:ea typeface="Courier New" panose="02070309020205020404" pitchFamily="49" charset="0"/>
              </a:rPr>
              <a:t>В соответствии с данным определением можно сформулировать основные отличительные признаки крестьянского (фермерского) хозяйства:</a:t>
            </a:r>
            <a:endParaRPr lang="ru-RU" sz="2800" dirty="0">
              <a:solidFill>
                <a:srgbClr val="000000"/>
              </a:solidFill>
              <a:ea typeface="Courier New" panose="02070309020205020404" pitchFamily="49" charset="0"/>
            </a:endParaRPr>
          </a:p>
          <a:p>
            <a:pPr indent="180340" algn="just">
              <a:spcAft>
                <a:spcPts val="0"/>
              </a:spcAft>
            </a:pPr>
            <a:r>
              <a:rPr lang="ru-RU" dirty="0">
                <a:solidFill>
                  <a:srgbClr val="000000"/>
                </a:solidFill>
                <a:ea typeface="Courier New" panose="02070309020205020404" pitchFamily="49" charset="0"/>
              </a:rPr>
              <a:t>Это, во-первых, как правило, семейная основа труда и собственности. Отсюда вытекает его высокая стабильность и эффективность.</a:t>
            </a:r>
            <a:endParaRPr lang="ru-RU" sz="2800" dirty="0">
              <a:solidFill>
                <a:srgbClr val="000000"/>
              </a:solidFill>
              <a:ea typeface="Courier New" panose="02070309020205020404" pitchFamily="49" charset="0"/>
            </a:endParaRPr>
          </a:p>
          <a:p>
            <a:pPr indent="180340" algn="just">
              <a:spcAft>
                <a:spcPts val="0"/>
              </a:spcAft>
            </a:pPr>
            <a:r>
              <a:rPr lang="ru-RU" dirty="0">
                <a:solidFill>
                  <a:srgbClr val="000000"/>
                </a:solidFill>
                <a:ea typeface="Courier New" panose="02070309020205020404" pitchFamily="49" charset="0"/>
              </a:rPr>
              <a:t>Во-вторых, закрепленное государством право пожизненного наследуемого владения землей.</a:t>
            </a:r>
            <a:endParaRPr lang="ru-RU" sz="2800" dirty="0">
              <a:solidFill>
                <a:srgbClr val="000000"/>
              </a:solidFill>
              <a:ea typeface="Courier New" panose="02070309020205020404" pitchFamily="49" charset="0"/>
            </a:endParaRPr>
          </a:p>
          <a:p>
            <a:pPr indent="180340" algn="just">
              <a:spcAft>
                <a:spcPts val="0"/>
              </a:spcAft>
            </a:pPr>
            <a:r>
              <a:rPr lang="ru-RU" dirty="0">
                <a:solidFill>
                  <a:srgbClr val="000000"/>
                </a:solidFill>
                <a:ea typeface="Courier New" panose="02070309020205020404" pitchFamily="49" charset="0"/>
              </a:rPr>
              <a:t>В-третьих, наличие атрибутов, подтверждающих его статус юридического лица: зарегистрированное наименование хозяйства,  печать, счет в банке и др.</a:t>
            </a:r>
            <a:endParaRPr lang="ru-RU" sz="2800" dirty="0">
              <a:solidFill>
                <a:srgbClr val="000000"/>
              </a:solidFill>
              <a:ea typeface="Courier New" panose="02070309020205020404" pitchFamily="49" charset="0"/>
            </a:endParaRPr>
          </a:p>
          <a:p>
            <a:pPr indent="180340" algn="just">
              <a:spcAft>
                <a:spcPts val="0"/>
              </a:spcAft>
            </a:pPr>
            <a:r>
              <a:rPr lang="ru-RU" dirty="0" smtClean="0">
                <a:solidFill>
                  <a:srgbClr val="000000"/>
                </a:solidFill>
                <a:ea typeface="Courier New" panose="02070309020205020404" pitchFamily="49" charset="0"/>
              </a:rPr>
              <a:t>В-четвертых, право собственности на имущество и производимую продукцию, доходы. Данное право предусмотрено законодательством и подкрепляется соответствующими актами купли-продажи </a:t>
            </a:r>
            <a:r>
              <a:rPr lang="ru-RU" dirty="0">
                <a:solidFill>
                  <a:srgbClr val="000000"/>
                </a:solidFill>
                <a:ea typeface="Courier New" panose="02070309020205020404" pitchFamily="49" charset="0"/>
              </a:rPr>
              <a:t>имущества. </a:t>
            </a:r>
            <a:endParaRPr lang="ru-RU" dirty="0" smtClean="0">
              <a:solidFill>
                <a:srgbClr val="000000"/>
              </a:solidFill>
              <a:ea typeface="Courier New" panose="02070309020205020404" pitchFamily="49" charset="0"/>
            </a:endParaRPr>
          </a:p>
          <a:p>
            <a:pPr indent="180340" algn="just">
              <a:spcAft>
                <a:spcPts val="0"/>
              </a:spcAft>
            </a:pPr>
            <a:r>
              <a:rPr lang="ru-RU" dirty="0" smtClean="0">
                <a:solidFill>
                  <a:srgbClr val="000000"/>
                </a:solidFill>
                <a:ea typeface="Courier New" panose="02070309020205020404" pitchFamily="49" charset="0"/>
              </a:rPr>
              <a:t>В-пятых</a:t>
            </a:r>
            <a:r>
              <a:rPr lang="ru-RU" dirty="0">
                <a:solidFill>
                  <a:srgbClr val="000000"/>
                </a:solidFill>
                <a:ea typeface="Courier New" panose="02070309020205020404" pitchFamily="49" charset="0"/>
              </a:rPr>
              <a:t>, самостоятельность крестьянского (фермерского) хо-</a:t>
            </a:r>
            <a:r>
              <a:rPr lang="ru-RU" dirty="0" err="1">
                <a:solidFill>
                  <a:srgbClr val="000000"/>
                </a:solidFill>
                <a:ea typeface="Courier New" panose="02070309020205020404" pitchFamily="49" charset="0"/>
              </a:rPr>
              <a:t>зяйства</a:t>
            </a:r>
            <a:r>
              <a:rPr lang="ru-RU" dirty="0">
                <a:solidFill>
                  <a:srgbClr val="000000"/>
                </a:solidFill>
                <a:ea typeface="Courier New" panose="02070309020205020404" pitchFamily="49" charset="0"/>
              </a:rPr>
              <a:t> в определенном направлении своей деятельности, </a:t>
            </a:r>
            <a:r>
              <a:rPr lang="ru-RU" dirty="0" err="1">
                <a:solidFill>
                  <a:srgbClr val="000000"/>
                </a:solidFill>
                <a:ea typeface="Courier New" panose="02070309020205020404" pitchFamily="49" charset="0"/>
              </a:rPr>
              <a:t>структу-ры</a:t>
            </a:r>
            <a:r>
              <a:rPr lang="ru-RU" dirty="0">
                <a:solidFill>
                  <a:srgbClr val="000000"/>
                </a:solidFill>
                <a:ea typeface="Courier New" panose="02070309020205020404" pitchFamily="49" charset="0"/>
              </a:rPr>
              <a:t> и размеров производства, каналов реализации продукции, </a:t>
            </a:r>
            <a:r>
              <a:rPr lang="ru-RU" dirty="0" err="1">
                <a:solidFill>
                  <a:srgbClr val="000000"/>
                </a:solidFill>
                <a:ea typeface="Courier New" panose="02070309020205020404" pitchFamily="49" charset="0"/>
              </a:rPr>
              <a:t>выбо</a:t>
            </a:r>
            <a:r>
              <a:rPr lang="ru-RU" dirty="0">
                <a:solidFill>
                  <a:srgbClr val="000000"/>
                </a:solidFill>
                <a:ea typeface="Courier New" panose="02070309020205020404" pitchFamily="49" charset="0"/>
              </a:rPr>
              <a:t>-ре партнеров по совместной деятельности, в том числе зарубежных, организации производственного процесса, установлении режима труда и отдыха, порядка распределения доходов. Крестьянское (фермерское) хозяйство административно никому не подчиняется. Экономические отношения с государственными, кооперативными и другими субъектами оно строит на основе договоров.</a:t>
            </a:r>
            <a:endParaRPr lang="ru-RU" sz="2800" dirty="0">
              <a:solidFill>
                <a:srgbClr val="000000"/>
              </a:solidFill>
              <a:effectLst/>
              <a:ea typeface="Courier New" panose="02070309020205020404" pitchFamily="49" charset="0"/>
            </a:endParaRPr>
          </a:p>
        </p:txBody>
      </p:sp>
    </p:spTree>
    <p:extLst>
      <p:ext uri="{BB962C8B-B14F-4D97-AF65-F5344CB8AC3E}">
        <p14:creationId xmlns:p14="http://schemas.microsoft.com/office/powerpoint/2010/main" val="3232902022"/>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70263" y="454083"/>
            <a:ext cx="8586651" cy="5909310"/>
          </a:xfrm>
          <a:prstGeom prst="rect">
            <a:avLst/>
          </a:prstGeom>
        </p:spPr>
        <p:txBody>
          <a:bodyPr wrap="square">
            <a:spAutoFit/>
          </a:bodyPr>
          <a:lstStyle/>
          <a:p>
            <a:r>
              <a:rPr lang="ru-RU" dirty="0" smtClean="0"/>
              <a:t>   Эколого-экономическая </a:t>
            </a:r>
            <a:r>
              <a:rPr lang="ru-RU" dirty="0"/>
              <a:t>оценка варианта системы упрощенно сводится к экономическому ущербу: возможным потерям </a:t>
            </a:r>
            <a:r>
              <a:rPr lang="ru-RU" dirty="0" smtClean="0"/>
              <a:t>продукции</a:t>
            </a:r>
            <a:r>
              <a:rPr lang="ru-RU" dirty="0"/>
              <a:t>, почвенного плодородия и т.д., которые возникают в результате хозяйственной деятельности. К этой величине прибавляют </a:t>
            </a:r>
            <a:r>
              <a:rPr lang="ru-RU" dirty="0" smtClean="0"/>
              <a:t>ресурсы</a:t>
            </a:r>
            <a:r>
              <a:rPr lang="ru-RU" dirty="0"/>
              <a:t>, необходимые для ликвидации негативных последствий суммарной </a:t>
            </a:r>
            <a:r>
              <a:rPr lang="ru-RU" dirty="0" smtClean="0"/>
              <a:t>антропогенной </a:t>
            </a:r>
            <a:r>
              <a:rPr lang="ru-RU" dirty="0"/>
              <a:t>сельскохозяйственной нагрузки.</a:t>
            </a:r>
          </a:p>
          <a:p>
            <a:endParaRPr lang="ru-RU" dirty="0" smtClean="0"/>
          </a:p>
          <a:p>
            <a:r>
              <a:rPr lang="ru-RU" dirty="0" smtClean="0"/>
              <a:t>   Таким </a:t>
            </a:r>
            <a:r>
              <a:rPr lang="ru-RU" dirty="0"/>
              <a:t>образом, для повышения эффективности </a:t>
            </a:r>
            <a:r>
              <a:rPr lang="ru-RU" dirty="0" smtClean="0"/>
              <a:t>сельскохозяйственного </a:t>
            </a:r>
            <a:r>
              <a:rPr lang="ru-RU" dirty="0"/>
              <a:t>производства, а значит и для создания </a:t>
            </a:r>
            <a:r>
              <a:rPr lang="ru-RU" dirty="0" smtClean="0"/>
              <a:t>высокопродуктивного </a:t>
            </a:r>
            <a:r>
              <a:rPr lang="ru-RU" dirty="0"/>
              <a:t>конкурентоспособного крестьянского (фермерского) </a:t>
            </a:r>
            <a:r>
              <a:rPr lang="ru-RU" dirty="0" smtClean="0"/>
              <a:t>хозяйства </a:t>
            </a:r>
            <a:r>
              <a:rPr lang="ru-RU" dirty="0"/>
              <a:t>можно выделить следующие </a:t>
            </a:r>
            <a:r>
              <a:rPr lang="ru-RU" dirty="0" smtClean="0"/>
              <a:t>условия:</a:t>
            </a:r>
            <a:endParaRPr lang="ru-RU" dirty="0"/>
          </a:p>
          <a:p>
            <a:r>
              <a:rPr lang="ru-RU" dirty="0" smtClean="0"/>
              <a:t>  1</a:t>
            </a:r>
            <a:r>
              <a:rPr lang="ru-RU" dirty="0"/>
              <a:t>.	Надежный механизм формирования  земельных участков, </a:t>
            </a:r>
            <a:r>
              <a:rPr lang="ru-RU" dirty="0" smtClean="0"/>
              <a:t>который </a:t>
            </a:r>
            <a:r>
              <a:rPr lang="ru-RU" dirty="0"/>
              <a:t>различается в зависимости оттого, кем создается хозяйство: работником, вышедшим из состава действующего </a:t>
            </a:r>
            <a:r>
              <a:rPr lang="ru-RU" dirty="0" smtClean="0"/>
              <a:t>сельскохозяйственного </a:t>
            </a:r>
            <a:r>
              <a:rPr lang="ru-RU" dirty="0"/>
              <a:t>предприятия со своей </a:t>
            </a:r>
            <a:r>
              <a:rPr lang="ru-RU" dirty="0" smtClean="0"/>
              <a:t>земельной </a:t>
            </a:r>
            <a:r>
              <a:rPr lang="ru-RU" dirty="0"/>
              <a:t>долей и имущественным паем, или работником, не являющимся членом </a:t>
            </a:r>
            <a:r>
              <a:rPr lang="ru-RU" dirty="0" smtClean="0"/>
              <a:t>сельскохозяйственного </a:t>
            </a:r>
            <a:r>
              <a:rPr lang="ru-RU" dirty="0"/>
              <a:t>предприятия. В последнем случае работник </a:t>
            </a:r>
            <a:r>
              <a:rPr lang="ru-RU" dirty="0" smtClean="0"/>
              <a:t>бесплатно получает </a:t>
            </a:r>
            <a:r>
              <a:rPr lang="ru-RU" dirty="0"/>
              <a:t>землю из фонда перераспределения земель, создаваемого район-ной администрацией, в пределах средней земельной доли, </a:t>
            </a:r>
            <a:r>
              <a:rPr lang="ru-RU" dirty="0" smtClean="0"/>
              <a:t>сложившейся </a:t>
            </a:r>
            <a:r>
              <a:rPr lang="ru-RU" dirty="0"/>
              <a:t>в данном административном районе, а дополнительную </a:t>
            </a:r>
            <a:r>
              <a:rPr lang="ru-RU" dirty="0" smtClean="0"/>
              <a:t>площадь </a:t>
            </a:r>
            <a:r>
              <a:rPr lang="ru-RU" dirty="0"/>
              <a:t>(в пределах норм, установленных районной администрацией) может получить за плату (аренда земли).</a:t>
            </a:r>
          </a:p>
        </p:txBody>
      </p:sp>
    </p:spTree>
    <p:extLst>
      <p:ext uri="{BB962C8B-B14F-4D97-AF65-F5344CB8AC3E}">
        <p14:creationId xmlns:p14="http://schemas.microsoft.com/office/powerpoint/2010/main" val="2990531087"/>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70560" y="544852"/>
            <a:ext cx="8342811" cy="4524315"/>
          </a:xfrm>
          <a:prstGeom prst="rect">
            <a:avLst/>
          </a:prstGeom>
        </p:spPr>
        <p:txBody>
          <a:bodyPr wrap="square">
            <a:spAutoFit/>
          </a:bodyPr>
          <a:lstStyle/>
          <a:p>
            <a:r>
              <a:rPr lang="ru-RU" dirty="0"/>
              <a:t>2.	Достаточные источники денежных средств. Рассчитывать на то, что крестьянин может создать конкурентоспособную ферму в течение более или менее приемлемого срока за счет только </a:t>
            </a:r>
            <a:r>
              <a:rPr lang="ru-RU" dirty="0" err="1"/>
              <a:t>соб-ственных</a:t>
            </a:r>
            <a:r>
              <a:rPr lang="ru-RU" dirty="0"/>
              <a:t> средств, не приходится. Как правило, он нуждается в </a:t>
            </a:r>
            <a:r>
              <a:rPr lang="ru-RU" dirty="0" err="1"/>
              <a:t>кре-дитах</a:t>
            </a:r>
            <a:r>
              <a:rPr lang="ru-RU" dirty="0"/>
              <a:t>, которые были бы выданы на приемлемых условиях, в </a:t>
            </a:r>
            <a:r>
              <a:rPr lang="ru-RU" dirty="0" err="1"/>
              <a:t>помо</a:t>
            </a:r>
            <a:r>
              <a:rPr lang="ru-RU" dirty="0"/>
              <a:t>-щи спонсоров и т.д. Для работников, вышедших из состава сельско-хозяйственного предприятия, важным источником первоначального капитала является имущественный пай.</a:t>
            </a:r>
          </a:p>
          <a:p>
            <a:r>
              <a:rPr lang="ru-RU" dirty="0"/>
              <a:t>3.	Обеспечение фермера техникой и другими </a:t>
            </a:r>
            <a:r>
              <a:rPr lang="ru-RU" dirty="0" err="1"/>
              <a:t>производствен-ными</a:t>
            </a:r>
            <a:r>
              <a:rPr lang="ru-RU" dirty="0"/>
              <a:t> ресурсами и возможность свободного их приобретения.</a:t>
            </a:r>
          </a:p>
          <a:p>
            <a:r>
              <a:rPr lang="ru-RU" dirty="0" smtClean="0"/>
              <a:t>4.	Достаточный </a:t>
            </a:r>
            <a:r>
              <a:rPr lang="ru-RU" dirty="0"/>
              <a:t>уровень </a:t>
            </a:r>
            <a:r>
              <a:rPr lang="ru-RU" dirty="0" err="1"/>
              <a:t>трудообеспеченности</a:t>
            </a:r>
            <a:r>
              <a:rPr lang="ru-RU" dirty="0"/>
              <a:t> хозяйства и профессиональной подготовки кадров. На практике при решении вопроса о форме </a:t>
            </a:r>
            <a:r>
              <a:rPr lang="ru-RU" dirty="0" err="1"/>
              <a:t>предоставле¬ния</a:t>
            </a:r>
            <a:r>
              <a:rPr lang="ru-RU" dirty="0"/>
              <a:t> земельного участка (в </a:t>
            </a:r>
            <a:r>
              <a:rPr lang="ru-RU" dirty="0" err="1"/>
              <a:t>собствен-ность</a:t>
            </a:r>
            <a:r>
              <a:rPr lang="ru-RU" dirty="0"/>
              <a:t>, аренду и др.) учитывается квалификация всех членов семьи, и особенно ее главы. </a:t>
            </a:r>
            <a:endParaRPr lang="ru-RU" dirty="0" smtClean="0"/>
          </a:p>
          <a:p>
            <a:r>
              <a:rPr lang="ru-RU" dirty="0" smtClean="0"/>
              <a:t>Это </a:t>
            </a:r>
            <a:r>
              <a:rPr lang="ru-RU" dirty="0"/>
              <a:t>позволяет если не исключить, то </a:t>
            </a:r>
            <a:r>
              <a:rPr lang="ru-RU" dirty="0" err="1"/>
              <a:t>значитель</a:t>
            </a:r>
            <a:r>
              <a:rPr lang="ru-RU" dirty="0"/>
              <a:t>-но уменьшить риск неэффективных вложений.</a:t>
            </a:r>
          </a:p>
        </p:txBody>
      </p:sp>
    </p:spTree>
    <p:extLst>
      <p:ext uri="{BB962C8B-B14F-4D97-AF65-F5344CB8AC3E}">
        <p14:creationId xmlns:p14="http://schemas.microsoft.com/office/powerpoint/2010/main" val="1733190449"/>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74766" y="713665"/>
            <a:ext cx="8464731" cy="5632311"/>
          </a:xfrm>
          <a:prstGeom prst="rect">
            <a:avLst/>
          </a:prstGeom>
        </p:spPr>
        <p:txBody>
          <a:bodyPr wrap="square">
            <a:spAutoFit/>
          </a:bodyPr>
          <a:lstStyle/>
          <a:p>
            <a:r>
              <a:rPr lang="ru-RU" dirty="0" smtClean="0"/>
              <a:t>   Из </a:t>
            </a:r>
            <a:r>
              <a:rPr lang="ru-RU" dirty="0"/>
              <a:t>основных факторов, негативно сказывающихся на развитии крестьянских (фермерских) хозяйств можно выделить следующие:</a:t>
            </a:r>
          </a:p>
          <a:p>
            <a:r>
              <a:rPr lang="ru-RU" dirty="0"/>
              <a:t>- небольшие размеры земельных участков, что часто не </a:t>
            </a:r>
            <a:r>
              <a:rPr lang="ru-RU" dirty="0" smtClean="0"/>
              <a:t>позволяет </a:t>
            </a:r>
            <a:r>
              <a:rPr lang="ru-RU" dirty="0"/>
              <a:t>вести интенсивное сельскохозяйственное производство, </a:t>
            </a:r>
            <a:r>
              <a:rPr lang="ru-RU" dirty="0" smtClean="0"/>
              <a:t>использовать </a:t>
            </a:r>
            <a:r>
              <a:rPr lang="ru-RU" dirty="0"/>
              <a:t>достижения научно-технического прогресса;</a:t>
            </a:r>
          </a:p>
          <a:p>
            <a:r>
              <a:rPr lang="ru-RU" dirty="0"/>
              <a:t>- недостаточная материально-техническая база, особенно в </a:t>
            </a:r>
            <a:r>
              <a:rPr lang="ru-RU" dirty="0" smtClean="0"/>
              <a:t>части </a:t>
            </a:r>
            <a:r>
              <a:rPr lang="ru-RU" dirty="0"/>
              <a:t>машин и оборудования. Крестьянские (фермерские) хозяйства испытывают острую нехватку техники, лишены необходимого </a:t>
            </a:r>
            <a:r>
              <a:rPr lang="ru-RU" dirty="0" smtClean="0"/>
              <a:t>сервисного </a:t>
            </a:r>
            <a:r>
              <a:rPr lang="ru-RU" dirty="0"/>
              <a:t>обслуживания. </a:t>
            </a:r>
          </a:p>
          <a:p>
            <a:r>
              <a:rPr lang="ru-RU" dirty="0" smtClean="0"/>
              <a:t> </a:t>
            </a:r>
          </a:p>
          <a:p>
            <a:r>
              <a:rPr lang="ru-RU" dirty="0"/>
              <a:t> </a:t>
            </a:r>
            <a:r>
              <a:rPr lang="ru-RU" dirty="0" smtClean="0"/>
              <a:t>  Необходимо </a:t>
            </a:r>
            <a:r>
              <a:rPr lang="ru-RU" dirty="0"/>
              <a:t>отметить еще один фактор повышения </a:t>
            </a:r>
            <a:r>
              <a:rPr lang="ru-RU" dirty="0" smtClean="0"/>
              <a:t>эффективности </a:t>
            </a:r>
            <a:r>
              <a:rPr lang="ru-RU" dirty="0"/>
              <a:t>сельскохозяйственного производства, который, в первую </a:t>
            </a:r>
            <a:r>
              <a:rPr lang="ru-RU" dirty="0" smtClean="0"/>
              <a:t>очередь</a:t>
            </a:r>
            <a:r>
              <a:rPr lang="ru-RU" dirty="0"/>
              <a:t>, должен учитываться при создании крестьянского (</a:t>
            </a:r>
            <a:r>
              <a:rPr lang="ru-RU" dirty="0" smtClean="0"/>
              <a:t>фермерского</a:t>
            </a:r>
            <a:r>
              <a:rPr lang="ru-RU" dirty="0"/>
              <a:t>) хозяйства – обоснование рационального размера крестьянского (фермерского) хозяйства, при котором должен быть установлен </a:t>
            </a:r>
            <a:r>
              <a:rPr lang="ru-RU" dirty="0" smtClean="0"/>
              <a:t>минимальный </a:t>
            </a:r>
            <a:r>
              <a:rPr lang="ru-RU" dirty="0"/>
              <a:t>размер землепользования, позволяющий вести товарное производство, гарантирующий необходимый уровень его </a:t>
            </a:r>
            <a:r>
              <a:rPr lang="ru-RU" dirty="0" smtClean="0"/>
              <a:t>доходности</a:t>
            </a:r>
            <a:r>
              <a:rPr lang="ru-RU" dirty="0"/>
              <a:t>. Определение объема производства продукции должно </a:t>
            </a:r>
            <a:r>
              <a:rPr lang="ru-RU" dirty="0" smtClean="0"/>
              <a:t>основываться </a:t>
            </a:r>
            <a:r>
              <a:rPr lang="ru-RU" dirty="0"/>
              <a:t>на трудовом потенциале (запасе труда) семьи, возможности найма рабочей силы и проектной трудоемкости возделывания </a:t>
            </a:r>
            <a:r>
              <a:rPr lang="ru-RU" dirty="0" smtClean="0"/>
              <a:t>сельскохозяйственных </a:t>
            </a:r>
            <a:r>
              <a:rPr lang="ru-RU" dirty="0"/>
              <a:t>культур и содержания животных.</a:t>
            </a:r>
          </a:p>
        </p:txBody>
      </p:sp>
    </p:spTree>
    <p:extLst>
      <p:ext uri="{BB962C8B-B14F-4D97-AF65-F5344CB8AC3E}">
        <p14:creationId xmlns:p14="http://schemas.microsoft.com/office/powerpoint/2010/main" val="4321422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13805" y="142914"/>
            <a:ext cx="8612778" cy="5632311"/>
          </a:xfrm>
          <a:prstGeom prst="rect">
            <a:avLst/>
          </a:prstGeom>
        </p:spPr>
        <p:txBody>
          <a:bodyPr wrap="square">
            <a:spAutoFit/>
          </a:bodyPr>
          <a:lstStyle/>
          <a:p>
            <a:pPr indent="180340" algn="just">
              <a:spcAft>
                <a:spcPts val="0"/>
              </a:spcAft>
            </a:pPr>
            <a:r>
              <a:rPr lang="ru-RU" dirty="0">
                <a:solidFill>
                  <a:srgbClr val="000000"/>
                </a:solidFill>
                <a:latin typeface="Times New Roman" panose="02020603050405020304" pitchFamily="18" charset="0"/>
                <a:ea typeface="Courier New" panose="02070309020205020404" pitchFamily="49" charset="0"/>
              </a:rPr>
              <a:t> </a:t>
            </a:r>
            <a:r>
              <a:rPr lang="ru-RU" dirty="0">
                <a:solidFill>
                  <a:srgbClr val="000000"/>
                </a:solidFill>
                <a:ea typeface="Courier New" panose="02070309020205020404" pitchFamily="49" charset="0"/>
              </a:rPr>
              <a:t>В- шестых, полная занятость в хозяйстве одного или нескольких членов семьи и соответственно отсутствие трудовых отношений с колхозом (совхозом).</a:t>
            </a:r>
            <a:endParaRPr lang="ru-RU" sz="2800" dirty="0">
              <a:solidFill>
                <a:srgbClr val="000000"/>
              </a:solidFill>
              <a:ea typeface="Courier New" panose="02070309020205020404" pitchFamily="49" charset="0"/>
            </a:endParaRPr>
          </a:p>
          <a:p>
            <a:pPr indent="180340" algn="just">
              <a:spcAft>
                <a:spcPts val="0"/>
              </a:spcAft>
            </a:pPr>
            <a:r>
              <a:rPr lang="ru-RU" dirty="0">
                <a:solidFill>
                  <a:srgbClr val="000000"/>
                </a:solidFill>
                <a:ea typeface="Courier New" panose="02070309020205020404" pitchFamily="49" charset="0"/>
              </a:rPr>
              <a:t>В-седьмых, высокий уровень товарности – не менее 70-80%.</a:t>
            </a:r>
            <a:endParaRPr lang="ru-RU" sz="2800" dirty="0">
              <a:solidFill>
                <a:srgbClr val="000000"/>
              </a:solidFill>
              <a:ea typeface="Courier New" panose="02070309020205020404" pitchFamily="49" charset="0"/>
            </a:endParaRPr>
          </a:p>
          <a:p>
            <a:r>
              <a:rPr lang="ru-RU" dirty="0">
                <a:solidFill>
                  <a:srgbClr val="000000"/>
                </a:solidFill>
                <a:ea typeface="Courier New" panose="02070309020205020404" pitchFamily="49" charset="0"/>
              </a:rPr>
              <a:t>Согласно Гражданского кодекса Республики Беларусь коммерческой организацией является юридическое лицо, преследующее извлечение прибыли в качестве основной цели своей деятельности и (или) распределяющее полученную прибыль между </a:t>
            </a:r>
            <a:r>
              <a:rPr lang="ru-RU" dirty="0" smtClean="0">
                <a:solidFill>
                  <a:srgbClr val="000000"/>
                </a:solidFill>
                <a:ea typeface="Courier New" panose="02070309020205020404" pitchFamily="49" charset="0"/>
              </a:rPr>
              <a:t>участниками.</a:t>
            </a:r>
          </a:p>
          <a:p>
            <a:endParaRPr lang="ru-RU" dirty="0" smtClean="0"/>
          </a:p>
          <a:p>
            <a:r>
              <a:rPr lang="ru-RU" dirty="0" smtClean="0"/>
              <a:t>Органом </a:t>
            </a:r>
            <a:r>
              <a:rPr lang="ru-RU" dirty="0"/>
              <a:t>управления фермерского хозяйства является общее собрание членов. Каждый член фермерского хозяйства вправе участвовать в управлении деятельностью крестьянского (фермерского) хозяйства, присутствовать на общем собрании, принимать участие в обсуждении вопросов повестки дня и голосовать при принятии решений. </a:t>
            </a:r>
          </a:p>
          <a:p>
            <a:r>
              <a:rPr lang="ru-RU" dirty="0" smtClean="0"/>
              <a:t>  В </a:t>
            </a:r>
            <a:r>
              <a:rPr lang="ru-RU" dirty="0"/>
              <a:t>роли исполнительного органа фермерского хозяйства выступает его глава. Главой фермерского хозяйства может быть один из учредителей (членов), избранный на эту должность собранием учредителей фермерского хозяйства или общим собранием членов фермерского хозяйства. Глава фермерского хозяйства подотчётен общему собранию членов фермерского хозяйства.</a:t>
            </a:r>
          </a:p>
          <a:p>
            <a:r>
              <a:rPr lang="ru-RU" dirty="0" smtClean="0">
                <a:solidFill>
                  <a:srgbClr val="000000"/>
                </a:solidFill>
                <a:ea typeface="Courier New" panose="02070309020205020404" pitchFamily="49" charset="0"/>
              </a:rPr>
              <a:t> </a:t>
            </a:r>
            <a:endParaRPr lang="ru-RU" dirty="0"/>
          </a:p>
        </p:txBody>
      </p:sp>
    </p:spTree>
    <p:extLst>
      <p:ext uri="{BB962C8B-B14F-4D97-AF65-F5344CB8AC3E}">
        <p14:creationId xmlns:p14="http://schemas.microsoft.com/office/powerpoint/2010/main" val="6292588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31222" y="499274"/>
            <a:ext cx="8125097" cy="5632311"/>
          </a:xfrm>
          <a:prstGeom prst="rect">
            <a:avLst/>
          </a:prstGeom>
        </p:spPr>
        <p:txBody>
          <a:bodyPr wrap="square">
            <a:spAutoFit/>
          </a:bodyPr>
          <a:lstStyle/>
          <a:p>
            <a:r>
              <a:rPr lang="ru-RU" dirty="0"/>
              <a:t>Крестьянскому (фермерскому) хозяйству принадлежит на праве собственности имуще­ство, переданное в качестве вклада в уставной фонд крестьянского (фермерского) хозяйства его учредителями (членами), а также имущество, произведенное и приобретенное  фермерским хозяйством в процессе его деятельности. Члены крестьянского (фермерского) хозяйства имеют обязательственные права в отношении  хозяйства.</a:t>
            </a:r>
          </a:p>
          <a:p>
            <a:endParaRPr lang="ru-RU" dirty="0" smtClean="0"/>
          </a:p>
          <a:p>
            <a:r>
              <a:rPr lang="ru-RU" dirty="0" smtClean="0"/>
              <a:t>Крестьянскому </a:t>
            </a:r>
            <a:r>
              <a:rPr lang="ru-RU" dirty="0"/>
              <a:t>(фермерскому) хозяйству принадлежит на праве собственности имущество, переданное в качестве вклада в уставный фонд его учредителями (членами), а также имущество, произведенное и приобретенное фермерским хозяйством в процессе его деятельности.</a:t>
            </a:r>
          </a:p>
          <a:p>
            <a:endParaRPr lang="ru-RU" dirty="0" smtClean="0"/>
          </a:p>
          <a:p>
            <a:r>
              <a:rPr lang="ru-RU" dirty="0" smtClean="0"/>
              <a:t>Основными </a:t>
            </a:r>
            <a:r>
              <a:rPr lang="ru-RU" dirty="0"/>
              <a:t>видами деятельности крестьянского (фермерского) хозяйства являются про­изводство сельскохозяйственной продукции с использованием земельного участка, предоставленного для этих целей, а также переработка, хранение, транспортировка и реализация произведенной им сельскохозяйственной про­дукции. Крестьянское (фермерское) хозяйство вправе осуществлять иные виды деятельно­сти, не противоречащие законодательству </a:t>
            </a:r>
            <a:endParaRPr lang="ru-RU" dirty="0"/>
          </a:p>
        </p:txBody>
      </p:sp>
    </p:spTree>
    <p:extLst>
      <p:ext uri="{BB962C8B-B14F-4D97-AF65-F5344CB8AC3E}">
        <p14:creationId xmlns:p14="http://schemas.microsoft.com/office/powerpoint/2010/main" val="25428165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83473" y="444137"/>
            <a:ext cx="8534401" cy="4247317"/>
          </a:xfrm>
          <a:prstGeom prst="rect">
            <a:avLst/>
          </a:prstGeom>
        </p:spPr>
        <p:txBody>
          <a:bodyPr wrap="square">
            <a:spAutoFit/>
          </a:bodyPr>
          <a:lstStyle/>
          <a:p>
            <a:r>
              <a:rPr lang="ru-RU" dirty="0"/>
              <a:t>Осуществление основных видов деятельности фермерским хозяйством неразрывно связано с необходимостью использования земельного участка. Предоставление фермерскому хозяйству земельного участка осуществляется в соответствии с законодательством об охране и использовании земель. </a:t>
            </a:r>
          </a:p>
          <a:p>
            <a:endParaRPr lang="ru-RU" dirty="0" smtClean="0"/>
          </a:p>
          <a:p>
            <a:r>
              <a:rPr lang="ru-RU" dirty="0" smtClean="0"/>
              <a:t>Согласно </a:t>
            </a:r>
            <a:r>
              <a:rPr lang="ru-RU" dirty="0"/>
              <a:t>Кодексу Республики Беларусь о земле после государственной регистрации фермерского хозяйства земельный участок предоставляется по выбору фермерскому хозяйству в постоянное пользование или аренду, либо главе этого хозяйства в пожизненное наследуемое владение или аренду в порядке, установленном Президентом Республики Беларусь. </a:t>
            </a:r>
          </a:p>
          <a:p>
            <a:endParaRPr lang="ru-RU" dirty="0" smtClean="0"/>
          </a:p>
          <a:p>
            <a:r>
              <a:rPr lang="ru-RU" dirty="0" smtClean="0"/>
              <a:t>Основу </a:t>
            </a:r>
            <a:r>
              <a:rPr lang="ru-RU" dirty="0"/>
              <a:t>крестьянского (фермерского) хозяйства составляет наличие трех элементов:  определенного имущественного комплекса; земельного участка, предоставленного для данной цели;  лиц, совместно ведущих крестьянское хозяйство.</a:t>
            </a:r>
          </a:p>
        </p:txBody>
      </p:sp>
    </p:spTree>
    <p:extLst>
      <p:ext uri="{BB962C8B-B14F-4D97-AF65-F5344CB8AC3E}">
        <p14:creationId xmlns:p14="http://schemas.microsoft.com/office/powerpoint/2010/main" val="2630739523"/>
      </p:ext>
    </p:extLst>
  </p:cSld>
  <p:clrMapOvr>
    <a:masterClrMapping/>
  </p:clrMapOvr>
</p:sld>
</file>

<file path=ppt/theme/theme1.xml><?xml version="1.0" encoding="utf-8"?>
<a:theme xmlns:a="http://schemas.openxmlformats.org/drawingml/2006/main" name="Грань">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137</TotalTime>
  <Words>7535</Words>
  <Application>Microsoft Office PowerPoint</Application>
  <PresentationFormat>Широкоэкранный</PresentationFormat>
  <Paragraphs>396</Paragraphs>
  <Slides>62</Slides>
  <Notes>0</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vt:i4>
      </vt:variant>
      <vt:variant>
        <vt:lpstr>Заголовки слайдов</vt:lpstr>
      </vt:variant>
      <vt:variant>
        <vt:i4>62</vt:i4>
      </vt:variant>
    </vt:vector>
  </HeadingPairs>
  <TitlesOfParts>
    <vt:vector size="70" baseType="lpstr">
      <vt:lpstr>Arial</vt:lpstr>
      <vt:lpstr>Constantia</vt:lpstr>
      <vt:lpstr>Courier New</vt:lpstr>
      <vt:lpstr>Times New Roman</vt:lpstr>
      <vt:lpstr>Trebuchet MS</vt:lpstr>
      <vt:lpstr>Wingdings</vt:lpstr>
      <vt:lpstr>Wingdings 3</vt:lpstr>
      <vt:lpstr>Грань</vt:lpstr>
      <vt:lpstr>Тема 1</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Учетная запись Майкрософт</dc:creator>
  <cp:lastModifiedBy>Учетная запись Майкрософт</cp:lastModifiedBy>
  <cp:revision>31</cp:revision>
  <dcterms:created xsi:type="dcterms:W3CDTF">2022-01-03T10:52:44Z</dcterms:created>
  <dcterms:modified xsi:type="dcterms:W3CDTF">2022-01-03T13:10:16Z</dcterms:modified>
</cp:coreProperties>
</file>