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6730" y="1372615"/>
            <a:ext cx="3992879" cy="4193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4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5980" y="380441"/>
            <a:ext cx="7832039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798" y="1796618"/>
            <a:ext cx="8458403" cy="4657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266" y="902030"/>
            <a:ext cx="71183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3005" marR="1176655" indent="3810"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Tahoma"/>
                <a:cs typeface="Tahoma"/>
              </a:rPr>
              <a:t>Введение </a:t>
            </a:r>
            <a:r>
              <a:rPr sz="4800" b="1" spc="-50" dirty="0">
                <a:latin typeface="Tahoma"/>
                <a:cs typeface="Tahoma"/>
              </a:rPr>
              <a:t>в </a:t>
            </a:r>
            <a:r>
              <a:rPr sz="4800" b="1" spc="-10" dirty="0">
                <a:latin typeface="Tahoma"/>
                <a:cs typeface="Tahoma"/>
              </a:rPr>
              <a:t>специальность</a:t>
            </a:r>
            <a:endParaRPr sz="48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4800" b="1" spc="-10" dirty="0">
                <a:latin typeface="Tahoma"/>
                <a:cs typeface="Tahoma"/>
              </a:rPr>
              <a:t>«Производство</a:t>
            </a:r>
            <a:endParaRPr sz="48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4800" b="1" dirty="0">
                <a:latin typeface="Tahoma"/>
                <a:cs typeface="Tahoma"/>
              </a:rPr>
              <a:t>продукции</a:t>
            </a:r>
            <a:r>
              <a:rPr sz="4800" b="1" spc="5" dirty="0">
                <a:latin typeface="Tahoma"/>
                <a:cs typeface="Tahoma"/>
              </a:rPr>
              <a:t> </a:t>
            </a:r>
            <a:r>
              <a:rPr sz="4800" b="1" spc="-10" dirty="0">
                <a:latin typeface="Tahoma"/>
                <a:cs typeface="Tahoma"/>
              </a:rPr>
              <a:t>животного происхождения»</a:t>
            </a:r>
            <a:endParaRPr sz="4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144018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Животноводство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13330"/>
            <a:ext cx="37414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ведущая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отрасль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Tahoma"/>
                <a:cs typeface="Tahoma"/>
              </a:rPr>
              <a:t>агропромышленного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комплекса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Республики Беларусь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46312"/>
            <a:ext cx="4038600" cy="3584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110807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ahoma"/>
                <a:cs typeface="Tahoma"/>
              </a:rPr>
              <a:t>Главное</a:t>
            </a:r>
            <a:r>
              <a:rPr sz="4400" b="0" spc="-30" dirty="0">
                <a:latin typeface="Tahoma"/>
                <a:cs typeface="Tahoma"/>
              </a:rPr>
              <a:t> </a:t>
            </a:r>
            <a:r>
              <a:rPr sz="4400" b="0" spc="-10" dirty="0">
                <a:latin typeface="Tahoma"/>
                <a:cs typeface="Tahoma"/>
              </a:rPr>
              <a:t>направление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1963038"/>
            <a:ext cx="8296275" cy="3587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3650"/>
              </a:lnSpc>
              <a:spcBef>
                <a:spcPts val="105"/>
              </a:spcBef>
              <a:buSzPct val="64062"/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увеличения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производства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продукции</a:t>
            </a:r>
            <a:endParaRPr sz="3200">
              <a:latin typeface="Tahoma"/>
              <a:cs typeface="Tahoma"/>
            </a:endParaRPr>
          </a:p>
          <a:p>
            <a:pPr marL="355600" marR="34925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latin typeface="Tahoma"/>
                <a:cs typeface="Tahoma"/>
              </a:rPr>
              <a:t>животноводства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состоит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 </a:t>
            </a:r>
            <a:r>
              <a:rPr sz="3200" spc="-10" dirty="0">
                <a:latin typeface="Tahoma"/>
                <a:cs typeface="Tahoma"/>
              </a:rPr>
              <a:t>использовании </a:t>
            </a:r>
            <a:r>
              <a:rPr sz="3200" dirty="0">
                <a:latin typeface="Tahoma"/>
                <a:cs typeface="Tahoma"/>
              </a:rPr>
              <a:t>достижений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научно-технического </a:t>
            </a:r>
            <a:r>
              <a:rPr sz="3200" dirty="0">
                <a:latin typeface="Tahoma"/>
                <a:cs typeface="Tahoma"/>
              </a:rPr>
              <a:t>прогресса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системном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использовании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204"/>
              </a:lnSpc>
            </a:pPr>
            <a:r>
              <a:rPr sz="3200" dirty="0">
                <a:latin typeface="Tahoma"/>
                <a:cs typeface="Tahoma"/>
              </a:rPr>
              <a:t>комплекса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факторов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таких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как,</a:t>
            </a:r>
            <a:endParaRPr sz="3200">
              <a:latin typeface="Tahoma"/>
              <a:cs typeface="Tahoma"/>
            </a:endParaRPr>
          </a:p>
          <a:p>
            <a:pPr marL="355600" marR="126364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latin typeface="Tahoma"/>
                <a:cs typeface="Tahoma"/>
              </a:rPr>
              <a:t>целенаправленная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селекционная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работа, </a:t>
            </a:r>
            <a:r>
              <a:rPr sz="3200" dirty="0">
                <a:latin typeface="Tahoma"/>
                <a:cs typeface="Tahoma"/>
              </a:rPr>
              <a:t>применение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достижений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генетики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и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00"/>
              </a:lnSpc>
            </a:pPr>
            <a:r>
              <a:rPr sz="3200" dirty="0">
                <a:latin typeface="Tahoma"/>
                <a:cs typeface="Tahoma"/>
              </a:rPr>
              <a:t>биотехнологии,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увеличение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производства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110807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ahoma"/>
                <a:cs typeface="Tahoma"/>
              </a:rPr>
              <a:t>Главное</a:t>
            </a:r>
            <a:r>
              <a:rPr sz="4400" b="0" spc="-30" dirty="0">
                <a:latin typeface="Tahoma"/>
                <a:cs typeface="Tahoma"/>
              </a:rPr>
              <a:t> </a:t>
            </a:r>
            <a:r>
              <a:rPr sz="4400" b="0" spc="-10" dirty="0">
                <a:latin typeface="Tahoma"/>
                <a:cs typeface="Tahoma"/>
              </a:rPr>
              <a:t>направление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3038"/>
            <a:ext cx="8050530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650"/>
              </a:lnSpc>
              <a:spcBef>
                <a:spcPts val="105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высококачественных</a:t>
            </a:r>
            <a:r>
              <a:rPr sz="3200" spc="-1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полноценных</a:t>
            </a:r>
            <a:endParaRPr sz="3200">
              <a:latin typeface="Tahoma"/>
              <a:cs typeface="Tahoma"/>
            </a:endParaRPr>
          </a:p>
          <a:p>
            <a:pPr marL="355600" marR="5080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latin typeface="Tahoma"/>
                <a:cs typeface="Tahoma"/>
              </a:rPr>
              <a:t>кормов,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использование</a:t>
            </a:r>
            <a:r>
              <a:rPr sz="3200" spc="-10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прогрессивных </a:t>
            </a:r>
            <a:r>
              <a:rPr sz="3200" dirty="0">
                <a:latin typeface="Tahoma"/>
                <a:cs typeface="Tahoma"/>
              </a:rPr>
              <a:t>технологий,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комплексная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механизация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и </a:t>
            </a:r>
            <a:r>
              <a:rPr sz="3200" dirty="0">
                <a:latin typeface="Tahoma"/>
                <a:cs typeface="Tahoma"/>
              </a:rPr>
              <a:t>автоматизация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процессов,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204"/>
              </a:lnSpc>
            </a:pPr>
            <a:r>
              <a:rPr sz="3200" dirty="0">
                <a:latin typeface="Tahoma"/>
                <a:cs typeface="Tahoma"/>
              </a:rPr>
              <a:t>реконструкция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техническая</a:t>
            </a:r>
            <a:endParaRPr sz="3200">
              <a:latin typeface="Tahoma"/>
              <a:cs typeface="Tahoma"/>
            </a:endParaRPr>
          </a:p>
          <a:p>
            <a:pPr marL="355600" marR="1116965">
              <a:lnSpc>
                <a:spcPts val="3460"/>
              </a:lnSpc>
              <a:spcBef>
                <a:spcPts val="240"/>
              </a:spcBef>
            </a:pPr>
            <a:r>
              <a:rPr sz="3200" dirty="0">
                <a:latin typeface="Tahoma"/>
                <a:cs typeface="Tahoma"/>
              </a:rPr>
              <a:t>модернизация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ферм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помещений, </a:t>
            </a:r>
            <a:r>
              <a:rPr sz="3200" dirty="0">
                <a:latin typeface="Tahoma"/>
                <a:cs typeface="Tahoma"/>
              </a:rPr>
              <a:t>эффективная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организация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труда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и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210"/>
              </a:lnSpc>
            </a:pPr>
            <a:r>
              <a:rPr sz="3200" dirty="0">
                <a:latin typeface="Tahoma"/>
                <a:cs typeface="Tahoma"/>
              </a:rPr>
              <a:t>производства,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развитие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фермерских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650"/>
              </a:lnSpc>
            </a:pPr>
            <a:r>
              <a:rPr sz="3200" spc="-10" dirty="0">
                <a:latin typeface="Tahoma"/>
                <a:cs typeface="Tahoma"/>
              </a:rPr>
              <a:t>хозяйств.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029" y="716026"/>
            <a:ext cx="8013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ahoma"/>
                <a:cs typeface="Tahoma"/>
              </a:rPr>
              <a:t>Для</a:t>
            </a:r>
            <a:r>
              <a:rPr sz="4400" b="0" spc="25" dirty="0">
                <a:latin typeface="Tahoma"/>
                <a:cs typeface="Tahoma"/>
              </a:rPr>
              <a:t> </a:t>
            </a:r>
            <a:r>
              <a:rPr sz="4400" b="0" dirty="0">
                <a:latin typeface="Tahoma"/>
                <a:cs typeface="Tahoma"/>
              </a:rPr>
              <a:t>успешного </a:t>
            </a:r>
            <a:r>
              <a:rPr sz="4400" b="0" spc="-10" dirty="0">
                <a:latin typeface="Tahoma"/>
                <a:cs typeface="Tahoma"/>
              </a:rPr>
              <a:t>осуществления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8524" rIns="0" bIns="0" rtlCol="0">
            <a:spAutoFit/>
          </a:bodyPr>
          <a:lstStyle/>
          <a:p>
            <a:pPr marL="476884" marR="46355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поставленных</a:t>
            </a:r>
            <a:r>
              <a:rPr spc="-55" dirty="0"/>
              <a:t> </a:t>
            </a:r>
            <a:r>
              <a:rPr dirty="0"/>
              <a:t>задач</a:t>
            </a:r>
            <a:r>
              <a:rPr spc="-20" dirty="0"/>
              <a:t> </a:t>
            </a:r>
            <a:r>
              <a:rPr spc="-10" dirty="0"/>
              <a:t>руководителям, </a:t>
            </a:r>
            <a:r>
              <a:rPr dirty="0"/>
              <a:t>специалистам</a:t>
            </a:r>
            <a:r>
              <a:rPr spc="-30" dirty="0"/>
              <a:t> </a:t>
            </a:r>
            <a:r>
              <a:rPr dirty="0"/>
              <a:t>всех</a:t>
            </a:r>
            <a:r>
              <a:rPr spc="-5" dirty="0"/>
              <a:t> </a:t>
            </a:r>
            <a:r>
              <a:rPr spc="-10" dirty="0"/>
              <a:t>уровней</a:t>
            </a:r>
          </a:p>
          <a:p>
            <a:pPr marL="6350" algn="ctr">
              <a:lnSpc>
                <a:spcPct val="100000"/>
              </a:lnSpc>
            </a:pPr>
            <a:r>
              <a:rPr dirty="0"/>
              <a:t>агропромышленного</a:t>
            </a:r>
            <a:r>
              <a:rPr spc="-35" dirty="0"/>
              <a:t> </a:t>
            </a:r>
            <a:r>
              <a:rPr spc="-10" dirty="0"/>
              <a:t>комплекса</a:t>
            </a:r>
          </a:p>
          <a:p>
            <a:pPr marL="19685" marR="5080" indent="-1905" algn="ctr">
              <a:lnSpc>
                <a:spcPct val="100000"/>
              </a:lnSpc>
            </a:pPr>
            <a:r>
              <a:rPr dirty="0"/>
              <a:t>необходимо</a:t>
            </a:r>
            <a:r>
              <a:rPr spc="-30" dirty="0"/>
              <a:t> </a:t>
            </a:r>
            <a:r>
              <a:rPr dirty="0"/>
              <a:t>знание</a:t>
            </a:r>
            <a:r>
              <a:rPr spc="-15" dirty="0"/>
              <a:t> </a:t>
            </a:r>
            <a:r>
              <a:rPr dirty="0"/>
              <a:t>основ</a:t>
            </a:r>
            <a:r>
              <a:rPr spc="-25" dirty="0"/>
              <a:t> </a:t>
            </a:r>
            <a:r>
              <a:rPr spc="-10" dirty="0"/>
              <a:t>технологий </a:t>
            </a:r>
            <a:r>
              <a:rPr dirty="0"/>
              <a:t>производства</a:t>
            </a:r>
            <a:r>
              <a:rPr spc="-5" dirty="0"/>
              <a:t> </a:t>
            </a:r>
            <a:r>
              <a:rPr dirty="0"/>
              <a:t>молока,</a:t>
            </a:r>
            <a:r>
              <a:rPr spc="30" dirty="0"/>
              <a:t> </a:t>
            </a:r>
            <a:r>
              <a:rPr dirty="0"/>
              <a:t>мяса,</a:t>
            </a:r>
            <a:r>
              <a:rPr spc="35" dirty="0"/>
              <a:t> </a:t>
            </a:r>
            <a:r>
              <a:rPr dirty="0"/>
              <a:t>яиц</a:t>
            </a:r>
            <a:r>
              <a:rPr spc="10" dirty="0"/>
              <a:t> </a:t>
            </a:r>
            <a:r>
              <a:rPr dirty="0"/>
              <a:t>и</a:t>
            </a:r>
            <a:r>
              <a:rPr spc="20" dirty="0"/>
              <a:t> </a:t>
            </a:r>
            <a:r>
              <a:rPr spc="-10" dirty="0"/>
              <a:t>другой </a:t>
            </a:r>
            <a:r>
              <a:rPr dirty="0"/>
              <a:t>продукции</a:t>
            </a:r>
            <a:r>
              <a:rPr spc="-70" dirty="0"/>
              <a:t> </a:t>
            </a:r>
            <a:r>
              <a:rPr spc="-10" dirty="0"/>
              <a:t>животноводства.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419" y="835863"/>
            <a:ext cx="720026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9055" indent="63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Только</a:t>
            </a:r>
            <a:r>
              <a:rPr sz="3600" spc="-2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хорошо</a:t>
            </a:r>
            <a:r>
              <a:rPr sz="3600" spc="-10" dirty="0">
                <a:latin typeface="Tahoma"/>
                <a:cs typeface="Tahoma"/>
              </a:rPr>
              <a:t> развитое </a:t>
            </a:r>
            <a:r>
              <a:rPr sz="3600" dirty="0">
                <a:latin typeface="Tahoma"/>
                <a:cs typeface="Tahoma"/>
              </a:rPr>
              <a:t>животноводство</a:t>
            </a:r>
            <a:r>
              <a:rPr sz="3600" spc="-4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на</a:t>
            </a:r>
            <a:r>
              <a:rPr sz="3600" spc="-3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базе</a:t>
            </a:r>
            <a:r>
              <a:rPr sz="3600" spc="-2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высокой </a:t>
            </a:r>
            <a:r>
              <a:rPr sz="3600" dirty="0">
                <a:latin typeface="Tahoma"/>
                <a:cs typeface="Tahoma"/>
              </a:rPr>
              <a:t>механизации</a:t>
            </a:r>
            <a:r>
              <a:rPr sz="3600" spc="-2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и</a:t>
            </a:r>
            <a:r>
              <a:rPr sz="3600" spc="-10" dirty="0">
                <a:latin typeface="Tahoma"/>
                <a:cs typeface="Tahoma"/>
              </a:rPr>
              <a:t> автоматизации </a:t>
            </a:r>
            <a:r>
              <a:rPr sz="3600" dirty="0">
                <a:latin typeface="Tahoma"/>
                <a:cs typeface="Tahoma"/>
              </a:rPr>
              <a:t>отрасли</a:t>
            </a:r>
            <a:r>
              <a:rPr sz="3600" spc="-3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позволит</a:t>
            </a:r>
            <a:r>
              <a:rPr sz="3600" spc="-3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обеспечить</a:t>
            </a:r>
            <a:endParaRPr sz="3600">
              <a:latin typeface="Tahoma"/>
              <a:cs typeface="Tahoma"/>
            </a:endParaRPr>
          </a:p>
          <a:p>
            <a:pPr marL="127000" marR="5080" indent="-1143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Tahoma"/>
                <a:cs typeface="Tahoma"/>
              </a:rPr>
              <a:t>потреблением</a:t>
            </a:r>
            <a:r>
              <a:rPr sz="3600" spc="-1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человеком</a:t>
            </a:r>
            <a:r>
              <a:rPr sz="3600" spc="-2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научно- </a:t>
            </a:r>
            <a:r>
              <a:rPr sz="3600" dirty="0">
                <a:latin typeface="Tahoma"/>
                <a:cs typeface="Tahoma"/>
              </a:rPr>
              <a:t>обоснованных</a:t>
            </a:r>
            <a:r>
              <a:rPr sz="3600" spc="-6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Международной </a:t>
            </a:r>
            <a:r>
              <a:rPr sz="3600" dirty="0">
                <a:latin typeface="Tahoma"/>
                <a:cs typeface="Tahoma"/>
              </a:rPr>
              <a:t>организацией</a:t>
            </a:r>
            <a:r>
              <a:rPr sz="3600" spc="-6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здравоохранения </a:t>
            </a:r>
            <a:r>
              <a:rPr sz="3600" dirty="0">
                <a:latin typeface="Tahoma"/>
                <a:cs typeface="Tahoma"/>
              </a:rPr>
              <a:t>норм</a:t>
            </a:r>
            <a:r>
              <a:rPr sz="3600" spc="-2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продуктов</a:t>
            </a:r>
            <a:r>
              <a:rPr sz="3600" spc="-2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животноводства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9244" rIns="0" bIns="0" rtlCol="0">
            <a:spAutoFit/>
          </a:bodyPr>
          <a:lstStyle/>
          <a:p>
            <a:pPr marL="3089275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Нормы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927377"/>
            <a:ext cx="3710304" cy="14770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Tahoma"/>
                <a:cs typeface="Tahoma"/>
              </a:rPr>
              <a:t>82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кг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мяса, 405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кг</a:t>
            </a:r>
            <a:endParaRPr sz="28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</a:pPr>
            <a:r>
              <a:rPr sz="2800" dirty="0">
                <a:latin typeface="Tahoma"/>
                <a:cs typeface="Tahoma"/>
              </a:rPr>
              <a:t>молока,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300-</a:t>
            </a:r>
            <a:r>
              <a:rPr sz="2800" dirty="0">
                <a:latin typeface="Tahoma"/>
                <a:cs typeface="Tahoma"/>
              </a:rPr>
              <a:t>305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яиц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в </a:t>
            </a:r>
            <a:r>
              <a:rPr sz="2800" spc="-25" dirty="0">
                <a:latin typeface="Tahoma"/>
                <a:cs typeface="Tahoma"/>
              </a:rPr>
              <a:t>год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119376"/>
            <a:ext cx="4038600" cy="38369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1758314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ahoma"/>
                <a:cs typeface="Tahoma"/>
              </a:rPr>
              <a:t>Животноводство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8524" rIns="0" bIns="0" rtlCol="0">
            <a:spAutoFit/>
          </a:bodyPr>
          <a:lstStyle/>
          <a:p>
            <a:pPr marL="494665" marR="5080" indent="636905">
              <a:lnSpc>
                <a:spcPct val="100000"/>
              </a:lnSpc>
              <a:spcBef>
                <a:spcPts val="105"/>
              </a:spcBef>
            </a:pPr>
            <a:r>
              <a:rPr dirty="0"/>
              <a:t>дает</a:t>
            </a:r>
            <a:r>
              <a:rPr spc="-40" dirty="0"/>
              <a:t> </a:t>
            </a:r>
            <a:r>
              <a:rPr dirty="0"/>
              <a:t>биологически</a:t>
            </a:r>
            <a:r>
              <a:rPr spc="-40" dirty="0"/>
              <a:t> </a:t>
            </a:r>
            <a:r>
              <a:rPr spc="-10" dirty="0"/>
              <a:t>полноценные </a:t>
            </a:r>
            <a:r>
              <a:rPr dirty="0"/>
              <a:t>продукты</a:t>
            </a:r>
            <a:r>
              <a:rPr spc="-25" dirty="0"/>
              <a:t> </a:t>
            </a:r>
            <a:r>
              <a:rPr dirty="0"/>
              <a:t>питания</a:t>
            </a:r>
            <a:r>
              <a:rPr spc="-20" dirty="0"/>
              <a:t> </a:t>
            </a:r>
            <a:r>
              <a:rPr dirty="0"/>
              <a:t>(мясо,</a:t>
            </a:r>
            <a:r>
              <a:rPr spc="-35" dirty="0"/>
              <a:t> </a:t>
            </a:r>
            <a:r>
              <a:rPr dirty="0"/>
              <a:t>молоко,</a:t>
            </a:r>
            <a:r>
              <a:rPr spc="-20" dirty="0"/>
              <a:t> </a:t>
            </a:r>
            <a:r>
              <a:rPr spc="-10" dirty="0"/>
              <a:t>яйца, </a:t>
            </a:r>
            <a:r>
              <a:rPr dirty="0"/>
              <a:t>мед)</a:t>
            </a:r>
            <a:r>
              <a:rPr spc="-35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обеспечивает</a:t>
            </a:r>
            <a:r>
              <a:rPr spc="-50" dirty="0"/>
              <a:t> </a:t>
            </a:r>
            <a:r>
              <a:rPr spc="-10" dirty="0"/>
              <a:t>промышленность </a:t>
            </a:r>
            <a:r>
              <a:rPr dirty="0"/>
              <a:t>шерстью,</a:t>
            </a:r>
            <a:r>
              <a:rPr spc="-45" dirty="0"/>
              <a:t> </a:t>
            </a:r>
            <a:r>
              <a:rPr dirty="0"/>
              <a:t>кожей,</a:t>
            </a:r>
            <a:r>
              <a:rPr spc="-25" dirty="0"/>
              <a:t> </a:t>
            </a:r>
            <a:r>
              <a:rPr dirty="0"/>
              <a:t>смушками,</a:t>
            </a:r>
            <a:r>
              <a:rPr spc="-30" dirty="0"/>
              <a:t> </a:t>
            </a:r>
            <a:r>
              <a:rPr spc="-10" dirty="0"/>
              <a:t>овчиной,</a:t>
            </a:r>
          </a:p>
          <a:p>
            <a:pPr marL="1703070">
              <a:lnSpc>
                <a:spcPct val="100000"/>
              </a:lnSpc>
            </a:pPr>
            <a:r>
              <a:rPr dirty="0"/>
              <a:t>щетиной</a:t>
            </a:r>
            <a:r>
              <a:rPr spc="-50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dirty="0"/>
              <a:t>другим</a:t>
            </a:r>
            <a:r>
              <a:rPr spc="-30" dirty="0"/>
              <a:t> </a:t>
            </a:r>
            <a:r>
              <a:rPr spc="-10" dirty="0"/>
              <a:t>сырьем.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8735" y="545591"/>
            <a:ext cx="5036820" cy="7924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765" rIns="0" bIns="0" rtlCol="0">
            <a:spAutoFit/>
          </a:bodyPr>
          <a:lstStyle/>
          <a:p>
            <a:pPr marL="164465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Tahoma"/>
                <a:cs typeface="Tahoma"/>
              </a:rPr>
              <a:t>Продукция</a:t>
            </a:r>
            <a:r>
              <a:rPr sz="2800" b="0" spc="-30" dirty="0">
                <a:latin typeface="Tahoma"/>
                <a:cs typeface="Tahoma"/>
              </a:rPr>
              <a:t> </a:t>
            </a:r>
            <a:r>
              <a:rPr sz="2800" b="0" spc="-10" dirty="0">
                <a:latin typeface="Tahoma"/>
                <a:cs typeface="Tahoma"/>
              </a:rPr>
              <a:t>животноводства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84375"/>
            <a:ext cx="4427855" cy="2478405"/>
            <a:chOff x="0" y="1484375"/>
            <a:chExt cx="4427855" cy="24784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27275"/>
              <a:ext cx="548640" cy="632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1883917"/>
              <a:ext cx="490728" cy="3688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287" y="1484375"/>
              <a:ext cx="4032250" cy="247802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43501" y="1484375"/>
            <a:ext cx="3960749" cy="2478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287" y="4114800"/>
            <a:ext cx="4032250" cy="24828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43501" y="4262501"/>
            <a:ext cx="4032250" cy="22621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2220595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ahoma"/>
                <a:cs typeface="Tahoma"/>
              </a:rPr>
              <a:t>От</a:t>
            </a:r>
            <a:r>
              <a:rPr sz="4400" b="0" spc="5" dirty="0">
                <a:latin typeface="Tahoma"/>
                <a:cs typeface="Tahoma"/>
              </a:rPr>
              <a:t> </a:t>
            </a:r>
            <a:r>
              <a:rPr sz="4400" b="0" spc="-10" dirty="0">
                <a:latin typeface="Tahoma"/>
                <a:cs typeface="Tahoma"/>
              </a:rPr>
              <a:t>животных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013330"/>
            <a:ext cx="36842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9502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получают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ценное органическое</a:t>
            </a:r>
            <a:endParaRPr sz="2800">
              <a:latin typeface="Tahoma"/>
              <a:cs typeface="Tahoma"/>
            </a:endParaRPr>
          </a:p>
          <a:p>
            <a:pPr marL="12700" marR="40132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удобрение,</a:t>
            </a:r>
            <a:r>
              <a:rPr sz="2800" spc="-1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которое </a:t>
            </a:r>
            <a:r>
              <a:rPr sz="2800" dirty="0">
                <a:latin typeface="Tahoma"/>
                <a:cs typeface="Tahoma"/>
              </a:rPr>
              <a:t>является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не</a:t>
            </a:r>
            <a:r>
              <a:rPr sz="2800" spc="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только </a:t>
            </a:r>
            <a:r>
              <a:rPr sz="2800" dirty="0">
                <a:latin typeface="Tahoma"/>
                <a:cs typeface="Tahoma"/>
              </a:rPr>
              <a:t>комплексным,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но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и </a:t>
            </a:r>
            <a:r>
              <a:rPr sz="2800" spc="-10" dirty="0">
                <a:latin typeface="Tahoma"/>
                <a:cs typeface="Tahoma"/>
              </a:rPr>
              <a:t>способствует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ahoma"/>
                <a:cs typeface="Tahoma"/>
              </a:rPr>
              <a:t>улучшению</a:t>
            </a:r>
            <a:r>
              <a:rPr sz="2800" spc="-1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структуры почвы.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95575"/>
            <a:ext cx="40386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306955" marR="5080" indent="-144526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ahoma"/>
                <a:cs typeface="Tahoma"/>
              </a:rPr>
              <a:t>Развитие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животноводства определяется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8014334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ahoma"/>
                <a:cs typeface="Tahoma"/>
              </a:rPr>
              <a:t>природно-</a:t>
            </a:r>
            <a:r>
              <a:rPr sz="3200" dirty="0">
                <a:latin typeface="Tahoma"/>
                <a:cs typeface="Tahoma"/>
              </a:rPr>
              <a:t>климатическими,</a:t>
            </a:r>
            <a:r>
              <a:rPr sz="3200" spc="6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историко- </a:t>
            </a:r>
            <a:r>
              <a:rPr sz="3200" dirty="0">
                <a:latin typeface="Tahoma"/>
                <a:cs typeface="Tahoma"/>
              </a:rPr>
              <a:t>экономическими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условиями,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применением </a:t>
            </a:r>
            <a:r>
              <a:rPr sz="3200" dirty="0">
                <a:latin typeface="Tahoma"/>
                <a:cs typeface="Tahoma"/>
              </a:rPr>
              <a:t>прогрессивных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технологий.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Основные </a:t>
            </a:r>
            <a:r>
              <a:rPr sz="3200" dirty="0">
                <a:latin typeface="Tahoma"/>
                <a:cs typeface="Tahoma"/>
              </a:rPr>
              <a:t>пути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развития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животноводства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на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ближайшую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перспективу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следующие: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429" y="679450"/>
            <a:ext cx="3022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ahoma"/>
                <a:cs typeface="Tahoma"/>
              </a:rPr>
              <a:t>Лекция</a:t>
            </a:r>
            <a:r>
              <a:rPr sz="4400" b="0" spc="75" dirty="0">
                <a:latin typeface="Tahoma"/>
                <a:cs typeface="Tahoma"/>
              </a:rPr>
              <a:t> </a:t>
            </a:r>
            <a:r>
              <a:rPr sz="4400" b="0" spc="1015" dirty="0">
                <a:latin typeface="Tahoma"/>
                <a:cs typeface="Tahoma"/>
              </a:rPr>
              <a:t>№1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907" y="1671319"/>
            <a:ext cx="7746365" cy="33788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16915" marR="709295" algn="ctr">
              <a:lnSpc>
                <a:spcPts val="4320"/>
              </a:lnSpc>
              <a:spcBef>
                <a:spcPts val="640"/>
              </a:spcBef>
            </a:pPr>
            <a:r>
              <a:rPr sz="4000" dirty="0">
                <a:latin typeface="Tahoma"/>
                <a:cs typeface="Tahoma"/>
              </a:rPr>
              <a:t>Введение.</a:t>
            </a:r>
            <a:r>
              <a:rPr sz="4000" spc="-85" dirty="0">
                <a:latin typeface="Tahoma"/>
                <a:cs typeface="Tahoma"/>
              </a:rPr>
              <a:t> </a:t>
            </a:r>
            <a:r>
              <a:rPr sz="4000" spc="-10" dirty="0">
                <a:latin typeface="Tahoma"/>
                <a:cs typeface="Tahoma"/>
              </a:rPr>
              <a:t>Ознакомление</a:t>
            </a:r>
            <a:r>
              <a:rPr sz="4000" spc="-100" dirty="0">
                <a:latin typeface="Tahoma"/>
                <a:cs typeface="Tahoma"/>
              </a:rPr>
              <a:t> </a:t>
            </a:r>
            <a:r>
              <a:rPr sz="4000" spc="-50" dirty="0">
                <a:latin typeface="Tahoma"/>
                <a:cs typeface="Tahoma"/>
              </a:rPr>
              <a:t>с </a:t>
            </a:r>
            <a:r>
              <a:rPr sz="4000" dirty="0">
                <a:latin typeface="Tahoma"/>
                <a:cs typeface="Tahoma"/>
              </a:rPr>
              <a:t>учебным</a:t>
            </a:r>
            <a:r>
              <a:rPr sz="4000" spc="-135" dirty="0">
                <a:latin typeface="Tahoma"/>
                <a:cs typeface="Tahoma"/>
              </a:rPr>
              <a:t> </a:t>
            </a:r>
            <a:r>
              <a:rPr sz="4000" dirty="0">
                <a:latin typeface="Tahoma"/>
                <a:cs typeface="Tahoma"/>
              </a:rPr>
              <a:t>планом</a:t>
            </a:r>
            <a:r>
              <a:rPr sz="4000" spc="-130" dirty="0">
                <a:latin typeface="Tahoma"/>
                <a:cs typeface="Tahoma"/>
              </a:rPr>
              <a:t> </a:t>
            </a:r>
            <a:r>
              <a:rPr sz="4000" spc="-50" dirty="0">
                <a:latin typeface="Tahoma"/>
                <a:cs typeface="Tahoma"/>
              </a:rPr>
              <a:t>и</a:t>
            </a:r>
            <a:endParaRPr sz="4000">
              <a:latin typeface="Tahoma"/>
              <a:cs typeface="Tahoma"/>
            </a:endParaRPr>
          </a:p>
          <a:p>
            <a:pPr marL="12700" marR="5080" algn="ctr">
              <a:lnSpc>
                <a:spcPts val="4320"/>
              </a:lnSpc>
            </a:pPr>
            <a:r>
              <a:rPr sz="4000" dirty="0">
                <a:latin typeface="Tahoma"/>
                <a:cs typeface="Tahoma"/>
              </a:rPr>
              <a:t>образовательным</a:t>
            </a:r>
            <a:r>
              <a:rPr sz="4000" spc="-200" dirty="0">
                <a:latin typeface="Tahoma"/>
                <a:cs typeface="Tahoma"/>
              </a:rPr>
              <a:t> </a:t>
            </a:r>
            <a:r>
              <a:rPr sz="4000" dirty="0">
                <a:latin typeface="Tahoma"/>
                <a:cs typeface="Tahoma"/>
              </a:rPr>
              <a:t>стандартом</a:t>
            </a:r>
            <a:r>
              <a:rPr sz="4000" spc="-210" dirty="0">
                <a:latin typeface="Tahoma"/>
                <a:cs typeface="Tahoma"/>
              </a:rPr>
              <a:t> </a:t>
            </a:r>
            <a:r>
              <a:rPr sz="4000" spc="-25" dirty="0">
                <a:latin typeface="Tahoma"/>
                <a:cs typeface="Tahoma"/>
              </a:rPr>
              <a:t>по </a:t>
            </a:r>
            <a:r>
              <a:rPr sz="4000" dirty="0">
                <a:latin typeface="Tahoma"/>
                <a:cs typeface="Tahoma"/>
              </a:rPr>
              <a:t>специальности</a:t>
            </a:r>
            <a:r>
              <a:rPr sz="4000" spc="-310" dirty="0">
                <a:latin typeface="Tahoma"/>
                <a:cs typeface="Tahoma"/>
              </a:rPr>
              <a:t> </a:t>
            </a:r>
            <a:r>
              <a:rPr sz="4000" spc="-10" dirty="0">
                <a:latin typeface="Tahoma"/>
                <a:cs typeface="Tahoma"/>
              </a:rPr>
              <a:t>«Производство</a:t>
            </a:r>
            <a:endParaRPr sz="4000">
              <a:latin typeface="Tahoma"/>
              <a:cs typeface="Tahoma"/>
            </a:endParaRPr>
          </a:p>
          <a:p>
            <a:pPr marL="1304925" marR="1298575" algn="ctr">
              <a:lnSpc>
                <a:spcPts val="4320"/>
              </a:lnSpc>
              <a:spcBef>
                <a:spcPts val="5"/>
              </a:spcBef>
            </a:pPr>
            <a:r>
              <a:rPr sz="4000" dirty="0">
                <a:latin typeface="Tahoma"/>
                <a:cs typeface="Tahoma"/>
              </a:rPr>
              <a:t>продукции</a:t>
            </a:r>
            <a:r>
              <a:rPr sz="4000" spc="-50" dirty="0">
                <a:latin typeface="Tahoma"/>
                <a:cs typeface="Tahoma"/>
              </a:rPr>
              <a:t> </a:t>
            </a:r>
            <a:r>
              <a:rPr sz="4000" spc="-10" dirty="0">
                <a:latin typeface="Tahoma"/>
                <a:cs typeface="Tahoma"/>
              </a:rPr>
              <a:t>животного происхождения»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9075" marR="5080" indent="3352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пути</a:t>
            </a:r>
            <a:r>
              <a:rPr sz="4400" spc="-15" dirty="0"/>
              <a:t> </a:t>
            </a:r>
            <a:r>
              <a:rPr sz="4400" spc="-10" dirty="0"/>
              <a:t>развития животноводства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70658"/>
            <a:ext cx="8067040" cy="36957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241935" indent="-343535">
              <a:lnSpc>
                <a:spcPct val="90000"/>
              </a:lnSpc>
              <a:spcBef>
                <a:spcPts val="430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Возрастание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удельного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веса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животноводства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структуре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валовой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товарной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продукции </a:t>
            </a:r>
            <a:r>
              <a:rPr sz="2800" dirty="0">
                <a:latin typeface="Tahoma"/>
                <a:cs typeface="Tahoma"/>
              </a:rPr>
              <a:t>сельского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хозяйства;</a:t>
            </a:r>
            <a:endParaRPr sz="2800">
              <a:latin typeface="Tahoma"/>
              <a:cs typeface="Tahoma"/>
            </a:endParaRPr>
          </a:p>
          <a:p>
            <a:pPr marL="355600" marR="5080" indent="-343535">
              <a:lnSpc>
                <a:spcPts val="3020"/>
              </a:lnSpc>
              <a:spcBef>
                <a:spcPts val="720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Повышение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доли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всех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производящих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секторов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1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реализации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продуктов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животноводства,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в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2985"/>
              </a:lnSpc>
            </a:pPr>
            <a:r>
              <a:rPr sz="2800" dirty="0">
                <a:latin typeface="Tahoma"/>
                <a:cs typeface="Tahoma"/>
              </a:rPr>
              <a:t>том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числе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фермерских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хозяйств;</a:t>
            </a:r>
            <a:endParaRPr sz="2800">
              <a:latin typeface="Tahoma"/>
              <a:cs typeface="Tahoma"/>
            </a:endParaRPr>
          </a:p>
          <a:p>
            <a:pPr marL="355600" marR="570230" indent="-343535">
              <a:lnSpc>
                <a:spcPts val="3030"/>
              </a:lnSpc>
              <a:spcBef>
                <a:spcPts val="710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Tahoma"/>
                <a:cs typeface="Tahoma"/>
              </a:rPr>
              <a:t>увеличение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структуре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животноводческой </a:t>
            </a:r>
            <a:r>
              <a:rPr sz="2800" dirty="0">
                <a:latin typeface="Tahoma"/>
                <a:cs typeface="Tahoma"/>
              </a:rPr>
              <a:t>продукции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объемов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производства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мяса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и </a:t>
            </a:r>
            <a:r>
              <a:rPr sz="2800" dirty="0">
                <a:latin typeface="Tahoma"/>
                <a:cs typeface="Tahoma"/>
              </a:rPr>
              <a:t>прежде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всего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говядины;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9075" marR="5080" indent="3352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пути</a:t>
            </a:r>
            <a:r>
              <a:rPr sz="4400" spc="-15" dirty="0"/>
              <a:t> </a:t>
            </a:r>
            <a:r>
              <a:rPr sz="4400" spc="-10" dirty="0"/>
              <a:t>развития животноводства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963038"/>
            <a:ext cx="6978650" cy="37826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26364" indent="-343535">
              <a:lnSpc>
                <a:spcPts val="3460"/>
              </a:lnSpc>
              <a:spcBef>
                <a:spcPts val="535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широкое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внедрение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прогрессивны </a:t>
            </a:r>
            <a:r>
              <a:rPr sz="3200" dirty="0">
                <a:latin typeface="Tahoma"/>
                <a:cs typeface="Tahoma"/>
              </a:rPr>
              <a:t>технологий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производства </a:t>
            </a:r>
            <a:r>
              <a:rPr sz="3200" dirty="0">
                <a:latin typeface="Tahoma"/>
                <a:cs typeface="Tahoma"/>
              </a:rPr>
              <a:t>животноводческой</a:t>
            </a:r>
            <a:r>
              <a:rPr sz="3200" spc="-1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продукции;</a:t>
            </a:r>
            <a:endParaRPr sz="3200">
              <a:latin typeface="Tahoma"/>
              <a:cs typeface="Tahoma"/>
            </a:endParaRPr>
          </a:p>
          <a:p>
            <a:pPr marL="355600" marR="5080" indent="-343535">
              <a:lnSpc>
                <a:spcPts val="3460"/>
              </a:lnSpc>
              <a:spcBef>
                <a:spcPts val="760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возрастание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роли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биотехнологии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в </a:t>
            </a:r>
            <a:r>
              <a:rPr sz="3200" dirty="0">
                <a:latin typeface="Tahoma"/>
                <a:cs typeface="Tahoma"/>
              </a:rPr>
              <a:t>едином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комплексе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производства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04"/>
              </a:lnSpc>
            </a:pPr>
            <a:r>
              <a:rPr sz="3200" spc="-10" dirty="0">
                <a:latin typeface="Tahoma"/>
                <a:cs typeface="Tahoma"/>
              </a:rPr>
              <a:t>продукции;</a:t>
            </a:r>
            <a:endParaRPr sz="3200">
              <a:latin typeface="Tahoma"/>
              <a:cs typeface="Tahoma"/>
            </a:endParaRPr>
          </a:p>
          <a:p>
            <a:pPr marL="355600" marR="1035685" indent="-343535">
              <a:lnSpc>
                <a:spcPts val="3460"/>
              </a:lnSpc>
              <a:spcBef>
                <a:spcPts val="815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ahoma"/>
                <a:cs typeface="Tahoma"/>
              </a:rPr>
              <a:t>рациональное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использование </a:t>
            </a:r>
            <a:r>
              <a:rPr sz="3200" dirty="0">
                <a:latin typeface="Tahoma"/>
                <a:cs typeface="Tahoma"/>
              </a:rPr>
              <a:t>энергетических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ресурсов.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98" y="685777"/>
            <a:ext cx="7901305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50" i="1" spc="-190" dirty="0">
                <a:latin typeface="Tahoma"/>
                <a:cs typeface="Tahoma"/>
              </a:rPr>
              <a:t>Ведущими</a:t>
            </a:r>
            <a:r>
              <a:rPr sz="4650" i="1" spc="-130" dirty="0">
                <a:latin typeface="Tahoma"/>
                <a:cs typeface="Tahoma"/>
              </a:rPr>
              <a:t> </a:t>
            </a:r>
            <a:r>
              <a:rPr sz="4650" i="1" spc="-145" dirty="0">
                <a:latin typeface="Tahoma"/>
                <a:cs typeface="Tahoma"/>
              </a:rPr>
              <a:t>направлениями</a:t>
            </a:r>
            <a:endParaRPr sz="4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013330"/>
            <a:ext cx="402653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04495" indent="-342900">
              <a:lnSpc>
                <a:spcPct val="100000"/>
              </a:lnSpc>
              <a:spcBef>
                <a:spcPts val="95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ahoma"/>
                <a:cs typeface="Tahoma"/>
              </a:rPr>
              <a:t>совершенствование материально-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технической</a:t>
            </a:r>
            <a:r>
              <a:rPr sz="2800" spc="-13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базы</a:t>
            </a:r>
            <a:endParaRPr sz="2800">
              <a:latin typeface="Tahoma"/>
              <a:cs typeface="Tahoma"/>
            </a:endParaRPr>
          </a:p>
          <a:p>
            <a:pPr marL="355600" marR="129539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кормопроизводства</a:t>
            </a:r>
            <a:r>
              <a:rPr sz="2800" spc="-155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и </a:t>
            </a:r>
            <a:r>
              <a:rPr sz="2800" spc="-10" dirty="0">
                <a:latin typeface="Tahoma"/>
                <a:cs typeface="Tahoma"/>
              </a:rPr>
              <a:t>повышение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Tahoma"/>
                <a:cs typeface="Tahoma"/>
              </a:rPr>
              <a:t>генетического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потенциала</a:t>
            </a:r>
            <a:r>
              <a:rPr sz="2800" spc="-15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животных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601" y="1916176"/>
            <a:ext cx="4465574" cy="42496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580640" marR="5080" indent="-1533525">
              <a:lnSpc>
                <a:spcPts val="5280"/>
              </a:lnSpc>
              <a:spcBef>
                <a:spcPts val="490"/>
              </a:spcBef>
            </a:pPr>
            <a:r>
              <a:rPr sz="4650" i="1" spc="-165" dirty="0">
                <a:latin typeface="Tahoma"/>
                <a:cs typeface="Tahoma"/>
              </a:rPr>
              <a:t>Преимущественное </a:t>
            </a:r>
            <a:r>
              <a:rPr sz="4650" i="1" spc="-35" dirty="0">
                <a:latin typeface="Tahoma"/>
                <a:cs typeface="Tahoma"/>
              </a:rPr>
              <a:t>развитие</a:t>
            </a:r>
            <a:endParaRPr sz="46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1668" y="2932176"/>
            <a:ext cx="3398520" cy="2072639"/>
            <a:chOff x="391668" y="2932176"/>
            <a:chExt cx="3398520" cy="20726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" y="3145536"/>
              <a:ext cx="435863" cy="565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6" y="2932176"/>
              <a:ext cx="3089147" cy="90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" y="3730752"/>
              <a:ext cx="435863" cy="5654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556" y="3517392"/>
              <a:ext cx="3145536" cy="902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" y="4315968"/>
              <a:ext cx="435863" cy="5654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6" y="4102608"/>
              <a:ext cx="3151632" cy="90220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5940" y="2951138"/>
            <a:ext cx="2985135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Tahoma"/>
                <a:cs typeface="Tahoma"/>
              </a:rPr>
              <a:t>Скотоводство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Tahoma"/>
                <a:cs typeface="Tahoma"/>
              </a:rPr>
              <a:t>Свиноводство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64062"/>
              <a:buFont typeface="Arial"/>
              <a:buChar char="•"/>
              <a:tabLst>
                <a:tab pos="355600" algn="l"/>
              </a:tabLst>
            </a:pPr>
            <a:r>
              <a:rPr sz="3200" spc="-10" dirty="0">
                <a:latin typeface="Tahoma"/>
                <a:cs typeface="Tahoma"/>
              </a:rPr>
              <a:t>Птицеводство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6825" y="4221226"/>
            <a:ext cx="3240024" cy="19446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97526" y="1981200"/>
            <a:ext cx="314007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" marR="5080" indent="-2159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Рост</a:t>
            </a:r>
            <a:r>
              <a:rPr sz="4400" spc="-50" dirty="0"/>
              <a:t> </a:t>
            </a:r>
            <a:r>
              <a:rPr sz="4400" dirty="0"/>
              <a:t>производства</a:t>
            </a:r>
            <a:r>
              <a:rPr sz="4400" spc="-30" dirty="0"/>
              <a:t> </a:t>
            </a:r>
            <a:r>
              <a:rPr sz="4400" spc="-10" dirty="0"/>
              <a:t>молока </a:t>
            </a:r>
            <a:r>
              <a:rPr sz="4400" dirty="0"/>
              <a:t>будет</a:t>
            </a:r>
            <a:r>
              <a:rPr sz="4400" spc="-80" dirty="0"/>
              <a:t> </a:t>
            </a:r>
            <a:r>
              <a:rPr sz="4400" dirty="0"/>
              <a:t>осуществляться</a:t>
            </a:r>
            <a:r>
              <a:rPr sz="4400" spc="-114" dirty="0"/>
              <a:t> </a:t>
            </a:r>
            <a:r>
              <a:rPr sz="4400" spc="-25" dirty="0"/>
              <a:t>при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2013330"/>
            <a:ext cx="3700779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некотором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сокращении </a:t>
            </a:r>
            <a:r>
              <a:rPr sz="2400" dirty="0">
                <a:latin typeface="Tahoma"/>
                <a:cs typeface="Tahoma"/>
              </a:rPr>
              <a:t>численности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поголовья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и </a:t>
            </a:r>
            <a:r>
              <a:rPr sz="2400" dirty="0">
                <a:latin typeface="Tahoma"/>
                <a:cs typeface="Tahoma"/>
              </a:rPr>
              <a:t>более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полной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реализации </a:t>
            </a:r>
            <a:r>
              <a:rPr sz="2400" dirty="0">
                <a:latin typeface="Tahoma"/>
                <a:cs typeface="Tahoma"/>
              </a:rPr>
              <a:t>потенциала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молочной</a:t>
            </a:r>
            <a:endParaRPr sz="2400">
              <a:latin typeface="Tahoma"/>
              <a:cs typeface="Tahoma"/>
            </a:endParaRPr>
          </a:p>
          <a:p>
            <a:pPr marL="12700" marR="262255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продуктивности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коров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и </a:t>
            </a:r>
            <a:r>
              <a:rPr sz="2400" spc="-10" dirty="0">
                <a:latin typeface="Tahoma"/>
                <a:cs typeface="Tahoma"/>
              </a:rPr>
              <a:t>технологического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ahoma"/>
                <a:cs typeface="Tahoma"/>
              </a:rPr>
              <a:t>совершенствования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функционирующих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ферм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019300"/>
            <a:ext cx="4038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75692"/>
            <a:ext cx="7974330" cy="496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910" marR="364490" indent="-20891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ahoma"/>
                <a:cs typeface="Tahoma"/>
              </a:rPr>
              <a:t>3.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Образовательный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стандарт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25" dirty="0">
                <a:latin typeface="Tahoma"/>
                <a:cs typeface="Tahoma"/>
              </a:rPr>
              <a:t>по </a:t>
            </a:r>
            <a:r>
              <a:rPr sz="3200" b="1" dirty="0">
                <a:latin typeface="Tahoma"/>
                <a:cs typeface="Tahoma"/>
              </a:rPr>
              <a:t>специальности</a:t>
            </a:r>
            <a:r>
              <a:rPr sz="3200" b="1" spc="-9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«Производство</a:t>
            </a:r>
            <a:endParaRPr sz="3200">
              <a:latin typeface="Tahoma"/>
              <a:cs typeface="Tahoma"/>
            </a:endParaRPr>
          </a:p>
          <a:p>
            <a:pPr marL="236854" marR="5080" indent="149479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Tahoma"/>
                <a:cs typeface="Tahoma"/>
              </a:rPr>
              <a:t>продукции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животного </a:t>
            </a:r>
            <a:r>
              <a:rPr sz="3200" b="1" dirty="0">
                <a:latin typeface="Tahoma"/>
                <a:cs typeface="Tahoma"/>
              </a:rPr>
              <a:t>происхождения»</a:t>
            </a:r>
            <a:r>
              <a:rPr sz="3200" b="1" spc="-7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и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его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10" dirty="0">
                <a:latin typeface="Tahoma"/>
                <a:cs typeface="Tahoma"/>
              </a:rPr>
              <a:t>содержание.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20"/>
              </a:spcBef>
            </a:pP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SzPct val="64062"/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Область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применения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SzPct val="64062"/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Нормативные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ссылки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SzPct val="64062"/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Основные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термины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определения</a:t>
            </a:r>
            <a:endParaRPr sz="32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SzPct val="64062"/>
              <a:buFont typeface="Arial"/>
              <a:buChar char="•"/>
              <a:tabLst>
                <a:tab pos="354965" algn="l"/>
              </a:tabLst>
            </a:pPr>
            <a:r>
              <a:rPr sz="3200" dirty="0">
                <a:latin typeface="Tahoma"/>
                <a:cs typeface="Tahoma"/>
              </a:rPr>
              <a:t>Общие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положения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398" y="75692"/>
            <a:ext cx="7750175" cy="197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364490" indent="-20891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3.</a:t>
            </a:r>
            <a:r>
              <a:rPr sz="3200" spc="-35" dirty="0"/>
              <a:t> </a:t>
            </a:r>
            <a:r>
              <a:rPr sz="3200" dirty="0"/>
              <a:t>Образовательный</a:t>
            </a:r>
            <a:r>
              <a:rPr sz="3200" spc="-60" dirty="0"/>
              <a:t> </a:t>
            </a:r>
            <a:r>
              <a:rPr sz="3200" dirty="0"/>
              <a:t>стандарт</a:t>
            </a:r>
            <a:r>
              <a:rPr sz="3200" spc="-45" dirty="0"/>
              <a:t> </a:t>
            </a:r>
            <a:r>
              <a:rPr sz="3200" spc="-25" dirty="0"/>
              <a:t>по </a:t>
            </a:r>
            <a:r>
              <a:rPr sz="3200" dirty="0"/>
              <a:t>специальности</a:t>
            </a:r>
            <a:r>
              <a:rPr sz="3200" spc="-90" dirty="0"/>
              <a:t> </a:t>
            </a:r>
            <a:r>
              <a:rPr sz="3200" spc="-10" dirty="0"/>
              <a:t>«Производство</a:t>
            </a:r>
            <a:endParaRPr sz="3200"/>
          </a:p>
          <a:p>
            <a:pPr marL="12700" marR="5080" indent="1494790">
              <a:lnSpc>
                <a:spcPct val="100000"/>
              </a:lnSpc>
              <a:spcBef>
                <a:spcPts val="5"/>
              </a:spcBef>
            </a:pPr>
            <a:r>
              <a:rPr sz="3200" dirty="0"/>
              <a:t>продукции</a:t>
            </a:r>
            <a:r>
              <a:rPr sz="3200" spc="-30" dirty="0"/>
              <a:t> </a:t>
            </a:r>
            <a:r>
              <a:rPr sz="3200" spc="-10" dirty="0"/>
              <a:t>животного </a:t>
            </a:r>
            <a:r>
              <a:rPr sz="3200" dirty="0"/>
              <a:t>происхождения»</a:t>
            </a:r>
            <a:r>
              <a:rPr sz="3200" spc="-70" dirty="0"/>
              <a:t> </a:t>
            </a:r>
            <a:r>
              <a:rPr sz="3200" dirty="0"/>
              <a:t>и</a:t>
            </a:r>
            <a:r>
              <a:rPr sz="3200" spc="-25" dirty="0"/>
              <a:t> </a:t>
            </a:r>
            <a:r>
              <a:rPr sz="3200" dirty="0"/>
              <a:t>его</a:t>
            </a:r>
            <a:r>
              <a:rPr sz="3200" spc="-45" dirty="0"/>
              <a:t> </a:t>
            </a:r>
            <a:r>
              <a:rPr sz="3200" spc="-10" dirty="0"/>
              <a:t>содержание.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2512313"/>
            <a:ext cx="7926070" cy="35248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4965" marR="1697355" indent="-342900">
              <a:lnSpc>
                <a:spcPts val="2690"/>
              </a:lnSpc>
              <a:spcBef>
                <a:spcPts val="740"/>
              </a:spcBef>
              <a:buSzPct val="64285"/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Квалификационная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характеристика специалиста</a:t>
            </a:r>
            <a:endParaRPr sz="28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SzPct val="64285"/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Требования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уровню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подготовки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выпускника</a:t>
            </a:r>
            <a:endParaRPr sz="2800">
              <a:latin typeface="Tahoma"/>
              <a:cs typeface="Tahoma"/>
            </a:endParaRPr>
          </a:p>
          <a:p>
            <a:pPr marL="354965" marR="213360" indent="-342900">
              <a:lnSpc>
                <a:spcPct val="80000"/>
              </a:lnSpc>
              <a:spcBef>
                <a:spcPts val="670"/>
              </a:spcBef>
              <a:buSzPct val="64285"/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Требования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</a:t>
            </a:r>
            <a:r>
              <a:rPr sz="2800" spc="-114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образовательной</a:t>
            </a:r>
            <a:r>
              <a:rPr sz="2800" spc="-9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программе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50" dirty="0">
                <a:latin typeface="Tahoma"/>
                <a:cs typeface="Tahoma"/>
              </a:rPr>
              <a:t>и </a:t>
            </a:r>
            <a:r>
              <a:rPr sz="2800" dirty="0">
                <a:latin typeface="Tahoma"/>
                <a:cs typeface="Tahoma"/>
              </a:rPr>
              <a:t>ее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реализация</a:t>
            </a:r>
            <a:endParaRPr sz="2800">
              <a:latin typeface="Tahoma"/>
              <a:cs typeface="Tahoma"/>
            </a:endParaRPr>
          </a:p>
          <a:p>
            <a:pPr marL="354965" marR="1483995" indent="-342900">
              <a:lnSpc>
                <a:spcPct val="80000"/>
              </a:lnSpc>
              <a:spcBef>
                <a:spcPts val="675"/>
              </a:spcBef>
              <a:buSzPct val="64285"/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Требования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</a:t>
            </a:r>
            <a:r>
              <a:rPr sz="2800" spc="-1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обеспечению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качества </a:t>
            </a:r>
            <a:r>
              <a:rPr sz="2800" dirty="0">
                <a:latin typeface="Tahoma"/>
                <a:cs typeface="Tahoma"/>
              </a:rPr>
              <a:t>образовательного</a:t>
            </a:r>
            <a:r>
              <a:rPr sz="2800" spc="-20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процесса</a:t>
            </a:r>
            <a:endParaRPr sz="2800">
              <a:latin typeface="Tahoma"/>
              <a:cs typeface="Tahoma"/>
            </a:endParaRPr>
          </a:p>
          <a:p>
            <a:pPr marL="354965" marR="873125" indent="-342900">
              <a:lnSpc>
                <a:spcPts val="2690"/>
              </a:lnSpc>
              <a:spcBef>
                <a:spcPts val="650"/>
              </a:spcBef>
              <a:buSzPct val="64285"/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Tahoma"/>
                <a:cs typeface="Tahoma"/>
              </a:rPr>
              <a:t>Требования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итоговой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государственной </a:t>
            </a:r>
            <a:r>
              <a:rPr sz="2800" dirty="0">
                <a:latin typeface="Tahoma"/>
                <a:cs typeface="Tahoma"/>
              </a:rPr>
              <a:t>аттестации</a:t>
            </a:r>
            <a:r>
              <a:rPr sz="2800" spc="-1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выпускника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678305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14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818" y="2011807"/>
            <a:ext cx="788606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специалиста</a:t>
            </a:r>
            <a:r>
              <a:rPr sz="3600" spc="-1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на</a:t>
            </a:r>
            <a:r>
              <a:rPr sz="3600" spc="-1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основе</a:t>
            </a:r>
            <a:r>
              <a:rPr sz="3600" spc="-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совокупности </a:t>
            </a:r>
            <a:r>
              <a:rPr sz="3600" dirty="0">
                <a:latin typeface="Tahoma"/>
                <a:cs typeface="Tahoma"/>
              </a:rPr>
              <a:t>фундаментальных</a:t>
            </a:r>
            <a:r>
              <a:rPr sz="3600" spc="-25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социально-</a:t>
            </a:r>
            <a:endParaRPr sz="3600">
              <a:latin typeface="Tahoma"/>
              <a:cs typeface="Tahoma"/>
            </a:endParaRPr>
          </a:p>
          <a:p>
            <a:pPr marL="73660" marR="63500" algn="ctr">
              <a:lnSpc>
                <a:spcPct val="100000"/>
              </a:lnSpc>
            </a:pPr>
            <a:r>
              <a:rPr sz="3600" dirty="0">
                <a:latin typeface="Tahoma"/>
                <a:cs typeface="Tahoma"/>
              </a:rPr>
              <a:t>гуманитарных,</a:t>
            </a:r>
            <a:r>
              <a:rPr sz="3600" spc="-1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естественнонаучных, </a:t>
            </a:r>
            <a:r>
              <a:rPr sz="3600" dirty="0">
                <a:latin typeface="Tahoma"/>
                <a:cs typeface="Tahoma"/>
              </a:rPr>
              <a:t>общепрофессиональных</a:t>
            </a:r>
            <a:r>
              <a:rPr sz="3600" spc="-95" dirty="0">
                <a:latin typeface="Tahoma"/>
                <a:cs typeface="Tahoma"/>
              </a:rPr>
              <a:t> </a:t>
            </a:r>
            <a:r>
              <a:rPr sz="3600" spc="-50" dirty="0">
                <a:latin typeface="Tahoma"/>
                <a:cs typeface="Tahoma"/>
              </a:rPr>
              <a:t>и </a:t>
            </a:r>
            <a:r>
              <a:rPr sz="3600" dirty="0">
                <a:latin typeface="Tahoma"/>
                <a:cs typeface="Tahoma"/>
              </a:rPr>
              <a:t>специальных</a:t>
            </a:r>
            <a:r>
              <a:rPr sz="3600" spc="-5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знаний: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678305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14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432625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763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-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обоснование</a:t>
            </a:r>
            <a:r>
              <a:rPr sz="3200" spc="-50" dirty="0">
                <a:latin typeface="Tahoma"/>
                <a:cs typeface="Tahoma"/>
              </a:rPr>
              <a:t> и </a:t>
            </a:r>
            <a:r>
              <a:rPr sz="3200" spc="-10" dirty="0">
                <a:latin typeface="Tahoma"/>
                <a:cs typeface="Tahoma"/>
              </a:rPr>
              <a:t>разработка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spc="-10" dirty="0">
                <a:latin typeface="Tahoma"/>
                <a:cs typeface="Tahoma"/>
              </a:rPr>
              <a:t>селекционно- </a:t>
            </a:r>
            <a:r>
              <a:rPr sz="3200" dirty="0">
                <a:latin typeface="Tahoma"/>
                <a:cs typeface="Tahoma"/>
              </a:rPr>
              <a:t>племенной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работы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с </a:t>
            </a:r>
            <a:r>
              <a:rPr sz="3200" spc="-10" dirty="0">
                <a:latin typeface="Tahoma"/>
                <a:cs typeface="Tahoma"/>
              </a:rPr>
              <a:t>сельскохозяйственным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10" dirty="0">
                <a:latin typeface="Tahoma"/>
                <a:cs typeface="Tahoma"/>
              </a:rPr>
              <a:t> животными;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0" y="2133600"/>
            <a:ext cx="3295650" cy="28050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678305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14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673475" marR="1597660">
              <a:lnSpc>
                <a:spcPts val="3460"/>
              </a:lnSpc>
              <a:spcBef>
                <a:spcPts val="535"/>
              </a:spcBef>
            </a:pPr>
            <a:r>
              <a:rPr dirty="0"/>
              <a:t>-</a:t>
            </a:r>
            <a:r>
              <a:rPr spc="-5" dirty="0"/>
              <a:t> </a:t>
            </a:r>
            <a:r>
              <a:rPr spc="-10" dirty="0"/>
              <a:t>организация полноценного </a:t>
            </a:r>
            <a:r>
              <a:rPr dirty="0"/>
              <a:t>кормления </a:t>
            </a:r>
            <a:r>
              <a:rPr spc="-10" dirty="0"/>
              <a:t>с.-</a:t>
            </a:r>
            <a:r>
              <a:rPr spc="-25" dirty="0"/>
              <a:t>х.</a:t>
            </a:r>
          </a:p>
          <a:p>
            <a:pPr marL="3673475">
              <a:lnSpc>
                <a:spcPts val="3204"/>
              </a:lnSpc>
            </a:pPr>
            <a:r>
              <a:rPr dirty="0"/>
              <a:t>животных</a:t>
            </a:r>
            <a:r>
              <a:rPr spc="-40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10" dirty="0"/>
              <a:t>конкретных</a:t>
            </a:r>
          </a:p>
          <a:p>
            <a:pPr marL="3673475" marR="1372235">
              <a:lnSpc>
                <a:spcPts val="3460"/>
              </a:lnSpc>
              <a:spcBef>
                <a:spcPts val="240"/>
              </a:spcBef>
            </a:pPr>
            <a:r>
              <a:rPr spc="-10" dirty="0"/>
              <a:t>технологических </a:t>
            </a:r>
            <a:r>
              <a:rPr dirty="0"/>
              <a:t>условиях</a:t>
            </a:r>
            <a:r>
              <a:rPr spc="5" dirty="0"/>
              <a:t> </a:t>
            </a:r>
            <a:r>
              <a:rPr spc="-25" dirty="0"/>
              <a:t>для</a:t>
            </a:r>
          </a:p>
          <a:p>
            <a:pPr marL="3673475">
              <a:lnSpc>
                <a:spcPts val="3210"/>
              </a:lnSpc>
            </a:pPr>
            <a:r>
              <a:rPr spc="-10" dirty="0"/>
              <a:t>получения</a:t>
            </a:r>
          </a:p>
          <a:p>
            <a:pPr marL="3673475" marR="637540">
              <a:lnSpc>
                <a:spcPts val="3460"/>
              </a:lnSpc>
              <a:spcBef>
                <a:spcPts val="240"/>
              </a:spcBef>
            </a:pPr>
            <a:r>
              <a:rPr spc="-10" dirty="0"/>
              <a:t>высококачественной продукции;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1773237"/>
            <a:ext cx="3403600" cy="4464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3809" y="402463"/>
            <a:ext cx="1515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План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2742" y="1186053"/>
            <a:ext cx="7815580" cy="493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3195"/>
              </a:lnSpc>
              <a:spcBef>
                <a:spcPts val="95"/>
              </a:spcBef>
              <a:buSzPct val="64285"/>
              <a:buFont typeface="Arial"/>
              <a:buChar char="•"/>
              <a:tabLst>
                <a:tab pos="354965" algn="l"/>
              </a:tabLst>
            </a:pPr>
            <a:r>
              <a:rPr sz="2800" b="1" dirty="0">
                <a:latin typeface="Tahoma"/>
                <a:cs typeface="Tahoma"/>
              </a:rPr>
              <a:t>1.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Цели,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задачи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и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предмет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дисциплины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195"/>
              </a:lnSpc>
            </a:pPr>
            <a:r>
              <a:rPr sz="2800" b="1" dirty="0">
                <a:latin typeface="Tahoma"/>
                <a:cs typeface="Tahoma"/>
              </a:rPr>
              <a:t>«Введение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в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специальность».</a:t>
            </a:r>
            <a:endParaRPr sz="2800">
              <a:latin typeface="Tahoma"/>
              <a:cs typeface="Tahoma"/>
            </a:endParaRPr>
          </a:p>
          <a:p>
            <a:pPr marL="355600" marR="788670" indent="-342900">
              <a:lnSpc>
                <a:spcPts val="3020"/>
              </a:lnSpc>
              <a:spcBef>
                <a:spcPts val="720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2.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Роль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животноводства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в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развитии </a:t>
            </a:r>
            <a:r>
              <a:rPr sz="2800" b="1" dirty="0">
                <a:latin typeface="Tahoma"/>
                <a:cs typeface="Tahoma"/>
              </a:rPr>
              <a:t>современного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человека.</a:t>
            </a:r>
            <a:endParaRPr sz="2800">
              <a:latin typeface="Tahoma"/>
              <a:cs typeface="Tahoma"/>
            </a:endParaRPr>
          </a:p>
          <a:p>
            <a:pPr marL="355600" marR="1319530" indent="-342900">
              <a:lnSpc>
                <a:spcPts val="3020"/>
              </a:lnSpc>
              <a:spcBef>
                <a:spcPts val="680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3.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Образовательный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стандарт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25" dirty="0">
                <a:latin typeface="Tahoma"/>
                <a:cs typeface="Tahoma"/>
              </a:rPr>
              <a:t>по </a:t>
            </a:r>
            <a:r>
              <a:rPr sz="2800" b="1" dirty="0">
                <a:latin typeface="Tahoma"/>
                <a:cs typeface="Tahoma"/>
              </a:rPr>
              <a:t>специальности</a:t>
            </a:r>
            <a:r>
              <a:rPr sz="2800" b="1" spc="-204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«Производство</a:t>
            </a:r>
            <a:endParaRPr sz="2800">
              <a:latin typeface="Tahoma"/>
              <a:cs typeface="Tahoma"/>
            </a:endParaRPr>
          </a:p>
          <a:p>
            <a:pPr marL="355600" marR="5080">
              <a:lnSpc>
                <a:spcPts val="3030"/>
              </a:lnSpc>
            </a:pPr>
            <a:r>
              <a:rPr sz="2800" b="1" dirty="0">
                <a:latin typeface="Tahoma"/>
                <a:cs typeface="Tahoma"/>
              </a:rPr>
              <a:t>продукции</a:t>
            </a:r>
            <a:r>
              <a:rPr sz="2800" b="1" spc="-18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животного</a:t>
            </a:r>
            <a:r>
              <a:rPr sz="2800" b="1" spc="-18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происхождения» </a:t>
            </a:r>
            <a:r>
              <a:rPr sz="2800" b="1" dirty="0">
                <a:latin typeface="Tahoma"/>
                <a:cs typeface="Tahoma"/>
              </a:rPr>
              <a:t>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его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содержание.</a:t>
            </a:r>
            <a:endParaRPr sz="2800">
              <a:latin typeface="Tahoma"/>
              <a:cs typeface="Tahoma"/>
            </a:endParaRPr>
          </a:p>
          <a:p>
            <a:pPr marL="355600" marR="354965" indent="-342900">
              <a:lnSpc>
                <a:spcPct val="90000"/>
              </a:lnSpc>
              <a:spcBef>
                <a:spcPts val="625"/>
              </a:spcBef>
              <a:buSzPct val="64285"/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Tahoma"/>
                <a:cs typeface="Tahoma"/>
              </a:rPr>
              <a:t>4.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Структура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и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содержание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учебного </a:t>
            </a:r>
            <a:r>
              <a:rPr sz="2800" b="1" dirty="0">
                <a:latin typeface="Tahoma"/>
                <a:cs typeface="Tahoma"/>
              </a:rPr>
              <a:t>плана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по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«Производство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продукции </a:t>
            </a:r>
            <a:r>
              <a:rPr sz="2800" b="1" dirty="0">
                <a:latin typeface="Tahoma"/>
                <a:cs typeface="Tahoma"/>
              </a:rPr>
              <a:t>животного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происхождения»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сроком</a:t>
            </a:r>
            <a:r>
              <a:rPr sz="2800" b="1" spc="-90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4 </a:t>
            </a:r>
            <a:r>
              <a:rPr sz="2800" b="1" dirty="0">
                <a:latin typeface="Tahoma"/>
                <a:cs typeface="Tahoma"/>
              </a:rPr>
              <a:t>года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и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з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года.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296" y="0"/>
            <a:ext cx="7812405" cy="1647825"/>
            <a:chOff x="844296" y="0"/>
            <a:chExt cx="7812405" cy="164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6" y="0"/>
              <a:ext cx="7812024" cy="1037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2219" y="525780"/>
              <a:ext cx="4297680" cy="11216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6759" y="61925"/>
            <a:ext cx="701420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0370" marR="5080" indent="-1678305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130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217" y="1514601"/>
            <a:ext cx="736600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3685">
              <a:lnSpc>
                <a:spcPct val="100000"/>
              </a:lnSpc>
              <a:spcBef>
                <a:spcPts val="105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разработка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экологически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безопасных </a:t>
            </a:r>
            <a:r>
              <a:rPr sz="3200" dirty="0">
                <a:latin typeface="Tahoma"/>
                <a:cs typeface="Tahoma"/>
              </a:rPr>
              <a:t>условий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содержания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с.-х.</a:t>
            </a:r>
            <a:r>
              <a:rPr sz="3200" spc="-10" dirty="0">
                <a:latin typeface="Tahoma"/>
                <a:cs typeface="Tahoma"/>
              </a:rPr>
              <a:t> животных;</a:t>
            </a:r>
            <a:endParaRPr sz="3200">
              <a:latin typeface="Tahoma"/>
              <a:cs typeface="Tahoma"/>
            </a:endParaRPr>
          </a:p>
          <a:p>
            <a:pPr marL="286385" indent="-273685">
              <a:lnSpc>
                <a:spcPct val="100000"/>
              </a:lnSpc>
              <a:spcBef>
                <a:spcPts val="770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организация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воспроизводства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стада;</a:t>
            </a:r>
            <a:endParaRPr sz="3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050" y="3716401"/>
            <a:ext cx="5116449" cy="28082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678305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14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7888" rIns="0" bIns="0" rtlCol="0">
            <a:spAutoFit/>
          </a:bodyPr>
          <a:lstStyle/>
          <a:p>
            <a:pPr marL="205740" marR="1499235" indent="309245">
              <a:lnSpc>
                <a:spcPct val="100000"/>
              </a:lnSpc>
              <a:spcBef>
                <a:spcPts val="100"/>
              </a:spcBef>
              <a:buChar char="-"/>
              <a:tabLst>
                <a:tab pos="514984" algn="l"/>
              </a:tabLst>
            </a:pPr>
            <a:r>
              <a:rPr sz="3600" dirty="0"/>
              <a:t>разработка</a:t>
            </a:r>
            <a:r>
              <a:rPr sz="3600" spc="-30" dirty="0"/>
              <a:t> </a:t>
            </a:r>
            <a:r>
              <a:rPr sz="3600" dirty="0"/>
              <a:t>и</a:t>
            </a:r>
            <a:r>
              <a:rPr sz="3600" spc="-5" dirty="0"/>
              <a:t> </a:t>
            </a:r>
            <a:r>
              <a:rPr sz="3600" spc="-10" dirty="0"/>
              <a:t>осуществление энергосберегающих</a:t>
            </a:r>
            <a:r>
              <a:rPr sz="3600" spc="-225" dirty="0"/>
              <a:t> </a:t>
            </a:r>
            <a:r>
              <a:rPr sz="3600" spc="-10" dirty="0"/>
              <a:t>технологий </a:t>
            </a:r>
            <a:r>
              <a:rPr sz="3600" dirty="0"/>
              <a:t>продукции</a:t>
            </a:r>
            <a:r>
              <a:rPr sz="3600" spc="-55" dirty="0"/>
              <a:t> </a:t>
            </a:r>
            <a:r>
              <a:rPr sz="3600" spc="-10" dirty="0"/>
              <a:t>животноводства;</a:t>
            </a:r>
            <a:endParaRPr sz="3600"/>
          </a:p>
          <a:p>
            <a:pPr marL="205740" marR="5080" indent="309245">
              <a:lnSpc>
                <a:spcPct val="100000"/>
              </a:lnSpc>
              <a:spcBef>
                <a:spcPts val="865"/>
              </a:spcBef>
              <a:buChar char="-"/>
              <a:tabLst>
                <a:tab pos="514984" algn="l"/>
              </a:tabLst>
            </a:pPr>
            <a:r>
              <a:rPr sz="3600" dirty="0"/>
              <a:t>разработка</a:t>
            </a:r>
            <a:r>
              <a:rPr sz="3600" spc="-15" dirty="0"/>
              <a:t> </a:t>
            </a:r>
            <a:r>
              <a:rPr sz="3600" dirty="0"/>
              <a:t>и</a:t>
            </a:r>
            <a:r>
              <a:rPr sz="3600" spc="10" dirty="0"/>
              <a:t> </a:t>
            </a:r>
            <a:r>
              <a:rPr sz="3600" dirty="0"/>
              <a:t>организация</a:t>
            </a:r>
            <a:r>
              <a:rPr sz="3600" spc="5" dirty="0"/>
              <a:t> </a:t>
            </a:r>
            <a:r>
              <a:rPr sz="3600" spc="-10" dirty="0"/>
              <a:t>получения </a:t>
            </a:r>
            <a:r>
              <a:rPr sz="3600" dirty="0"/>
              <a:t>высококачественной</a:t>
            </a:r>
            <a:r>
              <a:rPr sz="3600" spc="-60" dirty="0"/>
              <a:t> </a:t>
            </a:r>
            <a:r>
              <a:rPr sz="3600" spc="-10" dirty="0"/>
              <a:t>продукции</a:t>
            </a:r>
            <a:endParaRPr sz="3600"/>
          </a:p>
          <a:p>
            <a:pPr marL="205740">
              <a:lnSpc>
                <a:spcPct val="100000"/>
              </a:lnSpc>
            </a:pPr>
            <a:r>
              <a:rPr sz="3600" spc="-10" dirty="0"/>
              <a:t>животноводства;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678305">
              <a:lnSpc>
                <a:spcPct val="100000"/>
              </a:lnSpc>
              <a:spcBef>
                <a:spcPts val="95"/>
              </a:spcBef>
            </a:pPr>
            <a:r>
              <a:rPr dirty="0"/>
              <a:t>Сфера</a:t>
            </a:r>
            <a:r>
              <a:rPr spc="-14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799973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3685">
              <a:lnSpc>
                <a:spcPct val="100000"/>
              </a:lnSpc>
              <a:spcBef>
                <a:spcPts val="105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разработка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осуществление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технологий </a:t>
            </a:r>
            <a:r>
              <a:rPr sz="3200" dirty="0">
                <a:latin typeface="Tahoma"/>
                <a:cs typeface="Tahoma"/>
              </a:rPr>
              <a:t>переработки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продукции</a:t>
            </a:r>
            <a:r>
              <a:rPr sz="3200" spc="-8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животноводства;</a:t>
            </a:r>
            <a:endParaRPr sz="3200">
              <a:latin typeface="Tahoma"/>
              <a:cs typeface="Tahoma"/>
            </a:endParaRPr>
          </a:p>
          <a:p>
            <a:pPr marL="12700" marR="537845" indent="273685">
              <a:lnSpc>
                <a:spcPct val="100000"/>
              </a:lnSpc>
              <a:spcBef>
                <a:spcPts val="770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организация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производства,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хранения, </a:t>
            </a:r>
            <a:r>
              <a:rPr sz="3200" dirty="0">
                <a:latin typeface="Tahoma"/>
                <a:cs typeface="Tahoma"/>
              </a:rPr>
              <a:t>первичной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переработки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условиях </a:t>
            </a:r>
            <a:r>
              <a:rPr sz="3200" dirty="0">
                <a:latin typeface="Tahoma"/>
                <a:cs typeface="Tahoma"/>
              </a:rPr>
              <a:t>сельскохозяйственных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предприятий </a:t>
            </a:r>
            <a:r>
              <a:rPr sz="3200" dirty="0">
                <a:latin typeface="Tahoma"/>
                <a:cs typeface="Tahoma"/>
              </a:rPr>
              <a:t>разных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форм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собственности;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998345">
              <a:lnSpc>
                <a:spcPct val="100000"/>
              </a:lnSpc>
              <a:spcBef>
                <a:spcPts val="95"/>
              </a:spcBef>
            </a:pPr>
            <a:r>
              <a:rPr dirty="0"/>
              <a:t>Объекты</a:t>
            </a:r>
            <a:r>
              <a:rPr spc="-200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7888" rIns="0" bIns="0" rtlCol="0">
            <a:spAutoFit/>
          </a:bodyPr>
          <a:lstStyle/>
          <a:p>
            <a:pPr marL="419100" marR="412115" indent="1270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животные,</a:t>
            </a:r>
            <a:r>
              <a:rPr sz="3600" spc="-10" dirty="0"/>
              <a:t> технологические </a:t>
            </a:r>
            <a:r>
              <a:rPr sz="3600" dirty="0"/>
              <a:t>процессы</a:t>
            </a:r>
            <a:r>
              <a:rPr sz="3600" spc="-40" dirty="0"/>
              <a:t> </a:t>
            </a:r>
            <a:r>
              <a:rPr sz="3600" dirty="0"/>
              <a:t>по</a:t>
            </a:r>
            <a:r>
              <a:rPr sz="3600" spc="-50" dirty="0"/>
              <a:t> </a:t>
            </a:r>
            <a:r>
              <a:rPr sz="3600" spc="-10" dirty="0"/>
              <a:t>воспроизводству,</a:t>
            </a:r>
            <a:endParaRPr sz="3600"/>
          </a:p>
          <a:p>
            <a:pPr marL="15875" marR="5080" algn="ctr">
              <a:lnSpc>
                <a:spcPct val="100000"/>
              </a:lnSpc>
            </a:pPr>
            <a:r>
              <a:rPr sz="3600" dirty="0"/>
              <a:t>улучшению</a:t>
            </a:r>
            <a:r>
              <a:rPr sz="3600" spc="-25" dirty="0"/>
              <a:t> </a:t>
            </a:r>
            <a:r>
              <a:rPr sz="3600" dirty="0"/>
              <a:t>породного</a:t>
            </a:r>
            <a:r>
              <a:rPr sz="3600" spc="-20" dirty="0"/>
              <a:t> </a:t>
            </a:r>
            <a:r>
              <a:rPr sz="3600" dirty="0"/>
              <a:t>состава,</a:t>
            </a:r>
            <a:r>
              <a:rPr sz="3600" spc="-5" dirty="0"/>
              <a:t> </a:t>
            </a:r>
            <a:r>
              <a:rPr sz="3600" spc="-25" dirty="0"/>
              <a:t>по </a:t>
            </a:r>
            <a:r>
              <a:rPr sz="3600" dirty="0"/>
              <a:t>получению</a:t>
            </a:r>
            <a:r>
              <a:rPr sz="3600" spc="-25" dirty="0"/>
              <a:t> </a:t>
            </a:r>
            <a:r>
              <a:rPr sz="3600" spc="-10" dirty="0"/>
              <a:t>животноводческой </a:t>
            </a:r>
            <a:r>
              <a:rPr sz="3600" dirty="0"/>
              <a:t>продукции,</a:t>
            </a:r>
            <a:r>
              <a:rPr sz="3600" spc="-55" dirty="0"/>
              <a:t> </a:t>
            </a:r>
            <a:r>
              <a:rPr sz="3600" spc="-10" dirty="0"/>
              <a:t>повышению</a:t>
            </a:r>
            <a:endParaRPr sz="3600"/>
          </a:p>
          <a:p>
            <a:pPr marL="413384" marR="404495" indent="-2540" algn="ctr">
              <a:lnSpc>
                <a:spcPct val="100000"/>
              </a:lnSpc>
              <a:spcBef>
                <a:spcPts val="5"/>
              </a:spcBef>
            </a:pPr>
            <a:r>
              <a:rPr sz="3600" dirty="0"/>
              <a:t>продуктивности</a:t>
            </a:r>
            <a:r>
              <a:rPr sz="3600" spc="-50" dirty="0"/>
              <a:t> </a:t>
            </a:r>
            <a:r>
              <a:rPr sz="3600" dirty="0"/>
              <a:t>и</a:t>
            </a:r>
            <a:r>
              <a:rPr sz="3600" spc="-20" dirty="0"/>
              <a:t> </a:t>
            </a:r>
            <a:r>
              <a:rPr sz="3600" spc="-10" dirty="0"/>
              <a:t>качества </a:t>
            </a:r>
            <a:r>
              <a:rPr sz="3600" dirty="0"/>
              <a:t>животноводческой</a:t>
            </a:r>
            <a:r>
              <a:rPr sz="3600" spc="-130" dirty="0"/>
              <a:t> </a:t>
            </a:r>
            <a:r>
              <a:rPr sz="3600" spc="-10" dirty="0"/>
              <a:t>продукции,</a:t>
            </a:r>
            <a:endParaRPr sz="3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998345">
              <a:lnSpc>
                <a:spcPct val="100000"/>
              </a:lnSpc>
              <a:spcBef>
                <a:spcPts val="95"/>
              </a:spcBef>
            </a:pPr>
            <a:r>
              <a:rPr dirty="0"/>
              <a:t>Объекты</a:t>
            </a:r>
            <a:r>
              <a:rPr spc="-200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011" y="2011807"/>
            <a:ext cx="83769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8855" marR="99568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предприятия</a:t>
            </a:r>
            <a:r>
              <a:rPr sz="3600" spc="9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по</a:t>
            </a:r>
            <a:r>
              <a:rPr sz="3600" spc="10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производству </a:t>
            </a:r>
            <a:r>
              <a:rPr sz="3600" dirty="0">
                <a:latin typeface="Tahoma"/>
                <a:cs typeface="Tahoma"/>
              </a:rPr>
              <a:t>продукции</a:t>
            </a:r>
            <a:r>
              <a:rPr sz="3600" spc="-5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животноводства,</a:t>
            </a:r>
            <a:endParaRPr sz="3600">
              <a:latin typeface="Tahoma"/>
              <a:cs typeface="Tahoma"/>
            </a:endParaRPr>
          </a:p>
          <a:p>
            <a:pPr marL="12065" marR="5080" indent="-3175" algn="ctr">
              <a:lnSpc>
                <a:spcPct val="100000"/>
              </a:lnSpc>
            </a:pPr>
            <a:r>
              <a:rPr sz="3600" dirty="0">
                <a:latin typeface="Tahoma"/>
                <a:cs typeface="Tahoma"/>
              </a:rPr>
              <a:t>перерабатывающие</a:t>
            </a:r>
            <a:r>
              <a:rPr sz="3600" spc="30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предприятия,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-20" dirty="0">
                <a:latin typeface="Tahoma"/>
                <a:cs typeface="Tahoma"/>
              </a:rPr>
              <a:t>ГПП, </a:t>
            </a:r>
            <a:r>
              <a:rPr sz="3600" dirty="0">
                <a:latin typeface="Tahoma"/>
                <a:cs typeface="Tahoma"/>
              </a:rPr>
              <a:t>проектные,</a:t>
            </a:r>
            <a:r>
              <a:rPr sz="3600" spc="4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научно-исследовательские, производственно-комерческие,</a:t>
            </a:r>
            <a:endParaRPr sz="3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Tahoma"/>
                <a:cs typeface="Tahoma"/>
              </a:rPr>
              <a:t>образовательные</a:t>
            </a:r>
            <a:r>
              <a:rPr sz="3600" spc="-18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учреждения.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675" marR="5080" indent="-1539875">
              <a:lnSpc>
                <a:spcPct val="100000"/>
              </a:lnSpc>
              <a:spcBef>
                <a:spcPts val="95"/>
              </a:spcBef>
            </a:pPr>
            <a:r>
              <a:rPr dirty="0"/>
              <a:t>Виды</a:t>
            </a:r>
            <a:r>
              <a:rPr spc="-7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2342004"/>
            <a:ext cx="7951470" cy="26600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04495" indent="-391795">
              <a:lnSpc>
                <a:spcPct val="100000"/>
              </a:lnSpc>
              <a:spcBef>
                <a:spcPts val="960"/>
              </a:spcBef>
              <a:buChar char="–"/>
              <a:tabLst>
                <a:tab pos="404495" algn="l"/>
              </a:tabLst>
            </a:pPr>
            <a:r>
              <a:rPr sz="3600" spc="-10" dirty="0">
                <a:latin typeface="Tahoma"/>
                <a:cs typeface="Tahoma"/>
              </a:rPr>
              <a:t>производственно-технологической;</a:t>
            </a:r>
            <a:endParaRPr sz="3600">
              <a:latin typeface="Tahoma"/>
              <a:cs typeface="Tahoma"/>
            </a:endParaRPr>
          </a:p>
          <a:p>
            <a:pPr marL="403860" indent="-391160">
              <a:lnSpc>
                <a:spcPct val="100000"/>
              </a:lnSpc>
              <a:spcBef>
                <a:spcPts val="870"/>
              </a:spcBef>
              <a:buChar char="–"/>
              <a:tabLst>
                <a:tab pos="403860" algn="l"/>
              </a:tabLst>
            </a:pPr>
            <a:r>
              <a:rPr sz="3600" spc="-10" dirty="0">
                <a:latin typeface="Tahoma"/>
                <a:cs typeface="Tahoma"/>
              </a:rPr>
              <a:t>проектно-конструкторской;</a:t>
            </a:r>
            <a:endParaRPr sz="3600">
              <a:latin typeface="Tahoma"/>
              <a:cs typeface="Tahoma"/>
            </a:endParaRPr>
          </a:p>
          <a:p>
            <a:pPr marL="404495" indent="-391795">
              <a:lnSpc>
                <a:spcPct val="100000"/>
              </a:lnSpc>
              <a:spcBef>
                <a:spcPts val="860"/>
              </a:spcBef>
              <a:buChar char="–"/>
              <a:tabLst>
                <a:tab pos="404495" algn="l"/>
              </a:tabLst>
            </a:pPr>
            <a:r>
              <a:rPr sz="3600" spc="-10" dirty="0">
                <a:latin typeface="Tahoma"/>
                <a:cs typeface="Tahoma"/>
              </a:rPr>
              <a:t>научно-исследовательской;</a:t>
            </a:r>
            <a:endParaRPr sz="3600">
              <a:latin typeface="Tahoma"/>
              <a:cs typeface="Tahoma"/>
            </a:endParaRPr>
          </a:p>
          <a:p>
            <a:pPr marL="403860" indent="-391160">
              <a:lnSpc>
                <a:spcPct val="100000"/>
              </a:lnSpc>
              <a:spcBef>
                <a:spcPts val="869"/>
              </a:spcBef>
              <a:buChar char="–"/>
              <a:tabLst>
                <a:tab pos="403860" algn="l"/>
              </a:tabLst>
            </a:pPr>
            <a:r>
              <a:rPr sz="3600" spc="-10" dirty="0">
                <a:latin typeface="Tahoma"/>
                <a:cs typeface="Tahoma"/>
              </a:rPr>
              <a:t>организационно-управленческой.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772920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Задачи</a:t>
            </a:r>
            <a:r>
              <a:rPr spc="-15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8032115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5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выполнение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государственных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latin typeface="Tahoma"/>
                <a:cs typeface="Tahoma"/>
              </a:rPr>
              <a:t>социально-</a:t>
            </a:r>
            <a:r>
              <a:rPr sz="3200" dirty="0">
                <a:latin typeface="Tahoma"/>
                <a:cs typeface="Tahoma"/>
              </a:rPr>
              <a:t>экономических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программ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по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производству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продукции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животноводства;</a:t>
            </a:r>
            <a:endParaRPr sz="3200">
              <a:latin typeface="Tahoma"/>
              <a:cs typeface="Tahoma"/>
            </a:endParaRPr>
          </a:p>
          <a:p>
            <a:pPr marL="286385" indent="-273685">
              <a:lnSpc>
                <a:spcPct val="100000"/>
              </a:lnSpc>
              <a:spcBef>
                <a:spcPts val="765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организация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руководство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всем</a:t>
            </a:r>
            <a:endParaRPr sz="3200">
              <a:latin typeface="Tahoma"/>
              <a:cs typeface="Tahoma"/>
            </a:endParaRPr>
          </a:p>
          <a:p>
            <a:pPr marL="12700" marR="10858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комплексом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технологических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процессов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в </a:t>
            </a:r>
            <a:r>
              <a:rPr sz="3200" spc="-10" dirty="0">
                <a:latin typeface="Tahoma"/>
                <a:cs typeface="Tahoma"/>
              </a:rPr>
              <a:t>животноводстве;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772920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Задачи</a:t>
            </a:r>
            <a:r>
              <a:rPr spc="-15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3038"/>
            <a:ext cx="804227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3685">
              <a:lnSpc>
                <a:spcPts val="3650"/>
              </a:lnSpc>
              <a:spcBef>
                <a:spcPts val="105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обеспечение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рационального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650"/>
              </a:lnSpc>
            </a:pPr>
            <a:r>
              <a:rPr sz="3200" dirty="0">
                <a:latin typeface="Tahoma"/>
                <a:cs typeface="Tahoma"/>
              </a:rPr>
              <a:t>использования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помещений,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кормов…..;</a:t>
            </a:r>
            <a:endParaRPr sz="3200">
              <a:latin typeface="Tahoma"/>
              <a:cs typeface="Tahoma"/>
            </a:endParaRPr>
          </a:p>
          <a:p>
            <a:pPr marL="286385" indent="-273685">
              <a:lnSpc>
                <a:spcPts val="3650"/>
              </a:lnSpc>
              <a:spcBef>
                <a:spcPts val="384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снижение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материалоемкости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spc="-50" dirty="0">
                <a:latin typeface="Tahoma"/>
                <a:cs typeface="Tahoma"/>
              </a:rPr>
              <a:t>и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650"/>
              </a:lnSpc>
            </a:pPr>
            <a:r>
              <a:rPr sz="3200" dirty="0">
                <a:latin typeface="Tahoma"/>
                <a:cs typeface="Tahoma"/>
              </a:rPr>
              <a:t>энергоемкости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животноводстве;</a:t>
            </a:r>
            <a:endParaRPr sz="3200">
              <a:latin typeface="Tahoma"/>
              <a:cs typeface="Tahoma"/>
            </a:endParaRPr>
          </a:p>
          <a:p>
            <a:pPr marL="12700" marR="5080" indent="273685">
              <a:lnSpc>
                <a:spcPts val="3460"/>
              </a:lnSpc>
              <a:spcBef>
                <a:spcPts val="815"/>
              </a:spcBef>
              <a:buChar char="-"/>
              <a:tabLst>
                <a:tab pos="286385" algn="l"/>
              </a:tabLst>
            </a:pPr>
            <a:r>
              <a:rPr sz="3200" dirty="0">
                <a:latin typeface="Tahoma"/>
                <a:cs typeface="Tahoma"/>
              </a:rPr>
              <a:t>контроль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за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качеством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наблюдением </a:t>
            </a:r>
            <a:r>
              <a:rPr sz="3200" dirty="0">
                <a:latin typeface="Tahoma"/>
                <a:cs typeface="Tahoma"/>
              </a:rPr>
              <a:t>нормативных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требований</a:t>
            </a:r>
            <a:r>
              <a:rPr sz="3200" spc="-100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при </a:t>
            </a:r>
            <a:r>
              <a:rPr sz="3200" dirty="0">
                <a:latin typeface="Tahoma"/>
                <a:cs typeface="Tahoma"/>
              </a:rPr>
              <a:t>производстве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продукции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животноводства;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98040" marR="5080" indent="-1772920">
              <a:lnSpc>
                <a:spcPct val="100000"/>
              </a:lnSpc>
              <a:spcBef>
                <a:spcPts val="95"/>
              </a:spcBef>
            </a:pPr>
            <a:r>
              <a:rPr dirty="0"/>
              <a:t>Задачи</a:t>
            </a:r>
            <a:r>
              <a:rPr spc="-155" dirty="0"/>
              <a:t> </a:t>
            </a:r>
            <a:r>
              <a:rPr spc="-10" dirty="0"/>
              <a:t>профессиональной деятельности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8071484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768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ahoma"/>
                <a:cs typeface="Tahoma"/>
              </a:rPr>
              <a:t>разработка</a:t>
            </a:r>
            <a:r>
              <a:rPr sz="3600" spc="-1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бизнес-</a:t>
            </a:r>
            <a:r>
              <a:rPr sz="3600" dirty="0">
                <a:latin typeface="Tahoma"/>
                <a:cs typeface="Tahoma"/>
              </a:rPr>
              <a:t>планов</a:t>
            </a:r>
            <a:r>
              <a:rPr sz="3600" spc="5" dirty="0">
                <a:latin typeface="Tahoma"/>
                <a:cs typeface="Tahoma"/>
              </a:rPr>
              <a:t> </a:t>
            </a:r>
            <a:r>
              <a:rPr sz="3600" spc="-25" dirty="0">
                <a:latin typeface="Tahoma"/>
                <a:cs typeface="Tahoma"/>
              </a:rPr>
              <a:t>по </a:t>
            </a:r>
            <a:r>
              <a:rPr sz="3600" dirty="0">
                <a:latin typeface="Tahoma"/>
                <a:cs typeface="Tahoma"/>
              </a:rPr>
              <a:t>повышению</a:t>
            </a:r>
            <a:r>
              <a:rPr sz="3600" spc="1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эффективности </a:t>
            </a:r>
            <a:r>
              <a:rPr sz="3600" dirty="0">
                <a:latin typeface="Tahoma"/>
                <a:cs typeface="Tahoma"/>
              </a:rPr>
              <a:t>производства</a:t>
            </a:r>
            <a:r>
              <a:rPr sz="3600" spc="-7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продукции</a:t>
            </a:r>
            <a:endParaRPr sz="36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3600" dirty="0">
                <a:latin typeface="Tahoma"/>
                <a:cs typeface="Tahoma"/>
              </a:rPr>
              <a:t>животноводства,</a:t>
            </a:r>
            <a:r>
              <a:rPr sz="3600" spc="-1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совершенствование </a:t>
            </a:r>
            <a:r>
              <a:rPr sz="3600" dirty="0">
                <a:latin typeface="Tahoma"/>
                <a:cs typeface="Tahoma"/>
              </a:rPr>
              <a:t>организации</a:t>
            </a:r>
            <a:r>
              <a:rPr sz="3600" spc="-2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и</a:t>
            </a:r>
            <a:r>
              <a:rPr sz="3600" spc="-3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охраны</a:t>
            </a:r>
            <a:r>
              <a:rPr sz="3600" spc="-15" dirty="0">
                <a:latin typeface="Tahoma"/>
                <a:cs typeface="Tahoma"/>
              </a:rPr>
              <a:t> </a:t>
            </a:r>
            <a:r>
              <a:rPr sz="3600" dirty="0">
                <a:latin typeface="Tahoma"/>
                <a:cs typeface="Tahoma"/>
              </a:rPr>
              <a:t>труда,</a:t>
            </a:r>
            <a:r>
              <a:rPr sz="3600" spc="-2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техники </a:t>
            </a:r>
            <a:r>
              <a:rPr sz="3600" dirty="0">
                <a:latin typeface="Tahoma"/>
                <a:cs typeface="Tahoma"/>
              </a:rPr>
              <a:t>безопасности,</a:t>
            </a:r>
            <a:r>
              <a:rPr sz="3600" spc="-60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противопожарной</a:t>
            </a:r>
            <a:endParaRPr sz="36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Tahoma"/>
                <a:cs typeface="Tahoma"/>
              </a:rPr>
              <a:t>защиты и</a:t>
            </a:r>
            <a:r>
              <a:rPr sz="3600" spc="-15" dirty="0">
                <a:latin typeface="Tahoma"/>
                <a:cs typeface="Tahoma"/>
              </a:rPr>
              <a:t> </a:t>
            </a:r>
            <a:r>
              <a:rPr sz="3600" spc="-10" dirty="0">
                <a:latin typeface="Tahoma"/>
                <a:cs typeface="Tahoma"/>
              </a:rPr>
              <a:t>жизнеобеспечения;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706755" marR="5080" indent="-646430">
              <a:lnSpc>
                <a:spcPct val="100000"/>
              </a:lnSpc>
              <a:spcBef>
                <a:spcPts val="95"/>
              </a:spcBef>
            </a:pPr>
            <a:r>
              <a:rPr dirty="0"/>
              <a:t>Общие</a:t>
            </a:r>
            <a:r>
              <a:rPr spc="-135" dirty="0"/>
              <a:t> </a:t>
            </a:r>
            <a:r>
              <a:rPr dirty="0"/>
              <a:t>требования</a:t>
            </a:r>
            <a:r>
              <a:rPr spc="-110" dirty="0"/>
              <a:t> </a:t>
            </a:r>
            <a:r>
              <a:rPr dirty="0"/>
              <a:t>к</a:t>
            </a:r>
            <a:r>
              <a:rPr spc="-155" dirty="0"/>
              <a:t> </a:t>
            </a:r>
            <a:r>
              <a:rPr spc="-10" dirty="0"/>
              <a:t>уровню </a:t>
            </a:r>
            <a:r>
              <a:rPr dirty="0"/>
              <a:t>подготовки</a:t>
            </a:r>
            <a:r>
              <a:rPr spc="-235" dirty="0"/>
              <a:t> </a:t>
            </a:r>
            <a:r>
              <a:rPr spc="-10" dirty="0"/>
              <a:t>выпускника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11807"/>
            <a:ext cx="807593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51840">
              <a:lnSpc>
                <a:spcPct val="100000"/>
              </a:lnSpc>
              <a:spcBef>
                <a:spcPts val="105"/>
              </a:spcBef>
              <a:tabLst>
                <a:tab pos="5059045" algn="l"/>
              </a:tabLst>
            </a:pPr>
            <a:r>
              <a:rPr sz="3200" dirty="0">
                <a:latin typeface="Tahoma"/>
                <a:cs typeface="Tahoma"/>
              </a:rPr>
              <a:t>Выпускник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должен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иметь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достаточный </a:t>
            </a:r>
            <a:r>
              <a:rPr sz="3200" dirty="0">
                <a:latin typeface="Tahoma"/>
                <a:cs typeface="Tahoma"/>
              </a:rPr>
              <a:t>уровень</a:t>
            </a:r>
            <a:r>
              <a:rPr sz="3200" spc="-6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знаний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умений</a:t>
            </a:r>
            <a:r>
              <a:rPr sz="3200" dirty="0">
                <a:latin typeface="Tahoma"/>
                <a:cs typeface="Tahoma"/>
              </a:rPr>
              <a:t>	в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области</a:t>
            </a:r>
            <a:endParaRPr sz="3200">
              <a:latin typeface="Tahoma"/>
              <a:cs typeface="Tahoma"/>
            </a:endParaRPr>
          </a:p>
          <a:p>
            <a:pPr marL="12700" marR="3179445">
              <a:lnSpc>
                <a:spcPct val="100000"/>
              </a:lnSpc>
            </a:pPr>
            <a:r>
              <a:rPr sz="3200" spc="-10" dirty="0">
                <a:latin typeface="Tahoma"/>
                <a:cs typeface="Tahoma"/>
              </a:rPr>
              <a:t>социально-гуманитарных, естественнонаучных,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общепрофессиональных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специальных </a:t>
            </a:r>
            <a:r>
              <a:rPr sz="3200" dirty="0">
                <a:latin typeface="Tahoma"/>
                <a:cs typeface="Tahoma"/>
              </a:rPr>
              <a:t>дисциплин,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дисциплин</a:t>
            </a:r>
            <a:r>
              <a:rPr sz="3200" spc="-5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специализации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для </a:t>
            </a:r>
            <a:r>
              <a:rPr sz="3200" dirty="0">
                <a:latin typeface="Tahoma"/>
                <a:cs typeface="Tahoma"/>
              </a:rPr>
              <a:t>осуществления</a:t>
            </a:r>
            <a:r>
              <a:rPr sz="3200" spc="8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социально-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профессиональной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деятельности.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61" y="563321"/>
            <a:ext cx="79248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Цели,</a:t>
            </a:r>
            <a:r>
              <a:rPr sz="3200" spc="-20" dirty="0"/>
              <a:t> </a:t>
            </a:r>
            <a:r>
              <a:rPr sz="3200" dirty="0"/>
              <a:t>задачи</a:t>
            </a:r>
            <a:r>
              <a:rPr sz="3200" spc="-25" dirty="0"/>
              <a:t> </a:t>
            </a:r>
            <a:r>
              <a:rPr sz="3200" dirty="0"/>
              <a:t>и предмет</a:t>
            </a:r>
            <a:r>
              <a:rPr sz="3200" spc="-25" dirty="0"/>
              <a:t> </a:t>
            </a:r>
            <a:r>
              <a:rPr sz="3200" spc="-10" dirty="0"/>
              <a:t>дисциплины</a:t>
            </a:r>
            <a:endParaRPr sz="3200"/>
          </a:p>
          <a:p>
            <a:pPr algn="ctr">
              <a:lnSpc>
                <a:spcPct val="100000"/>
              </a:lnSpc>
            </a:pPr>
            <a:r>
              <a:rPr sz="3200" dirty="0"/>
              <a:t>«Введение</a:t>
            </a:r>
            <a:r>
              <a:rPr sz="3200" spc="-35" dirty="0"/>
              <a:t> </a:t>
            </a:r>
            <a:r>
              <a:rPr sz="3200" dirty="0"/>
              <a:t>в</a:t>
            </a:r>
            <a:r>
              <a:rPr sz="3200" spc="-5" dirty="0"/>
              <a:t> </a:t>
            </a:r>
            <a:r>
              <a:rPr sz="3200" spc="-10" dirty="0"/>
              <a:t>специальность».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39" y="2181732"/>
            <a:ext cx="347472" cy="259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42798" y="1796618"/>
            <a:ext cx="8458403" cy="3686060"/>
          </a:xfrm>
          <a:prstGeom prst="rect">
            <a:avLst/>
          </a:prstGeom>
        </p:spPr>
        <p:txBody>
          <a:bodyPr vert="horz" wrap="square" lIns="0" tIns="236651" rIns="0" bIns="0" rtlCol="0">
            <a:spAutoFit/>
          </a:bodyPr>
          <a:lstStyle/>
          <a:p>
            <a:pPr marL="91440" marR="109474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Изучение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дисциплины</a:t>
            </a:r>
            <a:r>
              <a:rPr sz="2800" b="1" spc="-1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«Введение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в </a:t>
            </a:r>
            <a:r>
              <a:rPr sz="2800" b="1" spc="-10" dirty="0">
                <a:latin typeface="Tahoma"/>
                <a:cs typeface="Tahoma"/>
              </a:rPr>
              <a:t>специальность»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позволяет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студентам, </a:t>
            </a:r>
            <a:r>
              <a:rPr sz="2800" b="1" dirty="0">
                <a:latin typeface="Tahoma"/>
                <a:cs typeface="Tahoma"/>
              </a:rPr>
              <a:t>поступившим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в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dirty="0" smtClean="0">
                <a:latin typeface="Tahoma"/>
                <a:cs typeface="Tahoma"/>
              </a:rPr>
              <a:t>УО</a:t>
            </a:r>
            <a:r>
              <a:rPr sz="2800" b="1" spc="-85" dirty="0" smtClean="0">
                <a:latin typeface="Tahoma"/>
                <a:cs typeface="Tahoma"/>
              </a:rPr>
              <a:t> </a:t>
            </a:r>
            <a:r>
              <a:rPr lang="ru-RU" sz="2800" b="1" spc="-10" dirty="0" smtClean="0"/>
              <a:t>БГСХА </a:t>
            </a:r>
            <a:r>
              <a:rPr sz="2800" b="1" dirty="0" err="1" smtClean="0">
                <a:latin typeface="Tahoma"/>
                <a:cs typeface="Tahoma"/>
              </a:rPr>
              <a:t>максимально</a:t>
            </a:r>
            <a:r>
              <a:rPr sz="2800" b="1" spc="-85" dirty="0" smtClean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в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короткие</a:t>
            </a:r>
            <a:r>
              <a:rPr sz="2800" b="1" spc="-114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сроки</a:t>
            </a:r>
            <a:endParaRPr sz="2800" dirty="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Tahoma"/>
                <a:cs typeface="Tahoma"/>
              </a:rPr>
              <a:t>адаптироваться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к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новым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условиям</a:t>
            </a:r>
            <a:endParaRPr sz="2800" dirty="0">
              <a:latin typeface="Tahoma"/>
              <a:cs typeface="Tahoma"/>
            </a:endParaRPr>
          </a:p>
          <a:p>
            <a:pPr marL="91440" marR="5080">
              <a:lnSpc>
                <a:spcPct val="100000"/>
              </a:lnSpc>
            </a:pPr>
            <a:r>
              <a:rPr sz="2800" b="1" dirty="0">
                <a:latin typeface="Tahoma"/>
                <a:cs typeface="Tahoma"/>
              </a:rPr>
              <a:t>обучения,</a:t>
            </a:r>
            <a:r>
              <a:rPr sz="2800" b="1" spc="-8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получить</a:t>
            </a:r>
            <a:r>
              <a:rPr sz="2800" b="1" spc="-9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четкое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представление</a:t>
            </a:r>
            <a:r>
              <a:rPr sz="2800" b="1" spc="-100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о </a:t>
            </a:r>
            <a:r>
              <a:rPr sz="2800" b="1" dirty="0">
                <a:latin typeface="Tahoma"/>
                <a:cs typeface="Tahoma"/>
              </a:rPr>
              <a:t>выбранной</a:t>
            </a:r>
            <a:r>
              <a:rPr sz="2800" b="1" spc="-14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специальности</a:t>
            </a:r>
            <a:r>
              <a:rPr sz="2800" b="1" spc="-14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и</a:t>
            </a:r>
            <a:r>
              <a:rPr sz="2800" b="1" spc="-15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утвердиться</a:t>
            </a:r>
            <a:r>
              <a:rPr sz="2800" b="1" spc="-125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в </a:t>
            </a:r>
            <a:r>
              <a:rPr sz="2800" b="1" spc="-10" dirty="0">
                <a:latin typeface="Tahoma"/>
                <a:cs typeface="Tahoma"/>
              </a:rPr>
              <a:t>правильности</a:t>
            </a:r>
            <a:r>
              <a:rPr sz="2800" b="1" spc="-1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выбора.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892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Выпускник</a:t>
            </a:r>
            <a:r>
              <a:rPr sz="4400" spc="-100" dirty="0"/>
              <a:t> </a:t>
            </a:r>
            <a:r>
              <a:rPr sz="4400" dirty="0"/>
              <a:t>должен</a:t>
            </a:r>
            <a:r>
              <a:rPr sz="4400" spc="-105" dirty="0"/>
              <a:t> </a:t>
            </a:r>
            <a:r>
              <a:rPr sz="4400" spc="-10" dirty="0"/>
              <a:t>уметь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8524" rIns="0" bIns="0" rtlCol="0">
            <a:spAutoFit/>
          </a:bodyPr>
          <a:lstStyle/>
          <a:p>
            <a:pPr marL="205740" marR="967105">
              <a:lnSpc>
                <a:spcPct val="100000"/>
              </a:lnSpc>
              <a:spcBef>
                <a:spcPts val="105"/>
              </a:spcBef>
            </a:pPr>
            <a:r>
              <a:rPr dirty="0"/>
              <a:t>непрерывно</a:t>
            </a:r>
            <a:r>
              <a:rPr spc="-30" dirty="0"/>
              <a:t> </a:t>
            </a:r>
            <a:r>
              <a:rPr dirty="0"/>
              <a:t>пополнять</a:t>
            </a:r>
            <a:r>
              <a:rPr spc="-15" dirty="0"/>
              <a:t> </a:t>
            </a:r>
            <a:r>
              <a:rPr dirty="0"/>
              <a:t>свои</a:t>
            </a:r>
            <a:r>
              <a:rPr spc="-10" dirty="0"/>
              <a:t> знания, </a:t>
            </a:r>
            <a:r>
              <a:rPr dirty="0"/>
              <a:t>анализировать</a:t>
            </a:r>
            <a:r>
              <a:rPr spc="-100" dirty="0"/>
              <a:t> </a:t>
            </a:r>
            <a:r>
              <a:rPr dirty="0"/>
              <a:t>исторические</a:t>
            </a:r>
            <a:r>
              <a:rPr spc="-75" dirty="0"/>
              <a:t> </a:t>
            </a:r>
            <a:r>
              <a:rPr spc="-50" dirty="0"/>
              <a:t>и </a:t>
            </a:r>
            <a:r>
              <a:rPr dirty="0"/>
              <a:t>современные</a:t>
            </a:r>
            <a:r>
              <a:rPr spc="-50" dirty="0"/>
              <a:t> </a:t>
            </a:r>
            <a:r>
              <a:rPr dirty="0"/>
              <a:t>проблемы</a:t>
            </a:r>
            <a:r>
              <a:rPr spc="-45" dirty="0"/>
              <a:t> </a:t>
            </a:r>
            <a:r>
              <a:rPr spc="-10" dirty="0"/>
              <a:t>социально- </a:t>
            </a:r>
            <a:r>
              <a:rPr dirty="0"/>
              <a:t>экономической</a:t>
            </a:r>
            <a:r>
              <a:rPr spc="-45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духовной</a:t>
            </a:r>
            <a:r>
              <a:rPr spc="-40" dirty="0"/>
              <a:t> </a:t>
            </a:r>
            <a:r>
              <a:rPr spc="-10" dirty="0"/>
              <a:t>жизни</a:t>
            </a:r>
          </a:p>
          <a:p>
            <a:pPr marL="205740" marR="5080">
              <a:lnSpc>
                <a:spcPct val="100000"/>
              </a:lnSpc>
            </a:pPr>
            <a:r>
              <a:rPr dirty="0"/>
              <a:t>общества,</a:t>
            </a:r>
            <a:r>
              <a:rPr spc="-50" dirty="0"/>
              <a:t> </a:t>
            </a:r>
            <a:r>
              <a:rPr dirty="0"/>
              <a:t>знать</a:t>
            </a:r>
            <a:r>
              <a:rPr spc="-10" dirty="0"/>
              <a:t> </a:t>
            </a:r>
            <a:r>
              <a:rPr dirty="0"/>
              <a:t>идеологию</a:t>
            </a:r>
            <a:r>
              <a:rPr spc="-50" dirty="0"/>
              <a:t> </a:t>
            </a:r>
            <a:r>
              <a:rPr spc="-10" dirty="0"/>
              <a:t>белорусского </a:t>
            </a:r>
            <a:r>
              <a:rPr dirty="0"/>
              <a:t>государства,</a:t>
            </a:r>
            <a:r>
              <a:rPr spc="-30" dirty="0"/>
              <a:t> </a:t>
            </a:r>
            <a:r>
              <a:rPr dirty="0"/>
              <a:t>нравственные</a:t>
            </a:r>
            <a:r>
              <a:rPr spc="-5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spc="-10" dirty="0"/>
              <a:t>правовые</a:t>
            </a:r>
          </a:p>
          <a:p>
            <a:pPr marL="205740" marR="1165860">
              <a:lnSpc>
                <a:spcPct val="100000"/>
              </a:lnSpc>
            </a:pPr>
            <a:r>
              <a:rPr dirty="0"/>
              <a:t>нормы,</a:t>
            </a:r>
            <a:r>
              <a:rPr spc="-40" dirty="0"/>
              <a:t> </a:t>
            </a:r>
            <a:r>
              <a:rPr dirty="0"/>
              <a:t>уметь</a:t>
            </a:r>
            <a:r>
              <a:rPr spc="-25" dirty="0"/>
              <a:t> </a:t>
            </a:r>
            <a:r>
              <a:rPr dirty="0"/>
              <a:t>учитывать</a:t>
            </a:r>
            <a:r>
              <a:rPr spc="-50" dirty="0"/>
              <a:t> </a:t>
            </a:r>
            <a:r>
              <a:rPr dirty="0"/>
              <a:t>их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своей деятельности.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653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95"/>
              </a:spcBef>
            </a:pPr>
            <a:r>
              <a:rPr dirty="0"/>
              <a:t>Выпускник</a:t>
            </a:r>
            <a:r>
              <a:rPr spc="-175" dirty="0"/>
              <a:t> </a:t>
            </a:r>
            <a:r>
              <a:rPr dirty="0"/>
              <a:t>должен</a:t>
            </a:r>
            <a:r>
              <a:rPr spc="-195" dirty="0"/>
              <a:t> </a:t>
            </a:r>
            <a:r>
              <a:rPr spc="-10" dirty="0"/>
              <a:t>владеть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8524" rIns="0" bIns="0" rtlCol="0">
            <a:spAutoFit/>
          </a:bodyPr>
          <a:lstStyle/>
          <a:p>
            <a:pPr marL="20574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государственными</a:t>
            </a:r>
            <a:r>
              <a:rPr spc="-85" dirty="0"/>
              <a:t> </a:t>
            </a:r>
            <a:r>
              <a:rPr dirty="0"/>
              <a:t>языками</a:t>
            </a:r>
            <a:r>
              <a:rPr spc="-65" dirty="0"/>
              <a:t> </a:t>
            </a:r>
            <a:r>
              <a:rPr spc="-10" dirty="0"/>
              <a:t>(белорусским, </a:t>
            </a:r>
            <a:r>
              <a:rPr dirty="0"/>
              <a:t>русским),</a:t>
            </a:r>
            <a:r>
              <a:rPr spc="-50" dirty="0"/>
              <a:t> </a:t>
            </a:r>
            <a:r>
              <a:rPr dirty="0"/>
              <a:t>одним</a:t>
            </a:r>
            <a:r>
              <a:rPr spc="-45" dirty="0"/>
              <a:t> </a:t>
            </a:r>
            <a:r>
              <a:rPr dirty="0"/>
              <a:t>или</a:t>
            </a:r>
            <a:r>
              <a:rPr spc="-55" dirty="0"/>
              <a:t> </a:t>
            </a:r>
            <a:r>
              <a:rPr spc="-10" dirty="0"/>
              <a:t>несколькими</a:t>
            </a:r>
          </a:p>
          <a:p>
            <a:pPr marL="205740" marR="384175">
              <a:lnSpc>
                <a:spcPct val="100000"/>
              </a:lnSpc>
            </a:pPr>
            <a:r>
              <a:rPr dirty="0"/>
              <a:t>иностранными</a:t>
            </a:r>
            <a:r>
              <a:rPr spc="-15" dirty="0"/>
              <a:t> </a:t>
            </a:r>
            <a:r>
              <a:rPr dirty="0"/>
              <a:t>языками,</a:t>
            </a:r>
            <a:r>
              <a:rPr spc="-15" dirty="0"/>
              <a:t> </a:t>
            </a:r>
            <a:r>
              <a:rPr dirty="0"/>
              <a:t>быть</a:t>
            </a:r>
            <a:r>
              <a:rPr spc="-5" dirty="0"/>
              <a:t> </a:t>
            </a:r>
            <a:r>
              <a:rPr dirty="0"/>
              <a:t>готовым</a:t>
            </a:r>
            <a:r>
              <a:rPr spc="-20" dirty="0"/>
              <a:t> </a:t>
            </a:r>
            <a:r>
              <a:rPr spc="-50" dirty="0"/>
              <a:t>к </a:t>
            </a:r>
            <a:r>
              <a:rPr dirty="0"/>
              <a:t>постоянному</a:t>
            </a:r>
            <a:r>
              <a:rPr spc="-80" dirty="0"/>
              <a:t> </a:t>
            </a:r>
            <a:r>
              <a:rPr spc="-10" dirty="0"/>
              <a:t>профессиональному, </a:t>
            </a:r>
            <a:r>
              <a:rPr dirty="0"/>
              <a:t>культурному</a:t>
            </a:r>
            <a:r>
              <a:rPr spc="-114" dirty="0"/>
              <a:t> </a:t>
            </a:r>
            <a:r>
              <a:rPr dirty="0"/>
              <a:t>и</a:t>
            </a:r>
            <a:r>
              <a:rPr spc="-130" dirty="0"/>
              <a:t> </a:t>
            </a:r>
            <a:r>
              <a:rPr spc="-10" dirty="0"/>
              <a:t>физическому</a:t>
            </a:r>
          </a:p>
          <a:p>
            <a:pPr marL="205740">
              <a:lnSpc>
                <a:spcPct val="100000"/>
              </a:lnSpc>
            </a:pPr>
            <a:r>
              <a:rPr spc="-10" dirty="0"/>
              <a:t>самосовершенствованию.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279" y="212851"/>
            <a:ext cx="5193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Требования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академическим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компетенциям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791" y="791921"/>
            <a:ext cx="689483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Специалист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должен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обладать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следующими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академическими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компетенциями: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  <a:tabLst>
                <a:tab pos="358140" algn="l"/>
                <a:tab pos="1446530" algn="l"/>
                <a:tab pos="1844675" algn="l"/>
                <a:tab pos="3260725" algn="l"/>
                <a:tab pos="4834890" algn="l"/>
                <a:tab pos="5969000" algn="l"/>
              </a:tabLst>
            </a:pPr>
            <a:r>
              <a:rPr sz="2000" spc="-5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владеть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применять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полученные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базовые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знания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6520" y="1430782"/>
            <a:ext cx="1599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7700" algn="l"/>
              </a:tabLst>
            </a:pPr>
            <a:r>
              <a:rPr sz="2000" spc="-25" dirty="0">
                <a:latin typeface="Times New Roman"/>
                <a:cs typeface="Times New Roman"/>
              </a:rPr>
              <a:t>для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решения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791" y="1736572"/>
            <a:ext cx="8557260" cy="47815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Times New Roman"/>
                <a:cs typeface="Times New Roman"/>
              </a:rPr>
              <a:t>теоретических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практических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задач;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владеть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системным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сравнительным</a:t>
            </a:r>
            <a:r>
              <a:rPr sz="2000" spc="-10" dirty="0">
                <a:latin typeface="Times New Roman"/>
                <a:cs typeface="Times New Roman"/>
              </a:rPr>
              <a:t> анализом;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владеть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исследовательскими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навыками;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уметь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работать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самостоятельно;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быть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способным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предлагать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новые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идеи;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владеть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междисциплинарным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подходом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решении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проблем;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иметь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навыки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использования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информационных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технологий;;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4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иметь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лингвистические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навыки;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уметь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учиться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постоянно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повышать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свою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квалификацию;</a:t>
            </a:r>
            <a:endParaRPr sz="2000">
              <a:latin typeface="Times New Roman"/>
              <a:cs typeface="Times New Roman"/>
            </a:endParaRPr>
          </a:p>
          <a:p>
            <a:pPr marL="12700" marR="5080" indent="345440">
              <a:lnSpc>
                <a:spcPct val="120000"/>
              </a:lnSpc>
              <a:buChar char="–"/>
              <a:tabLst>
                <a:tab pos="358140" algn="l"/>
                <a:tab pos="1597660" algn="l"/>
                <a:tab pos="3150870" algn="l"/>
                <a:tab pos="4815205" algn="l"/>
                <a:tab pos="6845300" algn="l"/>
                <a:tab pos="73787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владеть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методикой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проведения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экспериментов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различных </a:t>
            </a:r>
            <a:r>
              <a:rPr sz="2000" dirty="0">
                <a:latin typeface="Times New Roman"/>
                <a:cs typeface="Times New Roman"/>
              </a:rPr>
              <a:t>технологических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условиях;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иметь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навыки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управления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интеллектуальной собственностью;</a:t>
            </a:r>
            <a:endParaRPr sz="2000">
              <a:latin typeface="Times New Roman"/>
              <a:cs typeface="Times New Roman"/>
            </a:endParaRPr>
          </a:p>
          <a:p>
            <a:pPr marL="358140" indent="-345440">
              <a:lnSpc>
                <a:spcPct val="100000"/>
              </a:lnSpc>
              <a:spcBef>
                <a:spcPts val="480"/>
              </a:spcBef>
              <a:buChar char="–"/>
              <a:tabLst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применять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методы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биометрической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обработки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результатов.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498728"/>
            <a:ext cx="8485505" cy="433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359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Требования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социально-</a:t>
            </a:r>
            <a:r>
              <a:rPr sz="2400" b="1" spc="-10" dirty="0">
                <a:latin typeface="Times New Roman"/>
                <a:cs typeface="Times New Roman"/>
              </a:rPr>
              <a:t>личностным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компетенциям</a:t>
            </a:r>
            <a:endParaRPr sz="2400">
              <a:latin typeface="Times New Roman"/>
              <a:cs typeface="Times New Roman"/>
            </a:endParaRPr>
          </a:p>
          <a:p>
            <a:pPr marL="457834">
              <a:lnSpc>
                <a:spcPct val="100000"/>
              </a:lnSpc>
              <a:spcBef>
                <a:spcPts val="2235"/>
              </a:spcBef>
            </a:pPr>
            <a:r>
              <a:rPr sz="2400" dirty="0">
                <a:latin typeface="Tahoma"/>
                <a:cs typeface="Tahoma"/>
              </a:rPr>
              <a:t>Специалист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должен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иметь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следующие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социально-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личностные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компетенции:</a:t>
            </a:r>
            <a:endParaRPr sz="2400">
              <a:latin typeface="Tahoma"/>
              <a:cs typeface="Tahoma"/>
            </a:endParaRPr>
          </a:p>
          <a:p>
            <a:pPr marL="457834" indent="-445134">
              <a:lnSpc>
                <a:spcPct val="100000"/>
              </a:lnSpc>
              <a:buFont typeface="Times New Roman"/>
              <a:buChar char="–"/>
              <a:tabLst>
                <a:tab pos="457834" algn="l"/>
              </a:tabLst>
            </a:pPr>
            <a:r>
              <a:rPr sz="2400" dirty="0">
                <a:latin typeface="Tahoma"/>
                <a:cs typeface="Tahoma"/>
              </a:rPr>
              <a:t>высокие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качества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гражданственности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патриотизма;</a:t>
            </a:r>
            <a:endParaRPr sz="2400">
              <a:latin typeface="Tahoma"/>
              <a:cs typeface="Tahoma"/>
            </a:endParaRPr>
          </a:p>
          <a:p>
            <a:pPr marL="457834" indent="-445134">
              <a:lnSpc>
                <a:spcPct val="100000"/>
              </a:lnSpc>
              <a:buFont typeface="Times New Roman"/>
              <a:buChar char="–"/>
              <a:tabLst>
                <a:tab pos="457834" algn="l"/>
                <a:tab pos="2649220" algn="l"/>
                <a:tab pos="3248025" algn="l"/>
                <a:tab pos="5513070" algn="l"/>
                <a:tab pos="8300084" algn="l"/>
              </a:tabLst>
            </a:pPr>
            <a:r>
              <a:rPr sz="2400" spc="-10" dirty="0">
                <a:latin typeface="Tahoma"/>
                <a:cs typeface="Tahoma"/>
              </a:rPr>
              <a:t>способности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50" dirty="0">
                <a:latin typeface="Tahoma"/>
                <a:cs typeface="Tahoma"/>
              </a:rPr>
              <a:t>к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социальному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взаимодействию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50" dirty="0">
                <a:latin typeface="Tahoma"/>
                <a:cs typeface="Tahoma"/>
              </a:rPr>
              <a:t>и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межличностным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коммуникациям;</a:t>
            </a:r>
            <a:endParaRPr sz="2400">
              <a:latin typeface="Tahoma"/>
              <a:cs typeface="Tahoma"/>
            </a:endParaRPr>
          </a:p>
          <a:p>
            <a:pPr marL="12700" marR="6985" indent="445134">
              <a:lnSpc>
                <a:spcPct val="100000"/>
              </a:lnSpc>
              <a:buFont typeface="Times New Roman"/>
              <a:buChar char="–"/>
              <a:tabLst>
                <a:tab pos="457834" algn="l"/>
                <a:tab pos="1777364" algn="l"/>
                <a:tab pos="3737610" algn="l"/>
                <a:tab pos="5330190" algn="l"/>
                <a:tab pos="5792470" algn="l"/>
                <a:tab pos="7508240" algn="l"/>
              </a:tabLst>
            </a:pPr>
            <a:r>
              <a:rPr sz="2400" spc="-10" dirty="0">
                <a:latin typeface="Tahoma"/>
                <a:cs typeface="Tahoma"/>
              </a:rPr>
              <a:t>навыки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физической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культуры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50" dirty="0">
                <a:latin typeface="Tahoma"/>
                <a:cs typeface="Tahoma"/>
              </a:rPr>
              <a:t>и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здорового</a:t>
            </a:r>
            <a:r>
              <a:rPr sz="2400" dirty="0">
                <a:latin typeface="Tahoma"/>
                <a:cs typeface="Tahoma"/>
              </a:rPr>
              <a:t>	</a:t>
            </a:r>
            <a:r>
              <a:rPr sz="2400" spc="-10" dirty="0">
                <a:latin typeface="Tahoma"/>
                <a:cs typeface="Tahoma"/>
              </a:rPr>
              <a:t>образа жизни;</a:t>
            </a:r>
            <a:endParaRPr sz="2400">
              <a:latin typeface="Tahoma"/>
              <a:cs typeface="Tahoma"/>
            </a:endParaRPr>
          </a:p>
          <a:p>
            <a:pPr marL="457834" indent="-445134">
              <a:lnSpc>
                <a:spcPct val="100000"/>
              </a:lnSpc>
              <a:spcBef>
                <a:spcPts val="5"/>
              </a:spcBef>
              <a:buFont typeface="Times New Roman"/>
              <a:buChar char="–"/>
              <a:tabLst>
                <a:tab pos="457834" algn="l"/>
              </a:tabLst>
            </a:pPr>
            <a:r>
              <a:rPr sz="2400" dirty="0">
                <a:latin typeface="Tahoma"/>
                <a:cs typeface="Tahoma"/>
              </a:rPr>
              <a:t>способность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критике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самокритике;</a:t>
            </a:r>
            <a:endParaRPr sz="2400">
              <a:latin typeface="Tahoma"/>
              <a:cs typeface="Tahoma"/>
            </a:endParaRPr>
          </a:p>
          <a:p>
            <a:pPr marL="12700" marR="6985" indent="445134">
              <a:lnSpc>
                <a:spcPct val="100000"/>
              </a:lnSpc>
              <a:buFont typeface="Times New Roman"/>
              <a:buChar char="–"/>
              <a:tabLst>
                <a:tab pos="457834" algn="l"/>
              </a:tabLst>
            </a:pPr>
            <a:r>
              <a:rPr sz="2400" dirty="0">
                <a:latin typeface="Tahoma"/>
                <a:cs typeface="Tahoma"/>
              </a:rPr>
              <a:t>знания</a:t>
            </a:r>
            <a:r>
              <a:rPr sz="2400" spc="1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особенностей</a:t>
            </a:r>
            <a:r>
              <a:rPr sz="2400" spc="1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работы</a:t>
            </a:r>
            <a:r>
              <a:rPr sz="2400" spc="1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</a:t>
            </a:r>
            <a:r>
              <a:rPr sz="2400" spc="1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коллективе,</a:t>
            </a:r>
            <a:r>
              <a:rPr sz="2400" spc="1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социологии </a:t>
            </a:r>
            <a:r>
              <a:rPr sz="2400" dirty="0">
                <a:latin typeface="Tahoma"/>
                <a:cs typeface="Tahoma"/>
              </a:rPr>
              <a:t>и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психологии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труда.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780" y="1219580"/>
            <a:ext cx="7402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70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Структура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содержание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учебного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плана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 </a:t>
            </a:r>
            <a:r>
              <a:rPr sz="2400" dirty="0">
                <a:latin typeface="Times New Roman"/>
                <a:cs typeface="Times New Roman"/>
              </a:rPr>
              <a:t>специальности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6-05-</a:t>
            </a:r>
            <a:r>
              <a:rPr sz="2400" spc="-35" dirty="0">
                <a:latin typeface="Times New Roman"/>
                <a:cs typeface="Times New Roman"/>
              </a:rPr>
              <a:t>0811-</a:t>
            </a:r>
            <a:r>
              <a:rPr sz="2400" dirty="0">
                <a:latin typeface="Times New Roman"/>
                <a:cs typeface="Times New Roman"/>
              </a:rPr>
              <a:t>02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Производство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продукции</a:t>
            </a:r>
            <a:endParaRPr sz="2400">
              <a:latin typeface="Times New Roman"/>
              <a:cs typeface="Times New Roman"/>
            </a:endParaRPr>
          </a:p>
          <a:p>
            <a:pPr marL="28956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животного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происхождения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сроком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года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года.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7680" y="1195531"/>
          <a:ext cx="8326754" cy="4089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3250"/>
                <a:gridCol w="3913504"/>
              </a:tblGrid>
              <a:tr h="4086860">
                <a:tc>
                  <a:txBody>
                    <a:bodyPr/>
                    <a:lstStyle/>
                    <a:p>
                      <a:pPr marL="1200785">
                        <a:lnSpc>
                          <a:spcPts val="3354"/>
                        </a:lnSpc>
                      </a:pPr>
                      <a:r>
                        <a:rPr sz="2800" b="1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31750" marR="37465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История</a:t>
                      </a:r>
                      <a:r>
                        <a:rPr sz="2800" b="1" spc="-1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белорусской государственности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31750" marR="77470">
                        <a:lnSpc>
                          <a:spcPct val="100000"/>
                        </a:lnSpc>
                        <a:spcBef>
                          <a:spcPts val="2405"/>
                        </a:spcBef>
                      </a:pPr>
                      <a:r>
                        <a:rPr sz="2800" b="1" spc="-10" dirty="0">
                          <a:latin typeface="Tahoma"/>
                          <a:cs typeface="Tahoma"/>
                        </a:rPr>
                        <a:t>Морфология сельскохозяйственных животных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r>
                        <a:rPr sz="2800" b="1" spc="-10" dirty="0">
                          <a:latin typeface="Tahoma"/>
                          <a:cs typeface="Tahoma"/>
                        </a:rPr>
                        <a:t>Генетика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250" algn="ctr">
                        <a:lnSpc>
                          <a:spcPts val="3354"/>
                        </a:lnSpc>
                      </a:pPr>
                      <a:r>
                        <a:rPr sz="2800" b="1" spc="-10" dirty="0">
                          <a:latin typeface="Tahoma"/>
                          <a:cs typeface="Tahoma"/>
                        </a:rPr>
                        <a:t>Зачет: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Высшая</a:t>
                      </a:r>
                      <a:r>
                        <a:rPr sz="2800" b="1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математика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85090" marR="250825">
                        <a:lnSpc>
                          <a:spcPct val="100000"/>
                        </a:lnSpc>
                        <a:spcBef>
                          <a:spcPts val="2160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Физика</a:t>
                      </a:r>
                      <a:r>
                        <a:rPr sz="2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2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основами биофизики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85090" marR="272415">
                        <a:lnSpc>
                          <a:spcPct val="164300"/>
                        </a:lnSpc>
                        <a:spcBef>
                          <a:spcPts val="5"/>
                        </a:spcBef>
                      </a:pPr>
                      <a:r>
                        <a:rPr sz="2800" b="1" dirty="0">
                          <a:latin typeface="Tahoma"/>
                          <a:cs typeface="Tahoma"/>
                        </a:rPr>
                        <a:t>Иностранный</a:t>
                      </a:r>
                      <a:r>
                        <a:rPr sz="2800" b="1" spc="-1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800" b="1" spc="-20" dirty="0">
                          <a:latin typeface="Tahoma"/>
                          <a:cs typeface="Tahoma"/>
                        </a:rPr>
                        <a:t>язык </a:t>
                      </a:r>
                      <a:r>
                        <a:rPr sz="2800" b="1" spc="-10" dirty="0">
                          <a:latin typeface="Tahoma"/>
                          <a:cs typeface="Tahoma"/>
                        </a:rPr>
                        <a:t>Химия</a:t>
                      </a:r>
                      <a:endParaRPr sz="2800">
                        <a:latin typeface="Tahoma"/>
                        <a:cs typeface="Tahoma"/>
                      </a:endParaRPr>
                    </a:p>
                    <a:p>
                      <a:pPr marL="85090">
                        <a:lnSpc>
                          <a:spcPts val="3275"/>
                        </a:lnSpc>
                        <a:spcBef>
                          <a:spcPts val="2160"/>
                        </a:spcBef>
                      </a:pPr>
                      <a:r>
                        <a:rPr sz="2800" b="1" spc="-10" dirty="0">
                          <a:latin typeface="Tahoma"/>
                          <a:cs typeface="Tahoma"/>
                        </a:rPr>
                        <a:t>Зоология</a:t>
                      </a:r>
                      <a:endParaRPr sz="2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9600" y="189992"/>
            <a:ext cx="322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1</a:t>
            </a:r>
            <a:r>
              <a:rPr sz="2800" spc="-30" dirty="0"/>
              <a:t> </a:t>
            </a:r>
            <a:r>
              <a:rPr sz="2800" dirty="0"/>
              <a:t>курс</a:t>
            </a:r>
            <a:r>
              <a:rPr sz="2800" spc="-40" dirty="0"/>
              <a:t> </a:t>
            </a:r>
            <a:r>
              <a:rPr sz="2800" dirty="0"/>
              <a:t>1</a:t>
            </a:r>
            <a:r>
              <a:rPr sz="2800" spc="-30" dirty="0"/>
              <a:t> </a:t>
            </a:r>
            <a:r>
              <a:rPr sz="2800" spc="-10" dirty="0"/>
              <a:t>семестр:</a:t>
            </a:r>
            <a:endParaRPr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785" y="967231"/>
            <a:ext cx="21882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Экзамены: Философия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1205" y="1835167"/>
            <a:ext cx="4321810" cy="371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300355">
              <a:lnSpc>
                <a:spcPct val="139300"/>
              </a:lnSpc>
              <a:spcBef>
                <a:spcPts val="100"/>
              </a:spcBef>
            </a:pPr>
            <a:r>
              <a:rPr sz="2800" b="1" dirty="0">
                <a:latin typeface="Tahoma"/>
                <a:cs typeface="Tahoma"/>
              </a:rPr>
              <a:t>Иностранный</a:t>
            </a:r>
            <a:r>
              <a:rPr sz="2800" b="1" spc="-155" dirty="0">
                <a:latin typeface="Tahoma"/>
                <a:cs typeface="Tahoma"/>
              </a:rPr>
              <a:t> </a:t>
            </a:r>
            <a:r>
              <a:rPr sz="2800" b="1" spc="-20" dirty="0">
                <a:latin typeface="Tahoma"/>
                <a:cs typeface="Tahoma"/>
              </a:rPr>
              <a:t>язык </a:t>
            </a:r>
            <a:r>
              <a:rPr sz="2800" b="1" spc="-10" dirty="0">
                <a:latin typeface="Tahoma"/>
                <a:cs typeface="Tahoma"/>
              </a:rPr>
              <a:t>Химия</a:t>
            </a:r>
            <a:endParaRPr sz="2800">
              <a:latin typeface="Tahoma"/>
              <a:cs typeface="Tahoma"/>
            </a:endParaRPr>
          </a:p>
          <a:p>
            <a:pPr marL="12700" marR="5080" indent="449580">
              <a:lnSpc>
                <a:spcPct val="100000"/>
              </a:lnSpc>
              <a:spcBef>
                <a:spcPts val="1445"/>
              </a:spcBef>
            </a:pPr>
            <a:r>
              <a:rPr sz="2800" b="1" dirty="0">
                <a:latin typeface="Tahoma"/>
                <a:cs typeface="Tahoma"/>
              </a:rPr>
              <a:t>Физиология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-50" dirty="0">
                <a:latin typeface="Tahoma"/>
                <a:cs typeface="Tahoma"/>
              </a:rPr>
              <a:t>и </a:t>
            </a:r>
            <a:r>
              <a:rPr sz="2800" b="1" spc="-10" dirty="0">
                <a:latin typeface="Tahoma"/>
                <a:cs typeface="Tahoma"/>
              </a:rPr>
              <a:t>этология сельскохозяйственных животных</a:t>
            </a:r>
            <a:endParaRPr sz="28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1440"/>
              </a:spcBef>
            </a:pPr>
            <a:r>
              <a:rPr sz="2800" b="1" spc="-10" dirty="0">
                <a:latin typeface="Tahoma"/>
                <a:cs typeface="Tahoma"/>
              </a:rPr>
              <a:t>Микробиология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5915" y="1820621"/>
            <a:ext cx="2654935" cy="2342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/>
                <a:cs typeface="Tahoma"/>
              </a:rPr>
              <a:t>технологии</a:t>
            </a:r>
            <a:endParaRPr sz="2800">
              <a:latin typeface="Tahoma"/>
              <a:cs typeface="Tahoma"/>
            </a:endParaRPr>
          </a:p>
          <a:p>
            <a:pPr marL="462280" marR="5080">
              <a:lnSpc>
                <a:spcPts val="5760"/>
              </a:lnSpc>
              <a:spcBef>
                <a:spcPts val="595"/>
              </a:spcBef>
            </a:pPr>
            <a:r>
              <a:rPr sz="2800" b="1" spc="-10" dirty="0">
                <a:latin typeface="Tahoma"/>
                <a:cs typeface="Tahoma"/>
              </a:rPr>
              <a:t>Биометрия </a:t>
            </a:r>
            <a:r>
              <a:rPr sz="2800" b="1" dirty="0">
                <a:latin typeface="Tahoma"/>
                <a:cs typeface="Tahoma"/>
              </a:rPr>
              <a:t>Диф.</a:t>
            </a:r>
            <a:r>
              <a:rPr sz="2800" b="1" spc="-6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зачет: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2770"/>
              </a:lnSpc>
            </a:pPr>
            <a:r>
              <a:rPr sz="2800" b="1" spc="-10" dirty="0">
                <a:latin typeface="Tahoma"/>
                <a:cs typeface="Tahoma"/>
              </a:rPr>
              <a:t>Политология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6673" y="243967"/>
            <a:ext cx="5688330" cy="1602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ahoma"/>
                <a:cs typeface="Tahoma"/>
              </a:rPr>
              <a:t>1</a:t>
            </a:r>
            <a:r>
              <a:rPr sz="2800" b="1" spc="-2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курс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2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семестр:</a:t>
            </a:r>
            <a:endParaRPr sz="2800">
              <a:latin typeface="Tahoma"/>
              <a:cs typeface="Tahoma"/>
            </a:endParaRPr>
          </a:p>
          <a:p>
            <a:pPr marL="2271395">
              <a:lnSpc>
                <a:spcPct val="100000"/>
              </a:lnSpc>
              <a:spcBef>
                <a:spcPts val="2335"/>
              </a:spcBef>
            </a:pPr>
            <a:r>
              <a:rPr sz="2800" b="1" spc="-10" dirty="0">
                <a:latin typeface="Tahoma"/>
                <a:cs typeface="Tahoma"/>
              </a:rPr>
              <a:t>Зачет:</a:t>
            </a:r>
            <a:endParaRPr sz="2800">
              <a:latin typeface="Tahoma"/>
              <a:cs typeface="Tahoma"/>
            </a:endParaRPr>
          </a:p>
          <a:p>
            <a:pPr marL="2271395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Информационные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79" y="822401"/>
            <a:ext cx="3037840" cy="337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 indent="112776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Экзамены: Современная политэкономия</a:t>
            </a:r>
            <a:endParaRPr sz="2400">
              <a:latin typeface="Tahoma"/>
              <a:cs typeface="Tahoma"/>
            </a:endParaRPr>
          </a:p>
          <a:p>
            <a:pPr marL="12700" marR="873760">
              <a:lnSpc>
                <a:spcPct val="158300"/>
              </a:lnSpc>
              <a:spcBef>
                <a:spcPts val="5"/>
              </a:spcBef>
            </a:pPr>
            <a:r>
              <a:rPr sz="2400" b="1" spc="-10" dirty="0">
                <a:latin typeface="Tahoma"/>
                <a:cs typeface="Tahoma"/>
              </a:rPr>
              <a:t>Зоогигиена Механизация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животноводства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с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основами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энергосбережения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779" y="4389577"/>
            <a:ext cx="34899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Кормопроизводство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50" dirty="0">
                <a:latin typeface="Tahoma"/>
                <a:cs typeface="Tahoma"/>
              </a:rPr>
              <a:t>с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основами</a:t>
            </a:r>
            <a:r>
              <a:rPr sz="2400" b="1" spc="-12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ботаники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8215" y="822401"/>
            <a:ext cx="4663440" cy="3502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Зачет: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ahoma"/>
                <a:cs typeface="Tahoma"/>
              </a:rPr>
              <a:t>Кормление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сельскохозяйственных животных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000" b="1" spc="-10" dirty="0">
                <a:latin typeface="Tahoma"/>
                <a:cs typeface="Tahoma"/>
              </a:rPr>
              <a:t>Разведение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сельскохозяйственных</a:t>
            </a:r>
            <a:r>
              <a:rPr sz="2000" b="1" spc="-1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животных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b="1" spc="-10" dirty="0">
                <a:latin typeface="Tahoma"/>
                <a:cs typeface="Tahoma"/>
              </a:rPr>
              <a:t>Пчеловодство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b="1" spc="-10" dirty="0">
                <a:latin typeface="Tahoma"/>
                <a:cs typeface="Tahoma"/>
              </a:rPr>
              <a:t>Биобезопасность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животноводческих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объектов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000" b="1" dirty="0">
                <a:latin typeface="Tahoma"/>
                <a:cs typeface="Tahoma"/>
              </a:rPr>
              <a:t>Правовое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обеспечение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8215" y="4130649"/>
            <a:ext cx="4603115" cy="206883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000" b="1" dirty="0">
                <a:latin typeface="Tahoma"/>
                <a:cs typeface="Tahoma"/>
              </a:rPr>
              <a:t>хозяйственной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деятельности</a:t>
            </a:r>
            <a:endParaRPr sz="2000">
              <a:latin typeface="Tahoma"/>
              <a:cs typeface="Tahoma"/>
            </a:endParaRPr>
          </a:p>
          <a:p>
            <a:pPr marL="12700" marR="207645">
              <a:lnSpc>
                <a:spcPct val="100000"/>
              </a:lnSpc>
              <a:spcBef>
                <a:spcPts val="1325"/>
              </a:spcBef>
            </a:pPr>
            <a:r>
              <a:rPr sz="2000" b="1" dirty="0">
                <a:latin typeface="Tahoma"/>
                <a:cs typeface="Tahoma"/>
              </a:rPr>
              <a:t>Биология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сельскохозяйственной птицы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latin typeface="Tahoma"/>
                <a:cs typeface="Tahoma"/>
              </a:rPr>
              <a:t>Анатомия,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физиология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этология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собак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95598" y="189992"/>
            <a:ext cx="3161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2</a:t>
            </a:r>
            <a:r>
              <a:rPr sz="2800" spc="-30" dirty="0"/>
              <a:t> </a:t>
            </a:r>
            <a:r>
              <a:rPr sz="2800" dirty="0"/>
              <a:t>курс</a:t>
            </a:r>
            <a:r>
              <a:rPr sz="2800" spc="-40" dirty="0"/>
              <a:t> </a:t>
            </a:r>
            <a:r>
              <a:rPr sz="2800" dirty="0"/>
              <a:t>3</a:t>
            </a:r>
            <a:r>
              <a:rPr sz="2800" spc="-30" dirty="0"/>
              <a:t> </a:t>
            </a:r>
            <a:r>
              <a:rPr sz="2800" spc="-10" dirty="0"/>
              <a:t>семестр</a:t>
            </a:r>
            <a:r>
              <a:rPr sz="1400" spc="-10" dirty="0">
                <a:solidFill>
                  <a:srgbClr val="FFFFFF"/>
                </a:solidFill>
              </a:rPr>
              <a:t>: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923645" y="6229299"/>
            <a:ext cx="7621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"Зоогигиена"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729" y="604879"/>
          <a:ext cx="8749665" cy="4712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150"/>
                <a:gridCol w="5771515"/>
              </a:tblGrid>
              <a:tr h="4712335">
                <a:tc>
                  <a:txBody>
                    <a:bodyPr/>
                    <a:lstStyle/>
                    <a:p>
                      <a:pPr marL="84074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Кормление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 marR="28575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сельскохозяйственных животных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Разведение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 marR="28575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сельскохозяйственных животных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ветеринарной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медицины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3370" algn="ctr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Tahoma"/>
                          <a:cs typeface="Tahoma"/>
                        </a:rPr>
                        <a:t>Зачет: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Рыбоводство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 marR="124015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Эндогенный</a:t>
                      </a:r>
                      <a:r>
                        <a:rPr sz="20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контроль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пищеварения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сельскохозяйственных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животных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Цифровые</a:t>
                      </a:r>
                      <a:r>
                        <a:rPr sz="20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технологии</a:t>
                      </a:r>
                      <a:r>
                        <a:rPr sz="20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кормлении</a:t>
                      </a:r>
                      <a:r>
                        <a:rPr sz="20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животных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 marR="1765300">
                        <a:lnSpc>
                          <a:spcPct val="150000"/>
                        </a:lnSpc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Генная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клеточная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инженерия Инкубация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биотехнологии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 marR="344805" indent="787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Диф.</a:t>
                      </a:r>
                      <a:r>
                        <a:rPr sz="2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зачет: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Личностно-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профессиональное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развитие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специалиста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Диф.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зачет: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Социальная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психология</a:t>
                      </a:r>
                      <a:r>
                        <a:rPr sz="2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Основы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293370">
                        <a:lnSpc>
                          <a:spcPts val="2315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права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4502" y="117729"/>
            <a:ext cx="2785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/>
              <a:t>2</a:t>
            </a:r>
            <a:r>
              <a:rPr sz="2400" spc="-40" dirty="0"/>
              <a:t> </a:t>
            </a:r>
            <a:r>
              <a:rPr sz="2400" dirty="0"/>
              <a:t>курс</a:t>
            </a:r>
            <a:r>
              <a:rPr sz="2400" spc="-30" dirty="0"/>
              <a:t> </a:t>
            </a:r>
            <a:r>
              <a:rPr sz="2400" dirty="0"/>
              <a:t>4</a:t>
            </a:r>
            <a:r>
              <a:rPr sz="2400" spc="-25" dirty="0"/>
              <a:t> </a:t>
            </a:r>
            <a:r>
              <a:rPr sz="2400" spc="-10" dirty="0"/>
              <a:t>семестр</a:t>
            </a:r>
            <a:r>
              <a:rPr sz="2800" spc="-10" dirty="0"/>
              <a:t>: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66166" y="5543194"/>
            <a:ext cx="86982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1800" b="1" spc="2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1800" b="1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1800" b="1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1800" b="1" spc="25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1800" b="1" spc="2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"Кормление</a:t>
            </a:r>
            <a:r>
              <a:rPr sz="1800" b="1" spc="2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сельскохозяйственных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животных"</a:t>
            </a:r>
            <a:endParaRPr sz="1800">
              <a:latin typeface="Times New Roman"/>
              <a:cs typeface="Times New Roman"/>
            </a:endParaRPr>
          </a:p>
          <a:p>
            <a:pPr marL="12700" marR="266700" indent="44958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18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1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18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 "Разведение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сельскохозяйственных животных"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278" y="506491"/>
          <a:ext cx="8637904" cy="4269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0225"/>
                <a:gridCol w="3027679"/>
              </a:tblGrid>
              <a:tr h="4269740">
                <a:tc>
                  <a:txBody>
                    <a:bodyPr/>
                    <a:lstStyle/>
                    <a:p>
                      <a:pPr marL="21805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Коневодство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 marR="393700">
                        <a:lnSpc>
                          <a:spcPct val="15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18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промышленного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свиноводства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Технологии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промышленного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птицеводства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Автоматизация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технологических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расчетов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в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животноводстве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 marR="129539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Цифровизация</a:t>
                      </a:r>
                      <a:r>
                        <a:rPr sz="1800" b="1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технологических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процессов</a:t>
                      </a:r>
                      <a:r>
                        <a:rPr sz="18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свиноводстве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Частная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генетика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геномная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селекция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 marR="424180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Корма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кормление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сельскохозяйственной птицы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ts val="207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Генетика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b="1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разведение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собак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92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Зачет: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Акушерство</a:t>
                      </a:r>
                      <a:r>
                        <a:rPr sz="18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репродукция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37160" marR="1174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сельскохозяйственных животных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Пушное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звероводство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кролиководство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Информационные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системы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в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животноводстве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6501" y="52781"/>
            <a:ext cx="2766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3</a:t>
            </a:r>
            <a:r>
              <a:rPr sz="2400" spc="-40" dirty="0"/>
              <a:t> </a:t>
            </a:r>
            <a:r>
              <a:rPr sz="2400" dirty="0"/>
              <a:t>курс</a:t>
            </a:r>
            <a:r>
              <a:rPr sz="2400" spc="-25" dirty="0"/>
              <a:t> </a:t>
            </a:r>
            <a:r>
              <a:rPr sz="2400" dirty="0"/>
              <a:t>5</a:t>
            </a:r>
            <a:r>
              <a:rPr sz="2400" spc="-35" dirty="0"/>
              <a:t> </a:t>
            </a:r>
            <a:r>
              <a:rPr sz="2400" spc="-10" dirty="0"/>
              <a:t>семестр: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67715" y="5325872"/>
            <a:ext cx="8182609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 indent="44958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20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000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2000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20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"Технология</a:t>
            </a:r>
            <a:r>
              <a:rPr sz="2000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промышленного свиноводства"</a:t>
            </a:r>
            <a:endParaRPr sz="2000">
              <a:latin typeface="Times New Roman"/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20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0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"Технологии</a:t>
            </a:r>
            <a:r>
              <a:rPr sz="2000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промышленного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птицеводства"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677" y="450850"/>
            <a:ext cx="53193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Цель</a:t>
            </a:r>
            <a:r>
              <a:rPr sz="4400" spc="-25" dirty="0"/>
              <a:t> </a:t>
            </a:r>
            <a:r>
              <a:rPr sz="4400" spc="-10" dirty="0"/>
              <a:t>дисциплины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8015" y="1516126"/>
            <a:ext cx="7965440" cy="455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Tahoma"/>
                <a:cs typeface="Tahoma"/>
              </a:rPr>
              <a:t>овладение</a:t>
            </a:r>
            <a:r>
              <a:rPr sz="3300" b="1" spc="-195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студентами</a:t>
            </a:r>
            <a:endParaRPr sz="3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3300" b="1" dirty="0">
                <a:latin typeface="Tahoma"/>
                <a:cs typeface="Tahoma"/>
              </a:rPr>
              <a:t>теоретическими</a:t>
            </a:r>
            <a:r>
              <a:rPr sz="3300" b="1" spc="-80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основами</a:t>
            </a:r>
            <a:endParaRPr sz="3300">
              <a:latin typeface="Tahoma"/>
              <a:cs typeface="Tahoma"/>
            </a:endParaRPr>
          </a:p>
          <a:p>
            <a:pPr marL="82550" marR="75565" indent="377825">
              <a:lnSpc>
                <a:spcPct val="100000"/>
              </a:lnSpc>
            </a:pPr>
            <a:r>
              <a:rPr sz="3300" b="1" dirty="0">
                <a:latin typeface="Tahoma"/>
                <a:cs typeface="Tahoma"/>
              </a:rPr>
              <a:t>зоотехнии,</a:t>
            </a:r>
            <a:r>
              <a:rPr sz="3300" b="1" spc="-30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по</a:t>
            </a:r>
            <a:r>
              <a:rPr sz="3300" b="1" spc="-10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основным</a:t>
            </a:r>
            <a:r>
              <a:rPr sz="3300" b="1" spc="-50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этапам </a:t>
            </a:r>
            <a:r>
              <a:rPr sz="3300" b="1" dirty="0">
                <a:latin typeface="Tahoma"/>
                <a:cs typeface="Tahoma"/>
              </a:rPr>
              <a:t>истории</a:t>
            </a:r>
            <a:r>
              <a:rPr sz="3300" b="1" spc="-45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животноводства,</a:t>
            </a:r>
            <a:r>
              <a:rPr sz="3300" b="1" spc="-55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развития</a:t>
            </a:r>
            <a:endParaRPr sz="3300">
              <a:latin typeface="Tahoma"/>
              <a:cs typeface="Tahoma"/>
            </a:endParaRPr>
          </a:p>
          <a:p>
            <a:pPr marL="534035">
              <a:lnSpc>
                <a:spcPct val="100000"/>
              </a:lnSpc>
              <a:spcBef>
                <a:spcPts val="5"/>
              </a:spcBef>
            </a:pPr>
            <a:r>
              <a:rPr sz="3300" b="1" dirty="0">
                <a:latin typeface="Tahoma"/>
                <a:cs typeface="Tahoma"/>
              </a:rPr>
              <a:t>и</a:t>
            </a:r>
            <a:r>
              <a:rPr sz="3300" b="1" spc="-125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методологии</a:t>
            </a:r>
            <a:r>
              <a:rPr sz="3300" b="1" spc="-105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зоотехнической</a:t>
            </a:r>
            <a:endParaRPr sz="3300">
              <a:latin typeface="Tahoma"/>
              <a:cs typeface="Tahoma"/>
            </a:endParaRPr>
          </a:p>
          <a:p>
            <a:pPr marL="55244" marR="51435" algn="ctr">
              <a:lnSpc>
                <a:spcPct val="100000"/>
              </a:lnSpc>
            </a:pPr>
            <a:r>
              <a:rPr sz="3300" b="1" dirty="0">
                <a:latin typeface="Tahoma"/>
                <a:cs typeface="Tahoma"/>
              </a:rPr>
              <a:t>науки,</a:t>
            </a:r>
            <a:r>
              <a:rPr sz="3300" b="1" spc="-25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истории</a:t>
            </a:r>
            <a:r>
              <a:rPr sz="3300" b="1" spc="-20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породообразования </a:t>
            </a:r>
            <a:r>
              <a:rPr sz="3300" b="1" dirty="0">
                <a:latin typeface="Tahoma"/>
                <a:cs typeface="Tahoma"/>
              </a:rPr>
              <a:t>и</a:t>
            </a:r>
            <a:r>
              <a:rPr sz="3300" b="1" spc="-125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технологических</a:t>
            </a:r>
            <a:r>
              <a:rPr sz="3300" b="1" spc="-100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процессов</a:t>
            </a:r>
            <a:endParaRPr sz="330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</a:pPr>
            <a:r>
              <a:rPr sz="3300" b="1" dirty="0">
                <a:latin typeface="Tahoma"/>
                <a:cs typeface="Tahoma"/>
              </a:rPr>
              <a:t>производства</a:t>
            </a:r>
            <a:r>
              <a:rPr sz="3300" b="1" spc="-30" dirty="0">
                <a:latin typeface="Tahoma"/>
                <a:cs typeface="Tahoma"/>
              </a:rPr>
              <a:t> </a:t>
            </a:r>
            <a:r>
              <a:rPr sz="3300" b="1" dirty="0">
                <a:latin typeface="Tahoma"/>
                <a:cs typeface="Tahoma"/>
              </a:rPr>
              <a:t>продуктов </a:t>
            </a:r>
            <a:r>
              <a:rPr sz="3300" b="1" spc="-10" dirty="0">
                <a:latin typeface="Tahoma"/>
                <a:cs typeface="Tahoma"/>
              </a:rPr>
              <a:t>отдельных </a:t>
            </a:r>
            <a:r>
              <a:rPr sz="3300" b="1" dirty="0">
                <a:latin typeface="Tahoma"/>
                <a:cs typeface="Tahoma"/>
              </a:rPr>
              <a:t>видов</a:t>
            </a:r>
            <a:r>
              <a:rPr sz="3300" b="1" spc="-10" dirty="0">
                <a:latin typeface="Tahoma"/>
                <a:cs typeface="Tahoma"/>
              </a:rPr>
              <a:t> животных.</a:t>
            </a:r>
            <a:endParaRPr sz="3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7680" y="638174"/>
          <a:ext cx="8457565" cy="4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2360"/>
                <a:gridCol w="4815205"/>
              </a:tblGrid>
              <a:tr h="4780280">
                <a:tc>
                  <a:txBody>
                    <a:bodyPr/>
                    <a:lstStyle/>
                    <a:p>
                      <a:pPr marL="1269365">
                        <a:lnSpc>
                          <a:spcPts val="1964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Экзамены: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Акушерство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репродукция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сельскохозяйственных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животных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750" marR="125920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r>
                        <a:rPr sz="18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молочного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скотоводства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27580">
                        <a:lnSpc>
                          <a:spcPts val="1964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Зачет: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Овцеводство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козоводство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научных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исследований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 marR="5835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интеллектуальной собственностью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 marR="1249680">
                        <a:lnSpc>
                          <a:spcPct val="1278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Менеджмент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делопроизводство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Основы</a:t>
                      </a:r>
                      <a:r>
                        <a:rPr sz="18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биотехнологии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 marR="241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Цифровизация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технологических</a:t>
                      </a:r>
                      <a:r>
                        <a:rPr sz="1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процессов</a:t>
                      </a:r>
                      <a:r>
                        <a:rPr sz="1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птицеводстве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 marR="102616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Организационно-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правовые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основы племенного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животноводства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крупномасштабная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селекция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Автоматизация</a:t>
                      </a:r>
                      <a:r>
                        <a:rPr sz="18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технологических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расчетов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птицеводстве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ts val="2090"/>
                        </a:lnSpc>
                        <a:spcBef>
                          <a:spcPts val="60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Кормление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собак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4353" y="219532"/>
            <a:ext cx="2768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3</a:t>
            </a:r>
            <a:r>
              <a:rPr sz="2400" spc="-35" dirty="0"/>
              <a:t> </a:t>
            </a:r>
            <a:r>
              <a:rPr sz="2400" dirty="0"/>
              <a:t>курс</a:t>
            </a:r>
            <a:r>
              <a:rPr sz="2400" spc="-20" dirty="0"/>
              <a:t> </a:t>
            </a:r>
            <a:r>
              <a:rPr sz="2400" dirty="0"/>
              <a:t>6</a:t>
            </a:r>
            <a:r>
              <a:rPr sz="2400" spc="-15" dirty="0"/>
              <a:t> </a:t>
            </a:r>
            <a:r>
              <a:rPr sz="2400" spc="-10" dirty="0"/>
              <a:t>семестр: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02742" y="5686450"/>
            <a:ext cx="79724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95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Курсовая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работа</a:t>
            </a:r>
            <a:r>
              <a:rPr sz="20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учебной</a:t>
            </a:r>
            <a:r>
              <a:rPr sz="2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дисциплине</a:t>
            </a:r>
            <a:r>
              <a:rPr sz="20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"Технология</a:t>
            </a:r>
            <a:r>
              <a:rPr sz="20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молочного скотоводства"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6357" y="704852"/>
          <a:ext cx="7470140" cy="449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465"/>
                <a:gridCol w="3114675"/>
              </a:tblGrid>
              <a:tr h="4498975">
                <a:tc>
                  <a:txBody>
                    <a:bodyPr/>
                    <a:lstStyle/>
                    <a:p>
                      <a:pPr marL="172021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 marR="5829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молока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молочных продуктов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Экономика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сельского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хозяйства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Управление</a:t>
                      </a:r>
                      <a:r>
                        <a:rPr sz="2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воспроизводством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сельскохозяйственных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животных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 marR="5257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Цифровизация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технологических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процессов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скотоводстве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Биотехнология</a:t>
                      </a:r>
                      <a:r>
                        <a:rPr sz="20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репродукции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 marR="114236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Интенсивные</a:t>
                      </a:r>
                      <a:r>
                        <a:rPr sz="20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технологии</a:t>
                      </a:r>
                      <a:r>
                        <a:rPr sz="2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птицеводстве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Собаководство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с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основами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ts val="2315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дрессировки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748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Зачет: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429259" marR="241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Сельскохозяйственная экология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42925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мясного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42925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скотоводства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429259" marR="1657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Бухгалтерский</a:t>
                      </a:r>
                      <a:r>
                        <a:rPr sz="2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учет</a:t>
                      </a:r>
                      <a:r>
                        <a:rPr sz="2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сельском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хозяйстве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4353" y="148209"/>
            <a:ext cx="2767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4</a:t>
            </a:r>
            <a:r>
              <a:rPr sz="2400" spc="-35" dirty="0"/>
              <a:t> </a:t>
            </a:r>
            <a:r>
              <a:rPr sz="2400" dirty="0"/>
              <a:t>курс</a:t>
            </a:r>
            <a:r>
              <a:rPr sz="2400" spc="-25" dirty="0"/>
              <a:t> </a:t>
            </a:r>
            <a:r>
              <a:rPr sz="2400" dirty="0"/>
              <a:t>7</a:t>
            </a:r>
            <a:r>
              <a:rPr sz="2400" spc="-20" dirty="0"/>
              <a:t> </a:t>
            </a:r>
            <a:r>
              <a:rPr sz="2400" spc="-10" dirty="0"/>
              <a:t>семестр:</a:t>
            </a:r>
            <a:endParaRPr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7680" y="643010"/>
          <a:ext cx="8259445" cy="4086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885"/>
                <a:gridCol w="4607560"/>
              </a:tblGrid>
              <a:tr h="4086225">
                <a:tc>
                  <a:txBody>
                    <a:bodyPr/>
                    <a:lstStyle/>
                    <a:p>
                      <a:pPr marL="1457960">
                        <a:lnSpc>
                          <a:spcPts val="2275"/>
                        </a:lnSpc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Охрана</a:t>
                      </a:r>
                      <a:r>
                        <a:rPr sz="19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труда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переработки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продукции</a:t>
                      </a:r>
                      <a:r>
                        <a:rPr sz="19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животноводства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Организация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1750" marR="102616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сельскохозяйственного производства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19655">
                        <a:lnSpc>
                          <a:spcPts val="2275"/>
                        </a:lnSpc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Зачет: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Фермерское</a:t>
                      </a:r>
                      <a:r>
                        <a:rPr sz="1900" spc="-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животноводство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Стандартизация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9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сертификация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продукции</a:t>
                      </a:r>
                      <a:r>
                        <a:rPr sz="19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животноводства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Роботизация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технологических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процессов</a:t>
                      </a:r>
                      <a:r>
                        <a:rPr sz="1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9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животноводстве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 marR="15113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Биотехнология</a:t>
                      </a:r>
                      <a:r>
                        <a:rPr sz="19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кормов</a:t>
                      </a:r>
                      <a:r>
                        <a:rPr sz="19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9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кормовых добавок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19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переработки</a:t>
                      </a:r>
                      <a:r>
                        <a:rPr sz="19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продукции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птицеводства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539115" marR="42545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19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профилактики</a:t>
                      </a:r>
                      <a:r>
                        <a:rPr sz="19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болезней собак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9651" y="51308"/>
            <a:ext cx="2720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4</a:t>
            </a:r>
            <a:r>
              <a:rPr sz="2400" spc="-40" dirty="0"/>
              <a:t> </a:t>
            </a:r>
            <a:r>
              <a:rPr sz="2400" dirty="0"/>
              <a:t>курс</a:t>
            </a:r>
            <a:r>
              <a:rPr sz="2400" spc="-30" dirty="0"/>
              <a:t> </a:t>
            </a:r>
            <a:r>
              <a:rPr sz="2400" dirty="0"/>
              <a:t>8</a:t>
            </a:r>
            <a:r>
              <a:rPr sz="2400" spc="-25" dirty="0"/>
              <a:t> </a:t>
            </a:r>
            <a:r>
              <a:rPr sz="2400" spc="-10" dirty="0"/>
              <a:t>семестр</a:t>
            </a:r>
            <a:r>
              <a:rPr sz="1400" spc="-10" dirty="0">
                <a:solidFill>
                  <a:srgbClr val="FFFFFF"/>
                </a:solidFill>
              </a:rPr>
              <a:t>: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923645" y="5109794"/>
            <a:ext cx="594106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03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Дополнительные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виды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обучения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Белорусский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язык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(профессиональная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лексика)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/3 </a:t>
            </a:r>
            <a:r>
              <a:rPr sz="2000" b="1" dirty="0">
                <a:latin typeface="Times New Roman"/>
                <a:cs typeface="Times New Roman"/>
              </a:rPr>
              <a:t>Безопасность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жизнедеятельности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человека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/4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Физическая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культура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/1-</a:t>
            </a:r>
            <a:r>
              <a:rPr sz="2000" b="1" spc="-50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60832" y="906631"/>
          <a:ext cx="8389620" cy="4371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9400"/>
                <a:gridCol w="4300220"/>
              </a:tblGrid>
              <a:tr h="4371975">
                <a:tc>
                  <a:txBody>
                    <a:bodyPr/>
                    <a:lstStyle/>
                    <a:p>
                      <a:pPr marL="124904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 marR="62166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История</a:t>
                      </a:r>
                      <a:r>
                        <a:rPr sz="24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белорусской государственности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 marR="21844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Морфология сельскохозяйственных животных</a:t>
                      </a:r>
                      <a:r>
                        <a:rPr sz="24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/</a:t>
                      </a:r>
                      <a:r>
                        <a:rPr sz="24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Анатомия</a:t>
                      </a:r>
                      <a:r>
                        <a:rPr sz="24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физиология сельскохозяйственных животных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260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Зачет: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 marR="810895">
                        <a:lnSpc>
                          <a:spcPct val="127499"/>
                        </a:lnSpc>
                        <a:spcBef>
                          <a:spcPts val="15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Высшая</a:t>
                      </a:r>
                      <a:r>
                        <a:rPr sz="24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математика Информационные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технологии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Иностранный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20" dirty="0">
                          <a:latin typeface="Tahoma"/>
                          <a:cs typeface="Tahoma"/>
                        </a:rPr>
                        <a:t>язык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 marR="2574290">
                        <a:lnSpc>
                          <a:spcPct val="127499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Химия Зоология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Менеджмент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0" dirty="0">
                          <a:latin typeface="Tahoma"/>
                          <a:cs typeface="Tahoma"/>
                        </a:rPr>
                        <a:t>и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делопроизводство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226060">
                        <a:lnSpc>
                          <a:spcPts val="2795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Диф.</a:t>
                      </a:r>
                      <a:r>
                        <a:rPr sz="24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зачет:</a:t>
                      </a:r>
                      <a:r>
                        <a:rPr sz="24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Политология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336797" y="169875"/>
            <a:ext cx="32823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СРОК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ОБУЧЕНИЯ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3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ГОДА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1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курс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1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семестр: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07" y="492988"/>
            <a:ext cx="3599179" cy="3836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700"/>
              </a:spcBef>
            </a:pPr>
            <a:r>
              <a:rPr sz="2000" b="1" spc="-10" dirty="0">
                <a:latin typeface="Tahoma"/>
                <a:cs typeface="Tahoma"/>
              </a:rPr>
              <a:t>Экзамены:</a:t>
            </a:r>
            <a:endParaRPr sz="2000">
              <a:latin typeface="Tahoma"/>
              <a:cs typeface="Tahoma"/>
            </a:endParaRPr>
          </a:p>
          <a:p>
            <a:pPr marL="462280" marR="590550">
              <a:lnSpc>
                <a:spcPct val="125000"/>
              </a:lnSpc>
            </a:pPr>
            <a:r>
              <a:rPr sz="2000" b="1" spc="-10" dirty="0">
                <a:latin typeface="Tahoma"/>
                <a:cs typeface="Tahoma"/>
              </a:rPr>
              <a:t>Философия </a:t>
            </a:r>
            <a:r>
              <a:rPr sz="2000" b="1" dirty="0">
                <a:latin typeface="Tahoma"/>
                <a:cs typeface="Tahoma"/>
              </a:rPr>
              <a:t>Иностранный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язык </a:t>
            </a:r>
            <a:r>
              <a:rPr sz="2000" b="1" spc="-10" dirty="0">
                <a:latin typeface="Tahoma"/>
                <a:cs typeface="Tahoma"/>
              </a:rPr>
              <a:t>Химия</a:t>
            </a:r>
            <a:endParaRPr sz="20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Физиология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и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этология</a:t>
            </a:r>
            <a:endParaRPr sz="2000">
              <a:latin typeface="Tahoma"/>
              <a:cs typeface="Tahoma"/>
            </a:endParaRPr>
          </a:p>
          <a:p>
            <a:pPr marL="12700" marR="38227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сельскохозяйственных </a:t>
            </a:r>
            <a:r>
              <a:rPr sz="2000" b="1" dirty="0">
                <a:latin typeface="Tahoma"/>
                <a:cs typeface="Tahoma"/>
              </a:rPr>
              <a:t>животных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/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Анатомия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и </a:t>
            </a:r>
            <a:r>
              <a:rPr sz="2000" b="1" spc="-10" dirty="0">
                <a:latin typeface="Tahoma"/>
                <a:cs typeface="Tahoma"/>
              </a:rPr>
              <a:t>физиология сельскохозяйственных животных</a:t>
            </a:r>
            <a:endParaRPr sz="20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605"/>
              </a:spcBef>
            </a:pPr>
            <a:r>
              <a:rPr sz="2000" b="1" spc="-10" dirty="0">
                <a:latin typeface="Tahoma"/>
                <a:cs typeface="Tahoma"/>
              </a:rPr>
              <a:t>Микробиология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0565" y="492988"/>
            <a:ext cx="3866515" cy="6123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700"/>
              </a:spcBef>
            </a:pPr>
            <a:r>
              <a:rPr sz="2000" b="1" spc="-10" dirty="0">
                <a:latin typeface="Tahoma"/>
                <a:cs typeface="Tahoma"/>
              </a:rPr>
              <a:t>Зачет:</a:t>
            </a:r>
            <a:endParaRPr sz="2000">
              <a:latin typeface="Tahoma"/>
              <a:cs typeface="Tahoma"/>
            </a:endParaRPr>
          </a:p>
          <a:p>
            <a:pPr marL="12700" marR="843915" indent="4495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Физика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основами биофизики</a:t>
            </a:r>
            <a:endParaRPr sz="20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latin typeface="Tahoma"/>
                <a:cs typeface="Tahoma"/>
              </a:rPr>
              <a:t>Биометрия</a:t>
            </a:r>
            <a:endParaRPr sz="20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Основы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управления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ahoma"/>
                <a:cs typeface="Tahoma"/>
              </a:rPr>
              <a:t>интеллектуальной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собственностью</a:t>
            </a:r>
            <a:endParaRPr sz="2000">
              <a:latin typeface="Tahoma"/>
              <a:cs typeface="Tahoma"/>
            </a:endParaRPr>
          </a:p>
          <a:p>
            <a:pPr marL="12700" marR="58419" indent="4495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Основы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биотехнологии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/ </a:t>
            </a:r>
            <a:r>
              <a:rPr sz="2000" b="1" dirty="0">
                <a:latin typeface="Tahoma"/>
                <a:cs typeface="Tahoma"/>
              </a:rPr>
              <a:t>Биотехнология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основами акушерства</a:t>
            </a:r>
            <a:endParaRPr sz="2000">
              <a:latin typeface="Tahoma"/>
              <a:cs typeface="Tahoma"/>
            </a:endParaRPr>
          </a:p>
          <a:p>
            <a:pPr marL="12700" marR="5080" indent="4495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Диф.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зачет: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Личностно- </a:t>
            </a:r>
            <a:r>
              <a:rPr sz="2000" b="1" dirty="0">
                <a:latin typeface="Tahoma"/>
                <a:cs typeface="Tahoma"/>
              </a:rPr>
              <a:t>профессиональное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развитие специалиста</a:t>
            </a:r>
            <a:endParaRPr sz="20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Диф.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зачет: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Социальная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психология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/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Основы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права</a:t>
            </a:r>
            <a:endParaRPr sz="2000">
              <a:latin typeface="Tahoma"/>
              <a:cs typeface="Tahoma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Tahoma"/>
                <a:cs typeface="Tahoma"/>
              </a:rPr>
              <a:t>Диф.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зачет: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ahoma"/>
                <a:cs typeface="Tahoma"/>
              </a:rPr>
              <a:t>Кормопроизводство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с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основами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ботаники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87751" y="164084"/>
            <a:ext cx="276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1</a:t>
            </a:r>
            <a:r>
              <a:rPr sz="2400" spc="-40" dirty="0"/>
              <a:t> </a:t>
            </a:r>
            <a:r>
              <a:rPr sz="2400" dirty="0"/>
              <a:t>курс</a:t>
            </a:r>
            <a:r>
              <a:rPr sz="2400" spc="-30" dirty="0"/>
              <a:t> </a:t>
            </a:r>
            <a:r>
              <a:rPr sz="2400" dirty="0"/>
              <a:t>2</a:t>
            </a:r>
            <a:r>
              <a:rPr sz="2400" spc="-25" dirty="0"/>
              <a:t> </a:t>
            </a:r>
            <a:r>
              <a:rPr sz="2400" spc="-10" dirty="0"/>
              <a:t>семестр:</a:t>
            </a:r>
            <a:endParaRPr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6357" y="763629"/>
          <a:ext cx="7235825" cy="4433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2175"/>
                <a:gridCol w="2533650"/>
              </a:tblGrid>
              <a:tr h="4433570">
                <a:tc>
                  <a:txBody>
                    <a:bodyPr/>
                    <a:lstStyle/>
                    <a:p>
                      <a:pPr marL="152082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Зоогигиена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 marR="97663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Кормление сельскохозяйственных животных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Механизация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 marR="14668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животноводства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с</a:t>
                      </a:r>
                      <a:r>
                        <a:rPr sz="24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основами энергосбережения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 marR="2819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Tahoma"/>
                          <a:cs typeface="Tahoma"/>
                        </a:rPr>
                        <a:t>Акушерство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4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10" dirty="0">
                          <a:latin typeface="Tahoma"/>
                          <a:cs typeface="Tahoma"/>
                        </a:rPr>
                        <a:t>репродукция сельскохозяйственных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ts val="2795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животных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653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Зачет: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Пчеловодство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5430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400" b="1" spc="-10" dirty="0">
                          <a:latin typeface="Tahoma"/>
                          <a:cs typeface="Tahoma"/>
                        </a:rPr>
                        <a:t>Рыбоводство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9076" y="191261"/>
            <a:ext cx="274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2</a:t>
            </a:r>
            <a:r>
              <a:rPr sz="2400" spc="-40" dirty="0"/>
              <a:t> </a:t>
            </a:r>
            <a:r>
              <a:rPr sz="2400" dirty="0"/>
              <a:t>курс</a:t>
            </a:r>
            <a:r>
              <a:rPr sz="2400" spc="-30" dirty="0"/>
              <a:t> </a:t>
            </a:r>
            <a:r>
              <a:rPr sz="2400" dirty="0"/>
              <a:t>3</a:t>
            </a:r>
            <a:r>
              <a:rPr sz="2400" spc="-25" dirty="0"/>
              <a:t> </a:t>
            </a:r>
            <a:r>
              <a:rPr sz="2400" spc="-10" dirty="0"/>
              <a:t>семестр</a:t>
            </a:r>
            <a:r>
              <a:rPr sz="2000" spc="-10" dirty="0"/>
              <a:t>: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86639" y="5324347"/>
            <a:ext cx="84810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97660" algn="l"/>
                <a:tab pos="2811145" algn="l"/>
                <a:tab pos="3426460" algn="l"/>
                <a:tab pos="4832350" algn="l"/>
                <a:tab pos="6774180" algn="l"/>
              </a:tabLst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"Зоогигиена" Курсовая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"Кормление сельскохозяйственных</a:t>
            </a:r>
            <a:r>
              <a:rPr sz="2400" b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животных"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7680" y="619267"/>
          <a:ext cx="8386445" cy="465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380"/>
                <a:gridCol w="5600065"/>
              </a:tblGrid>
              <a:tr h="4657090">
                <a:tc>
                  <a:txBody>
                    <a:bodyPr/>
                    <a:lstStyle/>
                    <a:p>
                      <a:pPr marL="7626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 marR="109093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Акушерство</a:t>
                      </a:r>
                      <a:r>
                        <a:rPr sz="1800" b="1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репродукция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 marR="1193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сельскохозяйственны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животных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31750" marR="11442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Технология молочного скотоводства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596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Tahoma"/>
                          <a:cs typeface="Tahoma"/>
                        </a:rPr>
                        <a:t>Зачет: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18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научных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исследований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 marR="7594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управления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интеллектуальной собственностью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Менеджмент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делопроизводство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18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биотехнологии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 marR="2413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Цифровизация</a:t>
                      </a:r>
                      <a:r>
                        <a:rPr sz="1800" b="1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технологических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процессов</a:t>
                      </a:r>
                      <a:r>
                        <a:rPr sz="18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птицеводстве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 marR="12293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b="1" spc="-20" dirty="0">
                          <a:latin typeface="Tahoma"/>
                          <a:cs typeface="Tahoma"/>
                        </a:rPr>
                        <a:t>Организационно-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правовые</a:t>
                      </a:r>
                      <a:r>
                        <a:rPr sz="1800" b="1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основы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племенного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животноводства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крупномасштабная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селекция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 marR="1555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Автоматизация</a:t>
                      </a:r>
                      <a:r>
                        <a:rPr sz="18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технологических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расчетов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птицеводстве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27000">
                        <a:lnSpc>
                          <a:spcPts val="2070"/>
                        </a:lnSpc>
                        <a:spcBef>
                          <a:spcPts val="80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Кормление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содержание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собак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556253" y="136601"/>
            <a:ext cx="2087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3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курс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6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семестр: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5540146"/>
            <a:ext cx="7491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Курсовая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по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учебной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дисциплине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"Технология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молочного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скотоводства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"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782" y="967232"/>
            <a:ext cx="1449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/>
              <a:t>Экзамены: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25220">
              <a:lnSpc>
                <a:spcPct val="100000"/>
              </a:lnSpc>
              <a:spcBef>
                <a:spcPts val="105"/>
              </a:spcBef>
            </a:pPr>
            <a:r>
              <a:rPr dirty="0"/>
              <a:t>Технология</a:t>
            </a:r>
            <a:r>
              <a:rPr spc="-35" dirty="0"/>
              <a:t> </a:t>
            </a:r>
            <a:r>
              <a:rPr dirty="0"/>
              <a:t>молока</a:t>
            </a:r>
            <a:r>
              <a:rPr spc="-60" dirty="0"/>
              <a:t> </a:t>
            </a:r>
            <a:r>
              <a:rPr spc="-50" dirty="0"/>
              <a:t>и </a:t>
            </a:r>
            <a:r>
              <a:rPr dirty="0"/>
              <a:t>молочных</a:t>
            </a:r>
            <a:r>
              <a:rPr spc="-25" dirty="0"/>
              <a:t> </a:t>
            </a:r>
            <a:r>
              <a:rPr spc="-10" dirty="0"/>
              <a:t>продуктов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/>
              <a:t>Экономика</a:t>
            </a:r>
            <a:r>
              <a:rPr spc="-70" dirty="0"/>
              <a:t> </a:t>
            </a:r>
            <a:r>
              <a:rPr spc="-10" dirty="0"/>
              <a:t>сельского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хозяйства</a:t>
            </a:r>
          </a:p>
          <a:p>
            <a:pPr marL="86995">
              <a:lnSpc>
                <a:spcPct val="100000"/>
              </a:lnSpc>
              <a:spcBef>
                <a:spcPts val="805"/>
              </a:spcBef>
            </a:pPr>
            <a:r>
              <a:rPr spc="-10" dirty="0"/>
              <a:t>Цифровизация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технологических</a:t>
            </a:r>
            <a:r>
              <a:rPr spc="-50" dirty="0"/>
              <a:t> </a:t>
            </a:r>
            <a:r>
              <a:rPr dirty="0"/>
              <a:t>процессов</a:t>
            </a:r>
            <a:r>
              <a:rPr spc="-50" dirty="0"/>
              <a:t> в </a:t>
            </a:r>
            <a:r>
              <a:rPr spc="-10" dirty="0"/>
              <a:t>скотоводстве</a:t>
            </a:r>
          </a:p>
          <a:p>
            <a:pPr marL="12700" marR="113664">
              <a:lnSpc>
                <a:spcPts val="3200"/>
              </a:lnSpc>
              <a:spcBef>
                <a:spcPts val="234"/>
              </a:spcBef>
            </a:pPr>
            <a:r>
              <a:rPr dirty="0"/>
              <a:t>Биотехнология</a:t>
            </a:r>
            <a:r>
              <a:rPr spc="-100" dirty="0"/>
              <a:t> </a:t>
            </a:r>
            <a:r>
              <a:rPr spc="-10" dirty="0"/>
              <a:t>репродукции </a:t>
            </a:r>
            <a:r>
              <a:rPr dirty="0"/>
              <a:t>Интенсивные</a:t>
            </a:r>
            <a:r>
              <a:rPr spc="-60" dirty="0"/>
              <a:t> </a:t>
            </a:r>
            <a:r>
              <a:rPr dirty="0"/>
              <a:t>технологии</a:t>
            </a:r>
            <a:r>
              <a:rPr spc="-40" dirty="0"/>
              <a:t> </a:t>
            </a:r>
            <a:r>
              <a:rPr spc="-50" dirty="0"/>
              <a:t>в</a:t>
            </a:r>
          </a:p>
          <a:p>
            <a:pPr marL="12700">
              <a:lnSpc>
                <a:spcPts val="2165"/>
              </a:lnSpc>
            </a:pPr>
            <a:r>
              <a:rPr spc="-10" dirty="0"/>
              <a:t>птицеводстве</a:t>
            </a:r>
          </a:p>
          <a:p>
            <a:pPr marL="12700" marR="410209">
              <a:lnSpc>
                <a:spcPct val="100000"/>
              </a:lnSpc>
              <a:spcBef>
                <a:spcPts val="800"/>
              </a:spcBef>
            </a:pPr>
            <a:r>
              <a:rPr dirty="0"/>
              <a:t>Собаководство</a:t>
            </a:r>
            <a:r>
              <a:rPr spc="-70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spc="-10" dirty="0"/>
              <a:t>основами дрессировки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26990" y="867258"/>
            <a:ext cx="4204970" cy="185293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681480">
              <a:lnSpc>
                <a:spcPct val="100000"/>
              </a:lnSpc>
              <a:spcBef>
                <a:spcPts val="890"/>
              </a:spcBef>
            </a:pPr>
            <a:r>
              <a:rPr sz="2000" b="1" spc="-10" dirty="0">
                <a:latin typeface="Tahoma"/>
                <a:cs typeface="Tahoma"/>
              </a:rPr>
              <a:t>Зачет:</a:t>
            </a:r>
            <a:endParaRPr sz="2000">
              <a:latin typeface="Tahoma"/>
              <a:cs typeface="Tahoma"/>
            </a:endParaRPr>
          </a:p>
          <a:p>
            <a:pPr marL="12700" marR="1132205">
              <a:lnSpc>
                <a:spcPct val="100000"/>
              </a:lnSpc>
              <a:spcBef>
                <a:spcPts val="790"/>
              </a:spcBef>
            </a:pPr>
            <a:r>
              <a:rPr sz="2000" b="1" spc="-10" dirty="0">
                <a:latin typeface="Tahoma"/>
                <a:cs typeface="Tahoma"/>
              </a:rPr>
              <a:t>Сельскохозяйственная экология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b="1" dirty="0">
                <a:latin typeface="Tahoma"/>
                <a:cs typeface="Tahoma"/>
              </a:rPr>
              <a:t>Бухгалтерский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учет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в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сельском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хозяйстве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5255" y="338454"/>
            <a:ext cx="208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4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курс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7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семестр: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7680" y="619254"/>
          <a:ext cx="8517890" cy="427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1390"/>
                <a:gridCol w="5016500"/>
              </a:tblGrid>
              <a:tr h="4270375">
                <a:tc>
                  <a:txBody>
                    <a:bodyPr/>
                    <a:lstStyle/>
                    <a:p>
                      <a:pPr marL="1049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Экзамены: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 marR="12382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20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переработки продукции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животноводства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Организация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сельскохозяйственного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производства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160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Tahoma"/>
                          <a:cs typeface="Tahoma"/>
                        </a:rPr>
                        <a:t>Зачет: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Фермерское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животноводство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 marR="466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Стандартизация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сертификация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продукции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животноводства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Роботизация</a:t>
                      </a:r>
                      <a:r>
                        <a:rPr sz="20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технологических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процессов</a:t>
                      </a:r>
                      <a:r>
                        <a:rPr sz="20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20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животноводстве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 marR="14414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Биотехнология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кормов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20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кормовых добавок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 marR="2413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Технология</a:t>
                      </a:r>
                      <a:r>
                        <a:rPr sz="20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переработки</a:t>
                      </a:r>
                      <a:r>
                        <a:rPr sz="2000" b="1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продукции птицеводства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31445" marR="5003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b="1" dirty="0">
                          <a:latin typeface="Tahoma"/>
                          <a:cs typeface="Tahoma"/>
                        </a:rPr>
                        <a:t>Основы</a:t>
                      </a:r>
                      <a:r>
                        <a:rPr sz="20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latin typeface="Tahoma"/>
                          <a:cs typeface="Tahoma"/>
                        </a:rPr>
                        <a:t>профилактики</a:t>
                      </a:r>
                      <a:r>
                        <a:rPr sz="2000" b="1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10" dirty="0">
                          <a:latin typeface="Tahoma"/>
                          <a:cs typeface="Tahoma"/>
                        </a:rPr>
                        <a:t>болезней собак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635" marB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454" y="166877"/>
            <a:ext cx="2313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4</a:t>
            </a:r>
            <a:r>
              <a:rPr sz="2000" spc="-5" dirty="0"/>
              <a:t> </a:t>
            </a:r>
            <a:r>
              <a:rPr sz="2000" dirty="0"/>
              <a:t>курс</a:t>
            </a:r>
            <a:r>
              <a:rPr sz="2000" spc="-20" dirty="0"/>
              <a:t> </a:t>
            </a:r>
            <a:r>
              <a:rPr sz="2000" dirty="0"/>
              <a:t>8</a:t>
            </a:r>
            <a:r>
              <a:rPr sz="2000" spc="-5" dirty="0"/>
              <a:t> </a:t>
            </a:r>
            <a:r>
              <a:rPr sz="2000" spc="-10" dirty="0"/>
              <a:t>семестр: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66647" y="5046091"/>
            <a:ext cx="7033259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92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Дополнительные</a:t>
            </a:r>
            <a:r>
              <a:rPr sz="20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виды</a:t>
            </a:r>
            <a:r>
              <a:rPr sz="20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обучения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405"/>
              </a:spcBef>
            </a:pP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Белорусский</a:t>
            </a:r>
            <a:r>
              <a:rPr sz="20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язык</a:t>
            </a:r>
            <a:r>
              <a:rPr sz="20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(профессиональная</a:t>
            </a:r>
            <a:r>
              <a:rPr sz="20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лексика)</a:t>
            </a:r>
            <a:r>
              <a:rPr sz="2000"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/3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Безопасность</a:t>
            </a:r>
            <a:r>
              <a:rPr sz="20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жизнедеятельности</a:t>
            </a:r>
            <a:r>
              <a:rPr sz="20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человека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sz="20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/4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Физическая</a:t>
            </a:r>
            <a:r>
              <a:rPr sz="20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культура</a:t>
            </a:r>
            <a:r>
              <a:rPr sz="20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ahoma"/>
                <a:cs typeface="Tahoma"/>
              </a:rPr>
              <a:t>/1-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860" y="2492451"/>
            <a:ext cx="389699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Спасибо</a:t>
            </a:r>
            <a:endParaRPr sz="4400"/>
          </a:p>
          <a:p>
            <a:pPr algn="ctr">
              <a:lnSpc>
                <a:spcPct val="100000"/>
              </a:lnSpc>
            </a:pPr>
            <a:r>
              <a:rPr sz="4400" dirty="0"/>
              <a:t>за</a:t>
            </a:r>
            <a:r>
              <a:rPr sz="4400" spc="-50" dirty="0"/>
              <a:t> </a:t>
            </a:r>
            <a:r>
              <a:rPr sz="4400" spc="-10" dirty="0"/>
              <a:t>внимание!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7" y="138125"/>
            <a:ext cx="777113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В</a:t>
            </a:r>
            <a:r>
              <a:rPr spc="-125" dirty="0"/>
              <a:t> </a:t>
            </a:r>
            <a:r>
              <a:rPr dirty="0"/>
              <a:t>результате</a:t>
            </a:r>
            <a:r>
              <a:rPr spc="-100" dirty="0"/>
              <a:t> </a:t>
            </a:r>
            <a:r>
              <a:rPr spc="-10" dirty="0"/>
              <a:t>изучения </a:t>
            </a:r>
            <a:r>
              <a:rPr dirty="0"/>
              <a:t>дисциплины</a:t>
            </a:r>
            <a:r>
              <a:rPr spc="-195" dirty="0"/>
              <a:t> </a:t>
            </a:r>
            <a:r>
              <a:rPr dirty="0"/>
              <a:t>студент</a:t>
            </a:r>
            <a:r>
              <a:rPr spc="-215" dirty="0"/>
              <a:t> </a:t>
            </a:r>
            <a:r>
              <a:rPr spc="-10" dirty="0"/>
              <a:t>должен знать: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2182825"/>
            <a:ext cx="85585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7575" indent="-454025">
              <a:lnSpc>
                <a:spcPct val="100000"/>
              </a:lnSpc>
              <a:spcBef>
                <a:spcPts val="105"/>
              </a:spcBef>
              <a:buChar char="-"/>
              <a:tabLst>
                <a:tab pos="917575" algn="l"/>
                <a:tab pos="2248535" algn="l"/>
                <a:tab pos="3842385" algn="l"/>
                <a:tab pos="4377690" algn="l"/>
                <a:tab pos="6247765" algn="l"/>
              </a:tabLst>
            </a:pPr>
            <a:r>
              <a:rPr sz="3200" spc="-10" dirty="0">
                <a:latin typeface="Tahoma"/>
                <a:cs typeface="Tahoma"/>
              </a:rPr>
              <a:t>цели,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задачи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50" dirty="0">
                <a:latin typeface="Tahoma"/>
                <a:cs typeface="Tahoma"/>
              </a:rPr>
              <a:t>и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предмет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дисциплины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«Введение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специальность»;</a:t>
            </a:r>
            <a:endParaRPr sz="3200">
              <a:latin typeface="Tahoma"/>
              <a:cs typeface="Tahoma"/>
            </a:endParaRPr>
          </a:p>
          <a:p>
            <a:pPr marL="12700" marR="6985" indent="1115060">
              <a:lnSpc>
                <a:spcPct val="100000"/>
              </a:lnSpc>
              <a:buChar char="-"/>
              <a:tabLst>
                <a:tab pos="1127760" algn="l"/>
                <a:tab pos="2519680" algn="l"/>
                <a:tab pos="6101715" algn="l"/>
                <a:tab pos="6830059" algn="l"/>
              </a:tabLst>
            </a:pPr>
            <a:r>
              <a:rPr sz="3200" spc="-20" dirty="0">
                <a:latin typeface="Tahoma"/>
                <a:cs typeface="Tahoma"/>
              </a:rPr>
              <a:t>роль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животноводства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50" dirty="0">
                <a:latin typeface="Tahoma"/>
                <a:cs typeface="Tahoma"/>
              </a:rPr>
              <a:t>в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развитии </a:t>
            </a:r>
            <a:r>
              <a:rPr sz="3200" dirty="0">
                <a:latin typeface="Tahoma"/>
                <a:cs typeface="Tahoma"/>
              </a:rPr>
              <a:t>современного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человека;</a:t>
            </a:r>
            <a:endParaRPr sz="3200">
              <a:latin typeface="Tahoma"/>
              <a:cs typeface="Tahoma"/>
            </a:endParaRPr>
          </a:p>
          <a:p>
            <a:pPr marL="1450975" indent="-987425">
              <a:lnSpc>
                <a:spcPct val="100000"/>
              </a:lnSpc>
              <a:buChar char="-"/>
              <a:tabLst>
                <a:tab pos="1450975" algn="l"/>
                <a:tab pos="5577205" algn="l"/>
                <a:tab pos="8092440" algn="l"/>
              </a:tabLst>
            </a:pPr>
            <a:r>
              <a:rPr sz="3200" spc="-10" dirty="0">
                <a:latin typeface="Tahoma"/>
                <a:cs typeface="Tahoma"/>
              </a:rPr>
              <a:t>образовательный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стандарт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по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8596" y="4621733"/>
            <a:ext cx="5317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6445" algn="l"/>
              </a:tabLst>
            </a:pPr>
            <a:r>
              <a:rPr sz="3200" spc="-10" dirty="0">
                <a:latin typeface="Tahoma"/>
                <a:cs typeface="Tahoma"/>
              </a:rPr>
              <a:t>«Производство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10" dirty="0">
                <a:latin typeface="Tahoma"/>
                <a:cs typeface="Tahoma"/>
              </a:rPr>
              <a:t>продукции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7783" y="5109717"/>
            <a:ext cx="57175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9550" algn="l"/>
                <a:tab pos="5100320" algn="l"/>
              </a:tabLst>
            </a:pPr>
            <a:r>
              <a:rPr sz="3200" spc="-10" dirty="0">
                <a:latin typeface="Tahoma"/>
                <a:cs typeface="Tahoma"/>
              </a:rPr>
              <a:t>происхождения»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50" dirty="0">
                <a:latin typeface="Tahoma"/>
                <a:cs typeface="Tahoma"/>
              </a:rPr>
              <a:t>и</a:t>
            </a:r>
            <a:r>
              <a:rPr sz="3200" dirty="0">
                <a:latin typeface="Tahoma"/>
                <a:cs typeface="Tahoma"/>
              </a:rPr>
              <a:t>	</a:t>
            </a:r>
            <a:r>
              <a:rPr sz="3200" spc="-25" dirty="0">
                <a:latin typeface="Tahoma"/>
                <a:cs typeface="Tahoma"/>
              </a:rPr>
              <a:t>его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621733"/>
            <a:ext cx="28143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ahoma"/>
                <a:cs typeface="Tahoma"/>
              </a:rPr>
              <a:t>специальности животного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-10" dirty="0">
                <a:latin typeface="Tahoma"/>
                <a:cs typeface="Tahoma"/>
              </a:rPr>
              <a:t>содержание;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177" y="138125"/>
            <a:ext cx="777113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В</a:t>
            </a:r>
            <a:r>
              <a:rPr spc="-125" dirty="0"/>
              <a:t> </a:t>
            </a:r>
            <a:r>
              <a:rPr dirty="0"/>
              <a:t>результате</a:t>
            </a:r>
            <a:r>
              <a:rPr spc="-100" dirty="0"/>
              <a:t> </a:t>
            </a:r>
            <a:r>
              <a:rPr spc="-10" dirty="0"/>
              <a:t>изучения </a:t>
            </a:r>
            <a:r>
              <a:rPr dirty="0"/>
              <a:t>дисциплины</a:t>
            </a:r>
            <a:r>
              <a:rPr spc="-195" dirty="0"/>
              <a:t> </a:t>
            </a:r>
            <a:r>
              <a:rPr dirty="0"/>
              <a:t>студент</a:t>
            </a:r>
            <a:r>
              <a:rPr spc="-215" dirty="0"/>
              <a:t> </a:t>
            </a:r>
            <a:r>
              <a:rPr spc="-10" dirty="0"/>
              <a:t>должен знать: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367" y="2235530"/>
            <a:ext cx="873887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9502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807720" algn="l"/>
              </a:tabLst>
            </a:pPr>
            <a:r>
              <a:rPr sz="3200" dirty="0">
                <a:latin typeface="Tahoma"/>
                <a:cs typeface="Tahoma"/>
              </a:rPr>
              <a:t>структуру</a:t>
            </a:r>
            <a:r>
              <a:rPr sz="3200" spc="509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и</a:t>
            </a:r>
            <a:r>
              <a:rPr sz="3200" spc="50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содержание</a:t>
            </a:r>
            <a:r>
              <a:rPr sz="3200" spc="5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учебного</a:t>
            </a:r>
            <a:r>
              <a:rPr sz="3200" spc="509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плана </a:t>
            </a:r>
            <a:r>
              <a:rPr sz="3200" dirty="0">
                <a:latin typeface="Tahoma"/>
                <a:cs typeface="Tahoma"/>
              </a:rPr>
              <a:t>по</a:t>
            </a:r>
            <a:r>
              <a:rPr sz="3200" spc="24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«Производство</a:t>
            </a:r>
            <a:r>
              <a:rPr sz="3200" spc="250" dirty="0">
                <a:latin typeface="Tahoma"/>
                <a:cs typeface="Tahoma"/>
              </a:rPr>
              <a:t>   </a:t>
            </a:r>
            <a:r>
              <a:rPr sz="3200" dirty="0">
                <a:latin typeface="Tahoma"/>
                <a:cs typeface="Tahoma"/>
              </a:rPr>
              <a:t>продукции</a:t>
            </a:r>
            <a:r>
              <a:rPr sz="3200" spc="245" dirty="0">
                <a:latin typeface="Tahoma"/>
                <a:cs typeface="Tahoma"/>
              </a:rPr>
              <a:t>   </a:t>
            </a:r>
            <a:r>
              <a:rPr sz="3200" spc="-10" dirty="0">
                <a:latin typeface="Tahoma"/>
                <a:cs typeface="Tahoma"/>
              </a:rPr>
              <a:t>животного происхождения»;</a:t>
            </a:r>
            <a:endParaRPr sz="3200">
              <a:latin typeface="Tahoma"/>
              <a:cs typeface="Tahoma"/>
            </a:endParaRPr>
          </a:p>
          <a:p>
            <a:pPr marL="737235" indent="-273685" algn="just">
              <a:lnSpc>
                <a:spcPct val="100000"/>
              </a:lnSpc>
              <a:buChar char="-"/>
              <a:tabLst>
                <a:tab pos="737235" algn="l"/>
              </a:tabLst>
            </a:pPr>
            <a:r>
              <a:rPr sz="3200" dirty="0">
                <a:latin typeface="Tahoma"/>
                <a:cs typeface="Tahoma"/>
              </a:rPr>
              <a:t>историю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образования </a:t>
            </a:r>
            <a:r>
              <a:rPr sz="3200" spc="-10" dirty="0">
                <a:latin typeface="Tahoma"/>
                <a:cs typeface="Tahoma"/>
              </a:rPr>
              <a:t>факультета;</a:t>
            </a:r>
            <a:endParaRPr sz="3200">
              <a:latin typeface="Tahoma"/>
              <a:cs typeface="Tahoma"/>
            </a:endParaRPr>
          </a:p>
          <a:p>
            <a:pPr marL="737235" indent="-273685" algn="just">
              <a:lnSpc>
                <a:spcPct val="100000"/>
              </a:lnSpc>
              <a:buChar char="-"/>
              <a:tabLst>
                <a:tab pos="737235" algn="l"/>
              </a:tabLst>
            </a:pPr>
            <a:r>
              <a:rPr sz="3200" dirty="0">
                <a:latin typeface="Tahoma"/>
                <a:cs typeface="Tahoma"/>
              </a:rPr>
              <a:t>структуру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факультета;</a:t>
            </a:r>
            <a:endParaRPr sz="3200">
              <a:latin typeface="Tahoma"/>
              <a:cs typeface="Tahoma"/>
            </a:endParaRPr>
          </a:p>
          <a:p>
            <a:pPr marL="12700" marR="6985" indent="859155" algn="just">
              <a:lnSpc>
                <a:spcPct val="100000"/>
              </a:lnSpc>
              <a:buChar char="-"/>
              <a:tabLst>
                <a:tab pos="871855" algn="l"/>
              </a:tabLst>
            </a:pPr>
            <a:r>
              <a:rPr sz="3200" dirty="0">
                <a:latin typeface="Tahoma"/>
                <a:cs typeface="Tahoma"/>
              </a:rPr>
              <a:t>научные</a:t>
            </a:r>
            <a:r>
              <a:rPr sz="3200" spc="1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направления</a:t>
            </a:r>
            <a:r>
              <a:rPr sz="3200" spc="20" dirty="0">
                <a:latin typeface="Tahoma"/>
                <a:cs typeface="Tahoma"/>
              </a:rPr>
              <a:t>  </a:t>
            </a:r>
            <a:r>
              <a:rPr sz="3200" dirty="0">
                <a:latin typeface="Tahoma"/>
                <a:cs typeface="Tahoma"/>
              </a:rPr>
              <a:t>исследований</a:t>
            </a:r>
            <a:r>
              <a:rPr sz="3200" spc="10" dirty="0">
                <a:latin typeface="Tahoma"/>
                <a:cs typeface="Tahoma"/>
              </a:rPr>
              <a:t>  </a:t>
            </a:r>
            <a:r>
              <a:rPr sz="3200" spc="-25" dirty="0">
                <a:latin typeface="Tahoma"/>
                <a:cs typeface="Tahoma"/>
              </a:rPr>
              <a:t>на </a:t>
            </a:r>
            <a:r>
              <a:rPr sz="3200" dirty="0">
                <a:latin typeface="Tahoma"/>
                <a:cs typeface="Tahoma"/>
              </a:rPr>
              <a:t>кафедрах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факультета,</a:t>
            </a:r>
            <a:r>
              <a:rPr sz="3200" spc="-1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организация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СНО;</a:t>
            </a:r>
            <a:endParaRPr sz="3200">
              <a:latin typeface="Tahoma"/>
              <a:cs typeface="Tahoma"/>
            </a:endParaRPr>
          </a:p>
          <a:p>
            <a:pPr marL="737235" indent="-27368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737235" algn="l"/>
              </a:tabLst>
            </a:pPr>
            <a:r>
              <a:rPr sz="3200" dirty="0">
                <a:latin typeface="Tahoma"/>
                <a:cs typeface="Tahoma"/>
              </a:rPr>
              <a:t>выдающихся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выпускников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факультета.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170" y="807846"/>
            <a:ext cx="1376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уметь</a:t>
            </a:r>
            <a:r>
              <a:rPr sz="2600" spc="-10" dirty="0"/>
              <a:t>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29590" y="1304315"/>
            <a:ext cx="8339455" cy="346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50925" algn="just">
              <a:lnSpc>
                <a:spcPct val="114999"/>
              </a:lnSpc>
              <a:spcBef>
                <a:spcPts val="100"/>
              </a:spcBef>
              <a:buChar char="-"/>
              <a:tabLst>
                <a:tab pos="1063625" algn="l"/>
              </a:tabLst>
            </a:pPr>
            <a:r>
              <a:rPr sz="2800" dirty="0">
                <a:latin typeface="Tahoma"/>
                <a:cs typeface="Tahoma"/>
              </a:rPr>
              <a:t>рационально</a:t>
            </a:r>
            <a:r>
              <a:rPr sz="2800" spc="310" dirty="0">
                <a:latin typeface="Tahoma"/>
                <a:cs typeface="Tahoma"/>
              </a:rPr>
              <a:t>   </a:t>
            </a:r>
            <a:r>
              <a:rPr sz="2800" dirty="0">
                <a:latin typeface="Tahoma"/>
                <a:cs typeface="Tahoma"/>
              </a:rPr>
              <a:t>использовать</a:t>
            </a:r>
            <a:r>
              <a:rPr sz="2800" spc="305" dirty="0">
                <a:latin typeface="Tahoma"/>
                <a:cs typeface="Tahoma"/>
              </a:rPr>
              <a:t>   </a:t>
            </a:r>
            <a:r>
              <a:rPr sz="2800" spc="-10" dirty="0">
                <a:latin typeface="Tahoma"/>
                <a:cs typeface="Tahoma"/>
              </a:rPr>
              <a:t>полученные </a:t>
            </a:r>
            <a:r>
              <a:rPr sz="2800" dirty="0">
                <a:latin typeface="Tahoma"/>
                <a:cs typeface="Tahoma"/>
              </a:rPr>
              <a:t>знания</a:t>
            </a:r>
            <a:r>
              <a:rPr sz="2800" spc="330" dirty="0">
                <a:latin typeface="Tahoma"/>
                <a:cs typeface="Tahoma"/>
              </a:rPr>
              <a:t>    </a:t>
            </a:r>
            <a:r>
              <a:rPr sz="2800" dirty="0">
                <a:latin typeface="Tahoma"/>
                <a:cs typeface="Tahoma"/>
              </a:rPr>
              <a:t>по</a:t>
            </a:r>
            <a:r>
              <a:rPr sz="2800" spc="335" dirty="0">
                <a:latin typeface="Tahoma"/>
                <a:cs typeface="Tahoma"/>
              </a:rPr>
              <a:t>    </a:t>
            </a:r>
            <a:r>
              <a:rPr sz="2800" dirty="0">
                <a:latin typeface="Tahoma"/>
                <a:cs typeface="Tahoma"/>
              </a:rPr>
              <a:t>специальности</a:t>
            </a:r>
            <a:r>
              <a:rPr sz="2800" spc="335" dirty="0">
                <a:latin typeface="Tahoma"/>
                <a:cs typeface="Tahoma"/>
              </a:rPr>
              <a:t>    </a:t>
            </a:r>
            <a:r>
              <a:rPr sz="2800" spc="-10" dirty="0">
                <a:latin typeface="Tahoma"/>
                <a:cs typeface="Tahoma"/>
              </a:rPr>
              <a:t>«Производство </a:t>
            </a:r>
            <a:r>
              <a:rPr sz="2800" dirty="0">
                <a:latin typeface="Tahoma"/>
                <a:cs typeface="Tahoma"/>
              </a:rPr>
              <a:t>продукции</a:t>
            </a:r>
            <a:r>
              <a:rPr sz="2800" spc="-10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животного</a:t>
            </a:r>
            <a:r>
              <a:rPr sz="2800" spc="-12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происхождения»;</a:t>
            </a:r>
            <a:endParaRPr sz="2800">
              <a:latin typeface="Tahoma"/>
              <a:cs typeface="Tahoma"/>
            </a:endParaRPr>
          </a:p>
          <a:p>
            <a:pPr marL="12700" marR="5080" indent="1250950" algn="just">
              <a:lnSpc>
                <a:spcPct val="114999"/>
              </a:lnSpc>
              <a:buChar char="-"/>
              <a:tabLst>
                <a:tab pos="1263650" algn="l"/>
              </a:tabLst>
            </a:pPr>
            <a:r>
              <a:rPr sz="2800" dirty="0">
                <a:latin typeface="Tahoma"/>
                <a:cs typeface="Tahoma"/>
              </a:rPr>
              <a:t>использовать</a:t>
            </a:r>
            <a:r>
              <a:rPr sz="2800" spc="409" dirty="0">
                <a:latin typeface="Tahoma"/>
                <a:cs typeface="Tahoma"/>
              </a:rPr>
              <a:t>    </a:t>
            </a:r>
            <a:r>
              <a:rPr sz="2800" dirty="0">
                <a:latin typeface="Tahoma"/>
                <a:cs typeface="Tahoma"/>
              </a:rPr>
              <a:t>научные</a:t>
            </a:r>
            <a:r>
              <a:rPr sz="2800" spc="409" dirty="0">
                <a:latin typeface="Tahoma"/>
                <a:cs typeface="Tahoma"/>
              </a:rPr>
              <a:t>    </a:t>
            </a:r>
            <a:r>
              <a:rPr sz="2800" spc="-10" dirty="0">
                <a:latin typeface="Tahoma"/>
                <a:cs typeface="Tahoma"/>
              </a:rPr>
              <a:t>направления </a:t>
            </a:r>
            <a:r>
              <a:rPr sz="2800" dirty="0">
                <a:latin typeface="Tahoma"/>
                <a:cs typeface="Tahoma"/>
              </a:rPr>
              <a:t>исследований</a:t>
            </a:r>
            <a:r>
              <a:rPr sz="2800" spc="64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на</a:t>
            </a:r>
            <a:r>
              <a:rPr sz="2800" spc="64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кафедрах</a:t>
            </a:r>
            <a:r>
              <a:rPr sz="2800" spc="64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факультета</a:t>
            </a:r>
            <a:r>
              <a:rPr sz="2800" spc="650" dirty="0">
                <a:latin typeface="Tahoma"/>
                <a:cs typeface="Tahoma"/>
              </a:rPr>
              <a:t>  </a:t>
            </a:r>
            <a:r>
              <a:rPr sz="2800" spc="-25" dirty="0">
                <a:latin typeface="Tahoma"/>
                <a:cs typeface="Tahoma"/>
              </a:rPr>
              <a:t>для </a:t>
            </a:r>
            <a:r>
              <a:rPr sz="2800" dirty="0">
                <a:latin typeface="Tahoma"/>
                <a:cs typeface="Tahoma"/>
              </a:rPr>
              <a:t>выбора</a:t>
            </a:r>
            <a:r>
              <a:rPr sz="2800" spc="390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направления</a:t>
            </a:r>
            <a:r>
              <a:rPr sz="2800" spc="395" dirty="0">
                <a:latin typeface="Tahoma"/>
                <a:cs typeface="Tahoma"/>
              </a:rPr>
              <a:t>  </a:t>
            </a:r>
            <a:r>
              <a:rPr sz="2800" dirty="0">
                <a:latin typeface="Tahoma"/>
                <a:cs typeface="Tahoma"/>
              </a:rPr>
              <a:t>исследования</a:t>
            </a:r>
            <a:r>
              <a:rPr sz="2800" spc="395" dirty="0">
                <a:latin typeface="Tahoma"/>
                <a:cs typeface="Tahoma"/>
              </a:rPr>
              <a:t>  </a:t>
            </a:r>
            <a:r>
              <a:rPr sz="2800" spc="-10" dirty="0">
                <a:latin typeface="Tahoma"/>
                <a:cs typeface="Tahoma"/>
              </a:rPr>
              <a:t>написания </a:t>
            </a:r>
            <a:r>
              <a:rPr sz="2800" dirty="0">
                <a:latin typeface="Tahoma"/>
                <a:cs typeface="Tahoma"/>
              </a:rPr>
              <a:t>дипломной</a:t>
            </a:r>
            <a:r>
              <a:rPr sz="2800" spc="-16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работы.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724" y="349122"/>
            <a:ext cx="18453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владеть</a:t>
            </a:r>
            <a:r>
              <a:rPr sz="2400" spc="-10" dirty="0"/>
              <a:t>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86639" y="841480"/>
            <a:ext cx="8627110" cy="58108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19455" indent="-257175">
              <a:lnSpc>
                <a:spcPct val="100000"/>
              </a:lnSpc>
              <a:spcBef>
                <a:spcPts val="640"/>
              </a:spcBef>
              <a:buChar char="-"/>
              <a:tabLst>
                <a:tab pos="719455" algn="l"/>
              </a:tabLst>
            </a:pPr>
            <a:r>
              <a:rPr sz="3000" dirty="0">
                <a:latin typeface="Tahoma"/>
                <a:cs typeface="Tahoma"/>
              </a:rPr>
              <a:t>способностью</a:t>
            </a:r>
            <a:r>
              <a:rPr sz="3000" spc="-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определить</a:t>
            </a:r>
            <a:r>
              <a:rPr sz="3000" spc="-4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породу</a:t>
            </a:r>
            <a:endParaRPr sz="3000">
              <a:latin typeface="Tahoma"/>
              <a:cs typeface="Tahoma"/>
            </a:endParaRPr>
          </a:p>
          <a:p>
            <a:pPr marL="12700" marR="286385">
              <a:lnSpc>
                <a:spcPct val="114999"/>
              </a:lnSpc>
            </a:pPr>
            <a:r>
              <a:rPr sz="3000" dirty="0">
                <a:latin typeface="Tahoma"/>
                <a:cs typeface="Tahoma"/>
              </a:rPr>
              <a:t>животного,</a:t>
            </a:r>
            <a:r>
              <a:rPr sz="3000" spc="-8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его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направление</a:t>
            </a:r>
            <a:r>
              <a:rPr sz="3000" spc="-7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продуктивности</a:t>
            </a:r>
            <a:r>
              <a:rPr sz="3000" spc="-75" dirty="0">
                <a:latin typeface="Tahoma"/>
                <a:cs typeface="Tahoma"/>
              </a:rPr>
              <a:t> </a:t>
            </a:r>
            <a:r>
              <a:rPr sz="3000" spc="-50" dirty="0">
                <a:latin typeface="Tahoma"/>
                <a:cs typeface="Tahoma"/>
              </a:rPr>
              <a:t>и </a:t>
            </a:r>
            <a:r>
              <a:rPr sz="3000" spc="-10" dirty="0">
                <a:latin typeface="Tahoma"/>
                <a:cs typeface="Tahoma"/>
              </a:rPr>
              <a:t>т.д.;</a:t>
            </a:r>
            <a:endParaRPr sz="3000">
              <a:latin typeface="Tahoma"/>
              <a:cs typeface="Tahoma"/>
            </a:endParaRPr>
          </a:p>
          <a:p>
            <a:pPr marL="12700" marR="133350" indent="706755">
              <a:lnSpc>
                <a:spcPct val="114999"/>
              </a:lnSpc>
              <a:spcBef>
                <a:spcPts val="5"/>
              </a:spcBef>
              <a:buChar char="-"/>
              <a:tabLst>
                <a:tab pos="719455" algn="l"/>
              </a:tabLst>
            </a:pPr>
            <a:r>
              <a:rPr sz="3000" dirty="0">
                <a:latin typeface="Tahoma"/>
                <a:cs typeface="Tahoma"/>
              </a:rPr>
              <a:t>грамотно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оценить</a:t>
            </a:r>
            <a:r>
              <a:rPr sz="3000" spc="-4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состояние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и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перспективы </a:t>
            </a:r>
            <a:r>
              <a:rPr sz="3000" dirty="0">
                <a:latin typeface="Tahoma"/>
                <a:cs typeface="Tahoma"/>
              </a:rPr>
              <a:t>развития</a:t>
            </a:r>
            <a:r>
              <a:rPr sz="3000" spc="-1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животноводства</a:t>
            </a:r>
            <a:r>
              <a:rPr sz="3000" spc="-6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в</a:t>
            </a:r>
            <a:r>
              <a:rPr sz="3000" spc="-2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Республике</a:t>
            </a:r>
            <a:endParaRPr sz="3000">
              <a:latin typeface="Tahoma"/>
              <a:cs typeface="Tahoma"/>
            </a:endParaRPr>
          </a:p>
          <a:p>
            <a:pPr marL="12700" marR="1904364">
              <a:lnSpc>
                <a:spcPts val="4140"/>
              </a:lnSpc>
              <a:spcBef>
                <a:spcPts val="225"/>
              </a:spcBef>
            </a:pPr>
            <a:r>
              <a:rPr sz="3000" dirty="0">
                <a:latin typeface="Tahoma"/>
                <a:cs typeface="Tahoma"/>
              </a:rPr>
              <a:t>Беларусь,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современные</a:t>
            </a:r>
            <a:r>
              <a:rPr sz="3000" spc="-5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достижения</a:t>
            </a:r>
            <a:r>
              <a:rPr sz="3000" spc="-65" dirty="0">
                <a:latin typeface="Tahoma"/>
                <a:cs typeface="Tahoma"/>
              </a:rPr>
              <a:t> </a:t>
            </a:r>
            <a:r>
              <a:rPr sz="3000" spc="-50" dirty="0">
                <a:latin typeface="Tahoma"/>
                <a:cs typeface="Tahoma"/>
              </a:rPr>
              <a:t>в </a:t>
            </a:r>
            <a:r>
              <a:rPr sz="3000" spc="-10" dirty="0">
                <a:latin typeface="Tahoma"/>
                <a:cs typeface="Tahoma"/>
              </a:rPr>
              <a:t>животноводстве.</a:t>
            </a:r>
            <a:endParaRPr sz="3000">
              <a:latin typeface="Tahoma"/>
              <a:cs typeface="Tahoma"/>
            </a:endParaRPr>
          </a:p>
          <a:p>
            <a:pPr marL="12700" marR="5080" indent="706755">
              <a:lnSpc>
                <a:spcPts val="4140"/>
              </a:lnSpc>
              <a:spcBef>
                <a:spcPts val="5"/>
              </a:spcBef>
              <a:buChar char="-"/>
              <a:tabLst>
                <a:tab pos="719455" algn="l"/>
              </a:tabLst>
            </a:pPr>
            <a:r>
              <a:rPr sz="3000" dirty="0">
                <a:latin typeface="Tahoma"/>
                <a:cs typeface="Tahoma"/>
              </a:rPr>
              <a:t>способностью</a:t>
            </a:r>
            <a:r>
              <a:rPr sz="3000" spc="-1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проведения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экспериментов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-50" dirty="0">
                <a:latin typeface="Tahoma"/>
                <a:cs typeface="Tahoma"/>
              </a:rPr>
              <a:t>в </a:t>
            </a:r>
            <a:r>
              <a:rPr sz="3000" dirty="0">
                <a:latin typeface="Tahoma"/>
                <a:cs typeface="Tahoma"/>
              </a:rPr>
              <a:t>различных</a:t>
            </a:r>
            <a:r>
              <a:rPr sz="3000" spc="-6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технологических</a:t>
            </a:r>
            <a:r>
              <a:rPr sz="3000" spc="-9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условиях,</a:t>
            </a:r>
            <a:r>
              <a:rPr sz="3000" spc="-6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методами </a:t>
            </a:r>
            <a:r>
              <a:rPr sz="3000" dirty="0">
                <a:latin typeface="Tahoma"/>
                <a:cs typeface="Tahoma"/>
              </a:rPr>
              <a:t>обработки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результатов</a:t>
            </a:r>
            <a:r>
              <a:rPr sz="3000" spc="-70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исследований,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000" dirty="0">
                <a:latin typeface="Tahoma"/>
                <a:cs typeface="Tahoma"/>
              </a:rPr>
              <a:t>системным</a:t>
            </a:r>
            <a:r>
              <a:rPr sz="3000" spc="-4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и</a:t>
            </a:r>
            <a:r>
              <a:rPr sz="3000" spc="-2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сравнительным</a:t>
            </a:r>
            <a:r>
              <a:rPr sz="3000" spc="-3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анализом.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1862</Words>
  <Application>Microsoft Office PowerPoint</Application>
  <PresentationFormat>Экран (4:3)</PresentationFormat>
  <Paragraphs>453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Office Theme</vt:lpstr>
      <vt:lpstr>Слайд 1</vt:lpstr>
      <vt:lpstr>Лекция №1</vt:lpstr>
      <vt:lpstr>План</vt:lpstr>
      <vt:lpstr>Цели, задачи и предмет дисциплины «Введение в специальность».</vt:lpstr>
      <vt:lpstr>Цель дисциплины</vt:lpstr>
      <vt:lpstr>В результате изучения дисциплины студент должен знать:</vt:lpstr>
      <vt:lpstr>В результате изучения дисциплины студент должен знать:</vt:lpstr>
      <vt:lpstr>уметь:</vt:lpstr>
      <vt:lpstr>владеть:</vt:lpstr>
      <vt:lpstr>Животноводство</vt:lpstr>
      <vt:lpstr>Главное направление</vt:lpstr>
      <vt:lpstr>Главное направление</vt:lpstr>
      <vt:lpstr>Для успешного осуществления</vt:lpstr>
      <vt:lpstr>Слайд 14</vt:lpstr>
      <vt:lpstr>Нормы</vt:lpstr>
      <vt:lpstr>Животноводство</vt:lpstr>
      <vt:lpstr>Продукция животноводства</vt:lpstr>
      <vt:lpstr>От животных</vt:lpstr>
      <vt:lpstr>Развитие животноводства определяется</vt:lpstr>
      <vt:lpstr>пути развития животноводства</vt:lpstr>
      <vt:lpstr>пути развития животноводства</vt:lpstr>
      <vt:lpstr>Ведущими направлениями</vt:lpstr>
      <vt:lpstr>Преимущественное развитие</vt:lpstr>
      <vt:lpstr>Рост производства молока будет осуществляться при</vt:lpstr>
      <vt:lpstr>Слайд 25</vt:lpstr>
      <vt:lpstr>3. Образовательный стандарт по специальности «Производство продукции животного происхождения» и его содержание.</vt:lpstr>
      <vt:lpstr>Сфера профессиональной деятельности</vt:lpstr>
      <vt:lpstr>Сфера профессиональной деятельности</vt:lpstr>
      <vt:lpstr>Сфера профессиональной деятельности</vt:lpstr>
      <vt:lpstr>Сфера профессиональной деятельности</vt:lpstr>
      <vt:lpstr>Сфера профессиональной деятельности</vt:lpstr>
      <vt:lpstr>Сфера профессиональной деятельности</vt:lpstr>
      <vt:lpstr>Объекты профессиональной деятельности</vt:lpstr>
      <vt:lpstr>Объекты профессиональной деятельности</vt:lpstr>
      <vt:lpstr>Виды профессиональной деятельности</vt:lpstr>
      <vt:lpstr>Задачи профессиональной деятельности</vt:lpstr>
      <vt:lpstr>Задачи профессиональной деятельности</vt:lpstr>
      <vt:lpstr>Задачи профессиональной деятельности</vt:lpstr>
      <vt:lpstr>Общие требования к уровню подготовки выпускника</vt:lpstr>
      <vt:lpstr>Выпускник должен уметь</vt:lpstr>
      <vt:lpstr>Выпускник должен владеть</vt:lpstr>
      <vt:lpstr>Слайд 42</vt:lpstr>
      <vt:lpstr>Слайд 43</vt:lpstr>
      <vt:lpstr>4. Структура и содержание учебного плана по специальности 6-05-0811-02 Производство продукции животного происхождения сроком 4 года и 3 года.</vt:lpstr>
      <vt:lpstr>1 курс 1 семестр:</vt:lpstr>
      <vt:lpstr>Слайд 46</vt:lpstr>
      <vt:lpstr>2 курс 3 семестр:</vt:lpstr>
      <vt:lpstr>2 курс 4 семестр:</vt:lpstr>
      <vt:lpstr>3 курс 5 семестр:</vt:lpstr>
      <vt:lpstr>3 курс 6 семестр:</vt:lpstr>
      <vt:lpstr>4 курс 7 семестр:</vt:lpstr>
      <vt:lpstr>4 курс 8 семестр:</vt:lpstr>
      <vt:lpstr>Слайд 53</vt:lpstr>
      <vt:lpstr>1 курс 2 семестр:</vt:lpstr>
      <vt:lpstr>2 курс 3 семестр:</vt:lpstr>
      <vt:lpstr>Слайд 56</vt:lpstr>
      <vt:lpstr>Экзамены:</vt:lpstr>
      <vt:lpstr>4 курс 8 семестр: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сергей</dc:creator>
  <cp:lastModifiedBy>Кудрявец</cp:lastModifiedBy>
  <cp:revision>1</cp:revision>
  <dcterms:created xsi:type="dcterms:W3CDTF">2025-01-27T12:16:56Z</dcterms:created>
  <dcterms:modified xsi:type="dcterms:W3CDTF">2025-01-27T13:25:53Z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2025-01-27T00:00:00Z</vt:filetime>
  </property>
  <property fmtid="{D5CDD505-2E9C-101B-9397-08002B2CF9AE}" pid="5" name="Producer">
    <vt:lpwstr>3-Heights(TM) PDF Security Shell 4.8.25.2 (http://www.pdf-tools.com)</vt:lpwstr>
  </property>
</Properties>
</file>