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70" r:id="rId7"/>
    <p:sldId id="324" r:id="rId8"/>
    <p:sldId id="272" r:id="rId9"/>
    <p:sldId id="273" r:id="rId10"/>
    <p:sldId id="289" r:id="rId11"/>
    <p:sldId id="290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23" r:id="rId35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06730" y="1372615"/>
            <a:ext cx="3992879" cy="4193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D4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5980" y="380441"/>
            <a:ext cx="7832039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798" y="1796618"/>
            <a:ext cx="8458403" cy="4657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6266" y="902030"/>
            <a:ext cx="7118350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3005" marR="1176655" indent="3810" algn="ctr">
              <a:lnSpc>
                <a:spcPct val="100000"/>
              </a:lnSpc>
              <a:spcBef>
                <a:spcPts val="100"/>
              </a:spcBef>
            </a:pPr>
            <a:r>
              <a:rPr sz="4800" b="1" dirty="0">
                <a:latin typeface="Tahoma"/>
                <a:cs typeface="Tahoma"/>
              </a:rPr>
              <a:t>Введение </a:t>
            </a:r>
            <a:r>
              <a:rPr sz="4800" b="1" spc="-50" dirty="0">
                <a:latin typeface="Tahoma"/>
                <a:cs typeface="Tahoma"/>
              </a:rPr>
              <a:t>в </a:t>
            </a:r>
            <a:r>
              <a:rPr sz="4800" b="1" spc="-10" dirty="0">
                <a:latin typeface="Tahoma"/>
                <a:cs typeface="Tahoma"/>
              </a:rPr>
              <a:t>специальность</a:t>
            </a:r>
            <a:endParaRPr sz="4800" dirty="0">
              <a:latin typeface="Tahoma"/>
              <a:cs typeface="Tahoma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4800" b="1" spc="-10" dirty="0" smtClean="0">
                <a:latin typeface="Tahoma"/>
                <a:cs typeface="Tahoma"/>
              </a:rPr>
              <a:t>«</a:t>
            </a:r>
            <a:r>
              <a:rPr lang="ru-RU" sz="4800" b="1" spc="-10" dirty="0" smtClean="0">
                <a:latin typeface="Tahoma"/>
                <a:cs typeface="Tahoma"/>
              </a:rPr>
              <a:t>Водные</a:t>
            </a: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lang="ru-RU" sz="4800" b="1" spc="-10" dirty="0" smtClean="0">
                <a:latin typeface="Tahoma"/>
                <a:cs typeface="Tahoma"/>
              </a:rPr>
              <a:t>биоресурсы</a:t>
            </a: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lang="ru-RU" sz="4800" b="1" spc="-10" dirty="0" smtClean="0">
                <a:latin typeface="Tahoma"/>
                <a:cs typeface="Tahoma"/>
              </a:rPr>
              <a:t>и аквакультуры</a:t>
            </a:r>
            <a:r>
              <a:rPr sz="4800" b="1" spc="-10" dirty="0" smtClean="0">
                <a:latin typeface="Tahoma"/>
                <a:cs typeface="Tahoma"/>
              </a:rPr>
              <a:t>»</a:t>
            </a:r>
            <a:endParaRPr sz="4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065" y="75692"/>
            <a:ext cx="7974330" cy="4968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3910" marR="364490" indent="-208915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Tahoma"/>
                <a:cs typeface="Tahoma"/>
              </a:rPr>
              <a:t>3.</a:t>
            </a:r>
            <a:r>
              <a:rPr sz="3200" b="1" spc="-35" dirty="0">
                <a:latin typeface="Tahoma"/>
                <a:cs typeface="Tahoma"/>
              </a:rPr>
              <a:t> </a:t>
            </a:r>
            <a:r>
              <a:rPr sz="3200" b="1" dirty="0">
                <a:latin typeface="Tahoma"/>
                <a:cs typeface="Tahoma"/>
              </a:rPr>
              <a:t>Образовательный</a:t>
            </a:r>
            <a:r>
              <a:rPr sz="3200" b="1" spc="-60" dirty="0">
                <a:latin typeface="Tahoma"/>
                <a:cs typeface="Tahoma"/>
              </a:rPr>
              <a:t> </a:t>
            </a:r>
            <a:r>
              <a:rPr sz="3200" b="1" dirty="0">
                <a:latin typeface="Tahoma"/>
                <a:cs typeface="Tahoma"/>
              </a:rPr>
              <a:t>стандарт</a:t>
            </a:r>
            <a:r>
              <a:rPr sz="3200" b="1" spc="-45" dirty="0">
                <a:latin typeface="Tahoma"/>
                <a:cs typeface="Tahoma"/>
              </a:rPr>
              <a:t> </a:t>
            </a:r>
            <a:r>
              <a:rPr sz="3200" b="1" spc="-25" dirty="0">
                <a:latin typeface="Tahoma"/>
                <a:cs typeface="Tahoma"/>
              </a:rPr>
              <a:t>по </a:t>
            </a:r>
            <a:r>
              <a:rPr sz="3200" b="1" dirty="0" err="1">
                <a:latin typeface="Tahoma"/>
                <a:cs typeface="Tahoma"/>
              </a:rPr>
              <a:t>специальности</a:t>
            </a:r>
            <a:r>
              <a:rPr sz="3200" b="1" spc="-90" dirty="0">
                <a:latin typeface="Tahoma"/>
                <a:cs typeface="Tahoma"/>
              </a:rPr>
              <a:t> </a:t>
            </a:r>
            <a:r>
              <a:rPr sz="3200" b="1" spc="-10" dirty="0" smtClean="0">
                <a:latin typeface="Tahoma"/>
                <a:cs typeface="Tahoma"/>
              </a:rPr>
              <a:t>«</a:t>
            </a:r>
            <a:r>
              <a:rPr lang="ru-RU" sz="3200" b="1" spc="-10" dirty="0" smtClean="0">
                <a:latin typeface="Tahoma"/>
                <a:cs typeface="Tahoma"/>
              </a:rPr>
              <a:t>Водные биоресурсы и аквакультура</a:t>
            </a:r>
            <a:r>
              <a:rPr sz="3200" b="1" dirty="0" smtClean="0">
                <a:latin typeface="Tahoma"/>
                <a:cs typeface="Tahoma"/>
              </a:rPr>
              <a:t>»</a:t>
            </a:r>
            <a:r>
              <a:rPr sz="3200" b="1" spc="-70" dirty="0" smtClean="0">
                <a:latin typeface="Tahoma"/>
                <a:cs typeface="Tahoma"/>
              </a:rPr>
              <a:t> </a:t>
            </a:r>
            <a:r>
              <a:rPr sz="3200" b="1" dirty="0">
                <a:latin typeface="Tahoma"/>
                <a:cs typeface="Tahoma"/>
              </a:rPr>
              <a:t>и</a:t>
            </a:r>
            <a:r>
              <a:rPr sz="3200" b="1" spc="-25" dirty="0">
                <a:latin typeface="Tahoma"/>
                <a:cs typeface="Tahoma"/>
              </a:rPr>
              <a:t> </a:t>
            </a:r>
            <a:r>
              <a:rPr sz="3200" b="1" dirty="0">
                <a:latin typeface="Tahoma"/>
                <a:cs typeface="Tahoma"/>
              </a:rPr>
              <a:t>его</a:t>
            </a:r>
            <a:r>
              <a:rPr sz="3200" b="1" spc="-45" dirty="0">
                <a:latin typeface="Tahoma"/>
                <a:cs typeface="Tahoma"/>
              </a:rPr>
              <a:t> </a:t>
            </a:r>
            <a:r>
              <a:rPr sz="3200" b="1" spc="-10" dirty="0">
                <a:latin typeface="Tahoma"/>
                <a:cs typeface="Tahoma"/>
              </a:rPr>
              <a:t>содержание.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20"/>
              </a:spcBef>
            </a:pPr>
            <a:endParaRPr sz="32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SzPct val="64062"/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Tahoma"/>
                <a:cs typeface="Tahoma"/>
              </a:rPr>
              <a:t>Область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применения</a:t>
            </a:r>
            <a:endParaRPr sz="32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SzPct val="64062"/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Tahoma"/>
                <a:cs typeface="Tahoma"/>
              </a:rPr>
              <a:t>Нормативные</a:t>
            </a:r>
            <a:r>
              <a:rPr sz="3200" spc="-8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ссылки</a:t>
            </a:r>
            <a:endParaRPr sz="32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SzPct val="64062"/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Tahoma"/>
                <a:cs typeface="Tahoma"/>
              </a:rPr>
              <a:t>Основные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термины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</a:t>
            </a:r>
            <a:r>
              <a:rPr sz="3200" spc="-2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определения</a:t>
            </a:r>
            <a:endParaRPr sz="32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SzPct val="64062"/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Tahoma"/>
                <a:cs typeface="Tahoma"/>
              </a:rPr>
              <a:t>Общие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положения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398" y="75692"/>
            <a:ext cx="7750175" cy="1978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9120" marR="364490" indent="-208915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3.</a:t>
            </a:r>
            <a:r>
              <a:rPr sz="3200" spc="-35" dirty="0"/>
              <a:t> </a:t>
            </a:r>
            <a:r>
              <a:rPr sz="3200" dirty="0"/>
              <a:t>Образовательный</a:t>
            </a:r>
            <a:r>
              <a:rPr sz="3200" spc="-60" dirty="0"/>
              <a:t> </a:t>
            </a:r>
            <a:r>
              <a:rPr sz="3200" dirty="0"/>
              <a:t>стандарт</a:t>
            </a:r>
            <a:r>
              <a:rPr sz="3200" spc="-45" dirty="0"/>
              <a:t> </a:t>
            </a:r>
            <a:r>
              <a:rPr sz="3200" spc="-25" dirty="0"/>
              <a:t>по </a:t>
            </a:r>
            <a:r>
              <a:rPr sz="3200" dirty="0" err="1"/>
              <a:t>специальности</a:t>
            </a:r>
            <a:r>
              <a:rPr sz="3200" spc="-90" dirty="0"/>
              <a:t> </a:t>
            </a:r>
            <a:r>
              <a:rPr sz="3200" spc="-10" dirty="0" smtClean="0"/>
              <a:t>«</a:t>
            </a:r>
            <a:r>
              <a:rPr lang="ru-RU" sz="3200" spc="-10" dirty="0" smtClean="0"/>
              <a:t>Водные биоресурсы и аквакультура</a:t>
            </a:r>
            <a:r>
              <a:rPr sz="3200" dirty="0" smtClean="0"/>
              <a:t>»</a:t>
            </a:r>
            <a:r>
              <a:rPr sz="3200" spc="-70" dirty="0" smtClean="0"/>
              <a:t> </a:t>
            </a:r>
            <a:r>
              <a:rPr sz="3200" dirty="0"/>
              <a:t>и</a:t>
            </a:r>
            <a:r>
              <a:rPr sz="3200" spc="-25" dirty="0"/>
              <a:t> </a:t>
            </a:r>
            <a:r>
              <a:rPr sz="3200" dirty="0"/>
              <a:t>его</a:t>
            </a:r>
            <a:r>
              <a:rPr sz="3200" spc="-45" dirty="0"/>
              <a:t> </a:t>
            </a:r>
            <a:r>
              <a:rPr sz="3200" spc="-10" dirty="0"/>
              <a:t>содержание.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547217" y="2512313"/>
            <a:ext cx="7926070" cy="352488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4965" marR="1697355" indent="-342900">
              <a:lnSpc>
                <a:spcPts val="2690"/>
              </a:lnSpc>
              <a:spcBef>
                <a:spcPts val="740"/>
              </a:spcBef>
              <a:buSzPct val="64285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Tahoma"/>
                <a:cs typeface="Tahoma"/>
              </a:rPr>
              <a:t>Квалификационная</a:t>
            </a:r>
            <a:r>
              <a:rPr sz="2800" spc="-5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характеристика специалиста</a:t>
            </a:r>
            <a:endParaRPr sz="28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25"/>
              </a:spcBef>
              <a:buSzPct val="64285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Tahoma"/>
                <a:cs typeface="Tahoma"/>
              </a:rPr>
              <a:t>Требования</a:t>
            </a:r>
            <a:r>
              <a:rPr sz="2800" spc="-7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к</a:t>
            </a:r>
            <a:r>
              <a:rPr sz="2800" spc="-8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уровню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подготовки</a:t>
            </a:r>
            <a:r>
              <a:rPr sz="2800" spc="-8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выпускника</a:t>
            </a:r>
            <a:endParaRPr sz="2800">
              <a:latin typeface="Tahoma"/>
              <a:cs typeface="Tahoma"/>
            </a:endParaRPr>
          </a:p>
          <a:p>
            <a:pPr marL="354965" marR="213360" indent="-342900">
              <a:lnSpc>
                <a:spcPct val="80000"/>
              </a:lnSpc>
              <a:spcBef>
                <a:spcPts val="670"/>
              </a:spcBef>
              <a:buSzPct val="64285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Tahoma"/>
                <a:cs typeface="Tahoma"/>
              </a:rPr>
              <a:t>Требования</a:t>
            </a:r>
            <a:r>
              <a:rPr sz="2800" spc="-10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к</a:t>
            </a:r>
            <a:r>
              <a:rPr sz="2800" spc="-114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образовательной</a:t>
            </a:r>
            <a:r>
              <a:rPr sz="2800" spc="-9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программе</a:t>
            </a:r>
            <a:r>
              <a:rPr sz="2800" spc="-100" dirty="0">
                <a:latin typeface="Tahoma"/>
                <a:cs typeface="Tahoma"/>
              </a:rPr>
              <a:t> </a:t>
            </a:r>
            <a:r>
              <a:rPr sz="2800" spc="-50" dirty="0">
                <a:latin typeface="Tahoma"/>
                <a:cs typeface="Tahoma"/>
              </a:rPr>
              <a:t>и </a:t>
            </a:r>
            <a:r>
              <a:rPr sz="2800" dirty="0">
                <a:latin typeface="Tahoma"/>
                <a:cs typeface="Tahoma"/>
              </a:rPr>
              <a:t>ее</a:t>
            </a:r>
            <a:r>
              <a:rPr sz="2800" spc="-3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реализация</a:t>
            </a:r>
            <a:endParaRPr sz="2800">
              <a:latin typeface="Tahoma"/>
              <a:cs typeface="Tahoma"/>
            </a:endParaRPr>
          </a:p>
          <a:p>
            <a:pPr marL="354965" marR="1483995" indent="-342900">
              <a:lnSpc>
                <a:spcPct val="80000"/>
              </a:lnSpc>
              <a:spcBef>
                <a:spcPts val="675"/>
              </a:spcBef>
              <a:buSzPct val="64285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Tahoma"/>
                <a:cs typeface="Tahoma"/>
              </a:rPr>
              <a:t>Требования</a:t>
            </a:r>
            <a:r>
              <a:rPr sz="2800" spc="-9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к</a:t>
            </a:r>
            <a:r>
              <a:rPr sz="2800" spc="-1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обеспечению</a:t>
            </a:r>
            <a:r>
              <a:rPr sz="2800" spc="-1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качества </a:t>
            </a:r>
            <a:r>
              <a:rPr sz="2800" dirty="0">
                <a:latin typeface="Tahoma"/>
                <a:cs typeface="Tahoma"/>
              </a:rPr>
              <a:t>образовательного</a:t>
            </a:r>
            <a:r>
              <a:rPr sz="2800" spc="-2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процесса</a:t>
            </a:r>
            <a:endParaRPr sz="2800">
              <a:latin typeface="Tahoma"/>
              <a:cs typeface="Tahoma"/>
            </a:endParaRPr>
          </a:p>
          <a:p>
            <a:pPr marL="354965" marR="873125" indent="-342900">
              <a:lnSpc>
                <a:spcPts val="2690"/>
              </a:lnSpc>
              <a:spcBef>
                <a:spcPts val="650"/>
              </a:spcBef>
              <a:buSzPct val="64285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Tahoma"/>
                <a:cs typeface="Tahoma"/>
              </a:rPr>
              <a:t>Требования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к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итоговой</a:t>
            </a:r>
            <a:r>
              <a:rPr sz="2800" spc="-6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государственной </a:t>
            </a:r>
            <a:r>
              <a:rPr sz="2800" dirty="0">
                <a:latin typeface="Tahoma"/>
                <a:cs typeface="Tahoma"/>
              </a:rPr>
              <a:t>аттестации</a:t>
            </a:r>
            <a:r>
              <a:rPr sz="2800" spc="-16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выпускника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678305">
              <a:lnSpc>
                <a:spcPct val="100000"/>
              </a:lnSpc>
              <a:spcBef>
                <a:spcPts val="95"/>
              </a:spcBef>
            </a:pPr>
            <a:r>
              <a:rPr dirty="0"/>
              <a:t>Сфера</a:t>
            </a:r>
            <a:r>
              <a:rPr spc="-145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7888" rIns="0" bIns="0" rtlCol="0">
            <a:spAutoFit/>
          </a:bodyPr>
          <a:lstStyle/>
          <a:p>
            <a:pPr marL="205740" marR="1499235" indent="309245">
              <a:lnSpc>
                <a:spcPct val="100000"/>
              </a:lnSpc>
              <a:spcBef>
                <a:spcPts val="100"/>
              </a:spcBef>
              <a:buChar char="-"/>
              <a:tabLst>
                <a:tab pos="514984" algn="l"/>
              </a:tabLst>
            </a:pPr>
            <a:r>
              <a:rPr sz="3600" dirty="0"/>
              <a:t>разработка</a:t>
            </a:r>
            <a:r>
              <a:rPr sz="3600" spc="-30" dirty="0"/>
              <a:t> </a:t>
            </a:r>
            <a:r>
              <a:rPr sz="3600" dirty="0"/>
              <a:t>и</a:t>
            </a:r>
            <a:r>
              <a:rPr sz="3600" spc="-5" dirty="0"/>
              <a:t> </a:t>
            </a:r>
            <a:r>
              <a:rPr sz="3600" spc="-10" dirty="0"/>
              <a:t>осуществление энергосберегающих</a:t>
            </a:r>
            <a:r>
              <a:rPr sz="3600" spc="-225" dirty="0"/>
              <a:t> </a:t>
            </a:r>
            <a:r>
              <a:rPr sz="3600" spc="-10" dirty="0"/>
              <a:t>технологий </a:t>
            </a:r>
            <a:r>
              <a:rPr sz="3600" dirty="0"/>
              <a:t>продукции</a:t>
            </a:r>
            <a:r>
              <a:rPr sz="3600" spc="-55" dirty="0"/>
              <a:t> </a:t>
            </a:r>
            <a:r>
              <a:rPr sz="3600" spc="-10" dirty="0"/>
              <a:t>животноводства;</a:t>
            </a:r>
            <a:endParaRPr sz="3600"/>
          </a:p>
          <a:p>
            <a:pPr marL="205740" marR="5080" indent="309245">
              <a:lnSpc>
                <a:spcPct val="100000"/>
              </a:lnSpc>
              <a:spcBef>
                <a:spcPts val="865"/>
              </a:spcBef>
              <a:buChar char="-"/>
              <a:tabLst>
                <a:tab pos="514984" algn="l"/>
              </a:tabLst>
            </a:pPr>
            <a:r>
              <a:rPr sz="3600" dirty="0"/>
              <a:t>разработка</a:t>
            </a:r>
            <a:r>
              <a:rPr sz="3600" spc="-15" dirty="0"/>
              <a:t> </a:t>
            </a:r>
            <a:r>
              <a:rPr sz="3600" dirty="0"/>
              <a:t>и</a:t>
            </a:r>
            <a:r>
              <a:rPr sz="3600" spc="10" dirty="0"/>
              <a:t> </a:t>
            </a:r>
            <a:r>
              <a:rPr sz="3600" dirty="0"/>
              <a:t>организация</a:t>
            </a:r>
            <a:r>
              <a:rPr sz="3600" spc="5" dirty="0"/>
              <a:t> </a:t>
            </a:r>
            <a:r>
              <a:rPr sz="3600" spc="-10" dirty="0"/>
              <a:t>получения </a:t>
            </a:r>
            <a:r>
              <a:rPr sz="3600" dirty="0"/>
              <a:t>высококачественной</a:t>
            </a:r>
            <a:r>
              <a:rPr sz="3600" spc="-60" dirty="0"/>
              <a:t> </a:t>
            </a:r>
            <a:r>
              <a:rPr sz="3600" spc="-10" dirty="0"/>
              <a:t>продукции</a:t>
            </a:r>
            <a:endParaRPr sz="3600"/>
          </a:p>
          <a:p>
            <a:pPr marL="205740">
              <a:lnSpc>
                <a:spcPct val="100000"/>
              </a:lnSpc>
            </a:pPr>
            <a:r>
              <a:rPr sz="3600" spc="-10" dirty="0"/>
              <a:t>животноводства;</a:t>
            </a:r>
            <a:endParaRPr sz="3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678305">
              <a:lnSpc>
                <a:spcPct val="100000"/>
              </a:lnSpc>
              <a:spcBef>
                <a:spcPts val="95"/>
              </a:spcBef>
            </a:pPr>
            <a:r>
              <a:rPr dirty="0"/>
              <a:t>Сфера</a:t>
            </a:r>
            <a:r>
              <a:rPr spc="-145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11807"/>
            <a:ext cx="7999730" cy="3050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73685">
              <a:lnSpc>
                <a:spcPct val="100000"/>
              </a:lnSpc>
              <a:spcBef>
                <a:spcPts val="105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разработка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осуществление</a:t>
            </a:r>
            <a:r>
              <a:rPr sz="3200" spc="-2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технологий </a:t>
            </a:r>
            <a:r>
              <a:rPr sz="3200" dirty="0">
                <a:latin typeface="Tahoma"/>
                <a:cs typeface="Tahoma"/>
              </a:rPr>
              <a:t>переработки</a:t>
            </a:r>
            <a:r>
              <a:rPr sz="3200" spc="-9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продукции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животноводства;</a:t>
            </a:r>
            <a:endParaRPr sz="3200">
              <a:latin typeface="Tahoma"/>
              <a:cs typeface="Tahoma"/>
            </a:endParaRPr>
          </a:p>
          <a:p>
            <a:pPr marL="12700" marR="537845" indent="273685">
              <a:lnSpc>
                <a:spcPct val="100000"/>
              </a:lnSpc>
              <a:spcBef>
                <a:spcPts val="770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организация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производства,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хранения, </a:t>
            </a:r>
            <a:r>
              <a:rPr sz="3200" dirty="0">
                <a:latin typeface="Tahoma"/>
                <a:cs typeface="Tahoma"/>
              </a:rPr>
              <a:t>первичной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переработки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в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условиях </a:t>
            </a:r>
            <a:r>
              <a:rPr sz="3200" dirty="0">
                <a:latin typeface="Tahoma"/>
                <a:cs typeface="Tahoma"/>
              </a:rPr>
              <a:t>сельскохозяйственных</a:t>
            </a:r>
            <a:r>
              <a:rPr sz="3200" spc="-15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предприятий </a:t>
            </a:r>
            <a:r>
              <a:rPr sz="3200" dirty="0">
                <a:latin typeface="Tahoma"/>
                <a:cs typeface="Tahoma"/>
              </a:rPr>
              <a:t>разных</a:t>
            </a:r>
            <a:r>
              <a:rPr sz="3200" spc="-8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форм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собственности;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998345">
              <a:lnSpc>
                <a:spcPct val="100000"/>
              </a:lnSpc>
              <a:spcBef>
                <a:spcPts val="95"/>
              </a:spcBef>
            </a:pPr>
            <a:r>
              <a:rPr dirty="0"/>
              <a:t>Объекты</a:t>
            </a:r>
            <a:r>
              <a:rPr spc="-200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7888" rIns="0" bIns="0" rtlCol="0">
            <a:spAutoFit/>
          </a:bodyPr>
          <a:lstStyle/>
          <a:p>
            <a:pPr marL="419100" marR="412115" indent="1270" algn="ctr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животные,</a:t>
            </a:r>
            <a:r>
              <a:rPr sz="3600" spc="-10" dirty="0"/>
              <a:t> технологические </a:t>
            </a:r>
            <a:r>
              <a:rPr sz="3600" dirty="0"/>
              <a:t>процессы</a:t>
            </a:r>
            <a:r>
              <a:rPr sz="3600" spc="-40" dirty="0"/>
              <a:t> </a:t>
            </a:r>
            <a:r>
              <a:rPr sz="3600" dirty="0"/>
              <a:t>по</a:t>
            </a:r>
            <a:r>
              <a:rPr sz="3600" spc="-50" dirty="0"/>
              <a:t> </a:t>
            </a:r>
            <a:r>
              <a:rPr sz="3600" spc="-10" dirty="0"/>
              <a:t>воспроизводству,</a:t>
            </a:r>
            <a:endParaRPr sz="3600"/>
          </a:p>
          <a:p>
            <a:pPr marL="15875" marR="5080" algn="ctr">
              <a:lnSpc>
                <a:spcPct val="100000"/>
              </a:lnSpc>
            </a:pPr>
            <a:r>
              <a:rPr sz="3600" dirty="0"/>
              <a:t>улучшению</a:t>
            </a:r>
            <a:r>
              <a:rPr sz="3600" spc="-25" dirty="0"/>
              <a:t> </a:t>
            </a:r>
            <a:r>
              <a:rPr sz="3600" dirty="0"/>
              <a:t>породного</a:t>
            </a:r>
            <a:r>
              <a:rPr sz="3600" spc="-20" dirty="0"/>
              <a:t> </a:t>
            </a:r>
            <a:r>
              <a:rPr sz="3600" dirty="0"/>
              <a:t>состава,</a:t>
            </a:r>
            <a:r>
              <a:rPr sz="3600" spc="-5" dirty="0"/>
              <a:t> </a:t>
            </a:r>
            <a:r>
              <a:rPr sz="3600" spc="-25" dirty="0"/>
              <a:t>по </a:t>
            </a:r>
            <a:r>
              <a:rPr sz="3600" dirty="0"/>
              <a:t>получению</a:t>
            </a:r>
            <a:r>
              <a:rPr sz="3600" spc="-25" dirty="0"/>
              <a:t> </a:t>
            </a:r>
            <a:r>
              <a:rPr sz="3600" spc="-10" dirty="0"/>
              <a:t>животноводческой </a:t>
            </a:r>
            <a:r>
              <a:rPr sz="3600" dirty="0"/>
              <a:t>продукции,</a:t>
            </a:r>
            <a:r>
              <a:rPr sz="3600" spc="-55" dirty="0"/>
              <a:t> </a:t>
            </a:r>
            <a:r>
              <a:rPr sz="3600" spc="-10" dirty="0"/>
              <a:t>повышению</a:t>
            </a:r>
            <a:endParaRPr sz="3600"/>
          </a:p>
          <a:p>
            <a:pPr marL="413384" marR="404495" indent="-2540" algn="ctr">
              <a:lnSpc>
                <a:spcPct val="100000"/>
              </a:lnSpc>
              <a:spcBef>
                <a:spcPts val="5"/>
              </a:spcBef>
            </a:pPr>
            <a:r>
              <a:rPr sz="3600" dirty="0"/>
              <a:t>продуктивности</a:t>
            </a:r>
            <a:r>
              <a:rPr sz="3600" spc="-50" dirty="0"/>
              <a:t> </a:t>
            </a:r>
            <a:r>
              <a:rPr sz="3600" dirty="0"/>
              <a:t>и</a:t>
            </a:r>
            <a:r>
              <a:rPr sz="3600" spc="-20" dirty="0"/>
              <a:t> </a:t>
            </a:r>
            <a:r>
              <a:rPr sz="3600" spc="-10" dirty="0"/>
              <a:t>качества </a:t>
            </a:r>
            <a:r>
              <a:rPr sz="3600" dirty="0"/>
              <a:t>животноводческой</a:t>
            </a:r>
            <a:r>
              <a:rPr sz="3600" spc="-130" dirty="0"/>
              <a:t> </a:t>
            </a:r>
            <a:r>
              <a:rPr sz="3600" spc="-10" dirty="0"/>
              <a:t>продукции,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998345">
              <a:lnSpc>
                <a:spcPct val="100000"/>
              </a:lnSpc>
              <a:spcBef>
                <a:spcPts val="95"/>
              </a:spcBef>
            </a:pPr>
            <a:r>
              <a:rPr dirty="0"/>
              <a:t>Объекты</a:t>
            </a:r>
            <a:r>
              <a:rPr spc="-200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0011" y="2011807"/>
            <a:ext cx="837692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8855" marR="995680" algn="ctr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ahoma"/>
                <a:cs typeface="Tahoma"/>
              </a:rPr>
              <a:t>предприятия</a:t>
            </a:r>
            <a:r>
              <a:rPr sz="3600" spc="90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по</a:t>
            </a:r>
            <a:r>
              <a:rPr sz="3600" spc="10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производству </a:t>
            </a:r>
            <a:r>
              <a:rPr sz="3600" dirty="0">
                <a:latin typeface="Tahoma"/>
                <a:cs typeface="Tahoma"/>
              </a:rPr>
              <a:t>продукции</a:t>
            </a:r>
            <a:r>
              <a:rPr sz="3600" spc="-5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животноводства,</a:t>
            </a:r>
            <a:endParaRPr sz="3600">
              <a:latin typeface="Tahoma"/>
              <a:cs typeface="Tahoma"/>
            </a:endParaRPr>
          </a:p>
          <a:p>
            <a:pPr marL="12065" marR="5080" indent="-3175" algn="ctr">
              <a:lnSpc>
                <a:spcPct val="100000"/>
              </a:lnSpc>
            </a:pPr>
            <a:r>
              <a:rPr sz="3600" dirty="0">
                <a:latin typeface="Tahoma"/>
                <a:cs typeface="Tahoma"/>
              </a:rPr>
              <a:t>перерабатывающие</a:t>
            </a:r>
            <a:r>
              <a:rPr sz="3600" spc="30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предприятия,</a:t>
            </a:r>
            <a:r>
              <a:rPr sz="3600" spc="15" dirty="0">
                <a:latin typeface="Tahoma"/>
                <a:cs typeface="Tahoma"/>
              </a:rPr>
              <a:t> </a:t>
            </a:r>
            <a:r>
              <a:rPr sz="3600" spc="-20" dirty="0">
                <a:latin typeface="Tahoma"/>
                <a:cs typeface="Tahoma"/>
              </a:rPr>
              <a:t>ГПП, </a:t>
            </a:r>
            <a:r>
              <a:rPr sz="3600" dirty="0">
                <a:latin typeface="Tahoma"/>
                <a:cs typeface="Tahoma"/>
              </a:rPr>
              <a:t>проектные,</a:t>
            </a:r>
            <a:r>
              <a:rPr sz="3600" spc="40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научно-исследовательские, производственно-комерческие,</a:t>
            </a:r>
            <a:endParaRPr sz="3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3600" dirty="0">
                <a:latin typeface="Tahoma"/>
                <a:cs typeface="Tahoma"/>
              </a:rPr>
              <a:t>образовательные</a:t>
            </a:r>
            <a:r>
              <a:rPr sz="3600" spc="-180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учреждения.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675" marR="5080" indent="-1539875">
              <a:lnSpc>
                <a:spcPct val="100000"/>
              </a:lnSpc>
              <a:spcBef>
                <a:spcPts val="95"/>
              </a:spcBef>
            </a:pPr>
            <a:r>
              <a:rPr dirty="0"/>
              <a:t>Виды</a:t>
            </a:r>
            <a:r>
              <a:rPr spc="-75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065" y="2342004"/>
            <a:ext cx="7951470" cy="2660015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404495" indent="-391795">
              <a:lnSpc>
                <a:spcPct val="100000"/>
              </a:lnSpc>
              <a:spcBef>
                <a:spcPts val="960"/>
              </a:spcBef>
              <a:buChar char="–"/>
              <a:tabLst>
                <a:tab pos="404495" algn="l"/>
              </a:tabLst>
            </a:pPr>
            <a:r>
              <a:rPr sz="3600" spc="-10" dirty="0">
                <a:latin typeface="Tahoma"/>
                <a:cs typeface="Tahoma"/>
              </a:rPr>
              <a:t>производственно-технологической;</a:t>
            </a:r>
            <a:endParaRPr sz="3600">
              <a:latin typeface="Tahoma"/>
              <a:cs typeface="Tahoma"/>
            </a:endParaRPr>
          </a:p>
          <a:p>
            <a:pPr marL="403860" indent="-391160">
              <a:lnSpc>
                <a:spcPct val="100000"/>
              </a:lnSpc>
              <a:spcBef>
                <a:spcPts val="870"/>
              </a:spcBef>
              <a:buChar char="–"/>
              <a:tabLst>
                <a:tab pos="403860" algn="l"/>
              </a:tabLst>
            </a:pPr>
            <a:r>
              <a:rPr sz="3600" spc="-10" dirty="0">
                <a:latin typeface="Tahoma"/>
                <a:cs typeface="Tahoma"/>
              </a:rPr>
              <a:t>проектно-конструкторской;</a:t>
            </a:r>
            <a:endParaRPr sz="3600">
              <a:latin typeface="Tahoma"/>
              <a:cs typeface="Tahoma"/>
            </a:endParaRPr>
          </a:p>
          <a:p>
            <a:pPr marL="404495" indent="-391795">
              <a:lnSpc>
                <a:spcPct val="100000"/>
              </a:lnSpc>
              <a:spcBef>
                <a:spcPts val="860"/>
              </a:spcBef>
              <a:buChar char="–"/>
              <a:tabLst>
                <a:tab pos="404495" algn="l"/>
              </a:tabLst>
            </a:pPr>
            <a:r>
              <a:rPr sz="3600" spc="-10" dirty="0">
                <a:latin typeface="Tahoma"/>
                <a:cs typeface="Tahoma"/>
              </a:rPr>
              <a:t>научно-исследовательской;</a:t>
            </a:r>
            <a:endParaRPr sz="3600">
              <a:latin typeface="Tahoma"/>
              <a:cs typeface="Tahoma"/>
            </a:endParaRPr>
          </a:p>
          <a:p>
            <a:pPr marL="403860" indent="-391160">
              <a:lnSpc>
                <a:spcPct val="100000"/>
              </a:lnSpc>
              <a:spcBef>
                <a:spcPts val="869"/>
              </a:spcBef>
              <a:buChar char="–"/>
              <a:tabLst>
                <a:tab pos="403860" algn="l"/>
              </a:tabLst>
            </a:pPr>
            <a:r>
              <a:rPr sz="3600" spc="-10" dirty="0">
                <a:latin typeface="Tahoma"/>
                <a:cs typeface="Tahoma"/>
              </a:rPr>
              <a:t>организационно-управленческой.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772920">
              <a:lnSpc>
                <a:spcPct val="100000"/>
              </a:lnSpc>
              <a:spcBef>
                <a:spcPts val="95"/>
              </a:spcBef>
            </a:pPr>
            <a:r>
              <a:rPr dirty="0"/>
              <a:t>Задачи</a:t>
            </a:r>
            <a:r>
              <a:rPr spc="-155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11807"/>
            <a:ext cx="8032115" cy="3050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5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выполнение</a:t>
            </a:r>
            <a:r>
              <a:rPr sz="3200" spc="-10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государственных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3200" spc="-10" dirty="0">
                <a:latin typeface="Tahoma"/>
                <a:cs typeface="Tahoma"/>
              </a:rPr>
              <a:t>социально-</a:t>
            </a:r>
            <a:r>
              <a:rPr sz="3200" dirty="0">
                <a:latin typeface="Tahoma"/>
                <a:cs typeface="Tahoma"/>
              </a:rPr>
              <a:t>экономических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программ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по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Tahoma"/>
                <a:cs typeface="Tahoma"/>
              </a:rPr>
              <a:t>производству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продукции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животноводства;</a:t>
            </a:r>
            <a:endParaRPr sz="3200">
              <a:latin typeface="Tahoma"/>
              <a:cs typeface="Tahoma"/>
            </a:endParaRPr>
          </a:p>
          <a:p>
            <a:pPr marL="286385" indent="-273685">
              <a:lnSpc>
                <a:spcPct val="100000"/>
              </a:lnSpc>
              <a:spcBef>
                <a:spcPts val="765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организация</a:t>
            </a:r>
            <a:r>
              <a:rPr sz="3200" spc="-10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руководство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spc="-20" dirty="0">
                <a:latin typeface="Tahoma"/>
                <a:cs typeface="Tahoma"/>
              </a:rPr>
              <a:t>всем</a:t>
            </a:r>
            <a:endParaRPr sz="3200">
              <a:latin typeface="Tahoma"/>
              <a:cs typeface="Tahoma"/>
            </a:endParaRPr>
          </a:p>
          <a:p>
            <a:pPr marL="12700" marR="108585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Tahoma"/>
                <a:cs typeface="Tahoma"/>
              </a:rPr>
              <a:t>комплексом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технологических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процессов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spc="-50" dirty="0">
                <a:latin typeface="Tahoma"/>
                <a:cs typeface="Tahoma"/>
              </a:rPr>
              <a:t>в </a:t>
            </a:r>
            <a:r>
              <a:rPr sz="3200" spc="-10" dirty="0">
                <a:latin typeface="Tahoma"/>
                <a:cs typeface="Tahoma"/>
              </a:rPr>
              <a:t>животноводстве;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772920">
              <a:lnSpc>
                <a:spcPct val="100000"/>
              </a:lnSpc>
              <a:spcBef>
                <a:spcPts val="95"/>
              </a:spcBef>
            </a:pPr>
            <a:r>
              <a:rPr dirty="0"/>
              <a:t>Задачи</a:t>
            </a:r>
            <a:r>
              <a:rPr spc="-155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63038"/>
            <a:ext cx="8042275" cy="334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3685">
              <a:lnSpc>
                <a:spcPts val="3650"/>
              </a:lnSpc>
              <a:spcBef>
                <a:spcPts val="105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обеспечение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рационального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ts val="3650"/>
              </a:lnSpc>
            </a:pPr>
            <a:r>
              <a:rPr sz="3200" dirty="0">
                <a:latin typeface="Tahoma"/>
                <a:cs typeface="Tahoma"/>
              </a:rPr>
              <a:t>использования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помещений,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кормов…..;</a:t>
            </a:r>
            <a:endParaRPr sz="3200">
              <a:latin typeface="Tahoma"/>
              <a:cs typeface="Tahoma"/>
            </a:endParaRPr>
          </a:p>
          <a:p>
            <a:pPr marL="286385" indent="-273685">
              <a:lnSpc>
                <a:spcPts val="3650"/>
              </a:lnSpc>
              <a:spcBef>
                <a:spcPts val="384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снижение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материалоемкости</a:t>
            </a:r>
            <a:r>
              <a:rPr sz="3200" spc="-90" dirty="0">
                <a:latin typeface="Tahoma"/>
                <a:cs typeface="Tahoma"/>
              </a:rPr>
              <a:t> </a:t>
            </a:r>
            <a:r>
              <a:rPr sz="3200" spc="-50" dirty="0">
                <a:latin typeface="Tahoma"/>
                <a:cs typeface="Tahoma"/>
              </a:rPr>
              <a:t>и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ts val="3650"/>
              </a:lnSpc>
            </a:pPr>
            <a:r>
              <a:rPr sz="3200" dirty="0">
                <a:latin typeface="Tahoma"/>
                <a:cs typeface="Tahoma"/>
              </a:rPr>
              <a:t>энергоемкости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в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животноводстве;</a:t>
            </a:r>
            <a:endParaRPr sz="3200">
              <a:latin typeface="Tahoma"/>
              <a:cs typeface="Tahoma"/>
            </a:endParaRPr>
          </a:p>
          <a:p>
            <a:pPr marL="12700" marR="5080" indent="273685">
              <a:lnSpc>
                <a:spcPts val="3460"/>
              </a:lnSpc>
              <a:spcBef>
                <a:spcPts val="815"/>
              </a:spcBef>
              <a:buChar char="-"/>
              <a:tabLst>
                <a:tab pos="286385" algn="l"/>
              </a:tabLst>
            </a:pPr>
            <a:r>
              <a:rPr sz="3200" dirty="0">
                <a:latin typeface="Tahoma"/>
                <a:cs typeface="Tahoma"/>
              </a:rPr>
              <a:t>контроль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за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качеством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</a:t>
            </a:r>
            <a:r>
              <a:rPr sz="3200" spc="-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наблюдением </a:t>
            </a:r>
            <a:r>
              <a:rPr sz="3200" dirty="0">
                <a:latin typeface="Tahoma"/>
                <a:cs typeface="Tahoma"/>
              </a:rPr>
              <a:t>нормативных</a:t>
            </a:r>
            <a:r>
              <a:rPr sz="3200" spc="-9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требований</a:t>
            </a:r>
            <a:r>
              <a:rPr sz="3200" spc="-100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при </a:t>
            </a:r>
            <a:r>
              <a:rPr sz="3200" dirty="0">
                <a:latin typeface="Tahoma"/>
                <a:cs typeface="Tahoma"/>
              </a:rPr>
              <a:t>производстве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продукции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животноводства;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2098040" marR="5080" indent="-1772920">
              <a:lnSpc>
                <a:spcPct val="100000"/>
              </a:lnSpc>
              <a:spcBef>
                <a:spcPts val="95"/>
              </a:spcBef>
            </a:pPr>
            <a:r>
              <a:rPr dirty="0"/>
              <a:t>Задачи</a:t>
            </a:r>
            <a:r>
              <a:rPr spc="-155" dirty="0"/>
              <a:t> </a:t>
            </a:r>
            <a:r>
              <a:rPr spc="-10" dirty="0"/>
              <a:t>профессиональной деятельности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11807"/>
            <a:ext cx="8071484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97685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ahoma"/>
                <a:cs typeface="Tahoma"/>
              </a:rPr>
              <a:t>разработка</a:t>
            </a:r>
            <a:r>
              <a:rPr sz="3600" spc="-1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бизнес-</a:t>
            </a:r>
            <a:r>
              <a:rPr sz="3600" dirty="0">
                <a:latin typeface="Tahoma"/>
                <a:cs typeface="Tahoma"/>
              </a:rPr>
              <a:t>планов</a:t>
            </a:r>
            <a:r>
              <a:rPr sz="3600" spc="5" dirty="0">
                <a:latin typeface="Tahoma"/>
                <a:cs typeface="Tahoma"/>
              </a:rPr>
              <a:t> </a:t>
            </a:r>
            <a:r>
              <a:rPr sz="3600" spc="-25" dirty="0">
                <a:latin typeface="Tahoma"/>
                <a:cs typeface="Tahoma"/>
              </a:rPr>
              <a:t>по </a:t>
            </a:r>
            <a:r>
              <a:rPr sz="3600" dirty="0">
                <a:latin typeface="Tahoma"/>
                <a:cs typeface="Tahoma"/>
              </a:rPr>
              <a:t>повышению</a:t>
            </a:r>
            <a:r>
              <a:rPr sz="3600" spc="1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эффективности </a:t>
            </a:r>
            <a:r>
              <a:rPr sz="3600" dirty="0">
                <a:latin typeface="Tahoma"/>
                <a:cs typeface="Tahoma"/>
              </a:rPr>
              <a:t>производства</a:t>
            </a:r>
            <a:r>
              <a:rPr sz="3600" spc="-70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продукции</a:t>
            </a:r>
            <a:endParaRPr sz="36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</a:pPr>
            <a:r>
              <a:rPr sz="3600" dirty="0">
                <a:latin typeface="Tahoma"/>
                <a:cs typeface="Tahoma"/>
              </a:rPr>
              <a:t>животноводства,</a:t>
            </a:r>
            <a:r>
              <a:rPr sz="3600" spc="-1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совершенствование </a:t>
            </a:r>
            <a:r>
              <a:rPr sz="3600" dirty="0">
                <a:latin typeface="Tahoma"/>
                <a:cs typeface="Tahoma"/>
              </a:rPr>
              <a:t>организации</a:t>
            </a:r>
            <a:r>
              <a:rPr sz="3600" spc="-25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и</a:t>
            </a:r>
            <a:r>
              <a:rPr sz="3600" spc="-35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охраны</a:t>
            </a:r>
            <a:r>
              <a:rPr sz="3600" spc="-15" dirty="0">
                <a:latin typeface="Tahoma"/>
                <a:cs typeface="Tahoma"/>
              </a:rPr>
              <a:t> </a:t>
            </a:r>
            <a:r>
              <a:rPr sz="3600" dirty="0">
                <a:latin typeface="Tahoma"/>
                <a:cs typeface="Tahoma"/>
              </a:rPr>
              <a:t>труда,</a:t>
            </a:r>
            <a:r>
              <a:rPr sz="3600" spc="-2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техники </a:t>
            </a:r>
            <a:r>
              <a:rPr sz="3600" dirty="0">
                <a:latin typeface="Tahoma"/>
                <a:cs typeface="Tahoma"/>
              </a:rPr>
              <a:t>безопасности,</a:t>
            </a:r>
            <a:r>
              <a:rPr sz="3600" spc="-60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противопожарной</a:t>
            </a:r>
            <a:endParaRPr sz="36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3600" dirty="0">
                <a:latin typeface="Tahoma"/>
                <a:cs typeface="Tahoma"/>
              </a:rPr>
              <a:t>защиты и</a:t>
            </a:r>
            <a:r>
              <a:rPr sz="3600" spc="-15" dirty="0">
                <a:latin typeface="Tahoma"/>
                <a:cs typeface="Tahoma"/>
              </a:rPr>
              <a:t> </a:t>
            </a:r>
            <a:r>
              <a:rPr sz="3600" spc="-10" dirty="0">
                <a:latin typeface="Tahoma"/>
                <a:cs typeface="Tahoma"/>
              </a:rPr>
              <a:t>жизнеобеспечения;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9429" y="679450"/>
            <a:ext cx="30226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ahoma"/>
                <a:cs typeface="Tahoma"/>
              </a:rPr>
              <a:t>Лекция</a:t>
            </a:r>
            <a:r>
              <a:rPr sz="4400" b="0" spc="75" dirty="0">
                <a:latin typeface="Tahoma"/>
                <a:cs typeface="Tahoma"/>
              </a:rPr>
              <a:t> </a:t>
            </a:r>
            <a:r>
              <a:rPr sz="4400" b="0" spc="1015" dirty="0">
                <a:latin typeface="Tahoma"/>
                <a:cs typeface="Tahoma"/>
              </a:rPr>
              <a:t>№1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907" y="1671319"/>
            <a:ext cx="7746365" cy="283923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716915" marR="709295" algn="ctr">
              <a:lnSpc>
                <a:spcPts val="4320"/>
              </a:lnSpc>
              <a:spcBef>
                <a:spcPts val="640"/>
              </a:spcBef>
            </a:pPr>
            <a:r>
              <a:rPr sz="4000" dirty="0">
                <a:latin typeface="Tahoma"/>
                <a:cs typeface="Tahoma"/>
              </a:rPr>
              <a:t>Введение.</a:t>
            </a:r>
            <a:r>
              <a:rPr sz="4000" spc="-85" dirty="0">
                <a:latin typeface="Tahoma"/>
                <a:cs typeface="Tahoma"/>
              </a:rPr>
              <a:t> </a:t>
            </a:r>
            <a:r>
              <a:rPr sz="4000" spc="-10" dirty="0">
                <a:latin typeface="Tahoma"/>
                <a:cs typeface="Tahoma"/>
              </a:rPr>
              <a:t>Ознакомление</a:t>
            </a:r>
            <a:r>
              <a:rPr sz="4000" spc="-100" dirty="0">
                <a:latin typeface="Tahoma"/>
                <a:cs typeface="Tahoma"/>
              </a:rPr>
              <a:t> </a:t>
            </a:r>
            <a:r>
              <a:rPr sz="4000" spc="-50" dirty="0">
                <a:latin typeface="Tahoma"/>
                <a:cs typeface="Tahoma"/>
              </a:rPr>
              <a:t>с </a:t>
            </a:r>
            <a:r>
              <a:rPr sz="4000" dirty="0">
                <a:latin typeface="Tahoma"/>
                <a:cs typeface="Tahoma"/>
              </a:rPr>
              <a:t>учебным</a:t>
            </a:r>
            <a:r>
              <a:rPr sz="4000" spc="-135" dirty="0">
                <a:latin typeface="Tahoma"/>
                <a:cs typeface="Tahoma"/>
              </a:rPr>
              <a:t> </a:t>
            </a:r>
            <a:r>
              <a:rPr sz="4000" dirty="0">
                <a:latin typeface="Tahoma"/>
                <a:cs typeface="Tahoma"/>
              </a:rPr>
              <a:t>планом</a:t>
            </a:r>
            <a:r>
              <a:rPr sz="4000" spc="-130" dirty="0">
                <a:latin typeface="Tahoma"/>
                <a:cs typeface="Tahoma"/>
              </a:rPr>
              <a:t> </a:t>
            </a:r>
            <a:r>
              <a:rPr sz="4000" spc="-50" dirty="0">
                <a:latin typeface="Tahoma"/>
                <a:cs typeface="Tahoma"/>
              </a:rPr>
              <a:t>и</a:t>
            </a:r>
            <a:endParaRPr sz="4000" dirty="0">
              <a:latin typeface="Tahoma"/>
              <a:cs typeface="Tahoma"/>
            </a:endParaRPr>
          </a:p>
          <a:p>
            <a:pPr marL="12700" marR="5080" algn="ctr">
              <a:lnSpc>
                <a:spcPts val="4320"/>
              </a:lnSpc>
            </a:pPr>
            <a:r>
              <a:rPr sz="4000" dirty="0">
                <a:latin typeface="Tahoma"/>
                <a:cs typeface="Tahoma"/>
              </a:rPr>
              <a:t>образовательным</a:t>
            </a:r>
            <a:r>
              <a:rPr sz="4000" spc="-200" dirty="0">
                <a:latin typeface="Tahoma"/>
                <a:cs typeface="Tahoma"/>
              </a:rPr>
              <a:t> </a:t>
            </a:r>
            <a:r>
              <a:rPr sz="4000" dirty="0">
                <a:latin typeface="Tahoma"/>
                <a:cs typeface="Tahoma"/>
              </a:rPr>
              <a:t>стандартом</a:t>
            </a:r>
            <a:r>
              <a:rPr sz="4000" spc="-210" dirty="0">
                <a:latin typeface="Tahoma"/>
                <a:cs typeface="Tahoma"/>
              </a:rPr>
              <a:t> </a:t>
            </a:r>
            <a:r>
              <a:rPr sz="4000" spc="-25" dirty="0" err="1">
                <a:latin typeface="Tahoma"/>
                <a:cs typeface="Tahoma"/>
              </a:rPr>
              <a:t>по</a:t>
            </a:r>
            <a:r>
              <a:rPr sz="4000" spc="-25" dirty="0">
                <a:latin typeface="Tahoma"/>
                <a:cs typeface="Tahoma"/>
              </a:rPr>
              <a:t> </a:t>
            </a:r>
            <a:r>
              <a:rPr sz="4000" dirty="0" err="1" smtClean="0">
                <a:latin typeface="Tahoma"/>
                <a:cs typeface="Tahoma"/>
              </a:rPr>
              <a:t>специальности</a:t>
            </a:r>
            <a:r>
              <a:rPr lang="ru-RU" sz="4000" dirty="0" smtClean="0">
                <a:latin typeface="Tahoma"/>
                <a:cs typeface="Tahoma"/>
              </a:rPr>
              <a:t> </a:t>
            </a:r>
            <a:r>
              <a:rPr sz="4000" spc="-310" dirty="0" smtClean="0">
                <a:latin typeface="Tahoma"/>
                <a:cs typeface="Tahoma"/>
              </a:rPr>
              <a:t> </a:t>
            </a:r>
            <a:r>
              <a:rPr sz="4000" spc="-10" dirty="0" smtClean="0">
                <a:latin typeface="Tahoma"/>
                <a:cs typeface="Tahoma"/>
              </a:rPr>
              <a:t>«</a:t>
            </a:r>
            <a:r>
              <a:rPr lang="ru-RU" sz="4000" spc="-10" dirty="0" smtClean="0">
                <a:latin typeface="Tahoma"/>
                <a:cs typeface="Tahoma"/>
              </a:rPr>
              <a:t>Водные биоресурсы и аквакультура</a:t>
            </a:r>
            <a:r>
              <a:rPr sz="4000" spc="-10" dirty="0" smtClean="0">
                <a:latin typeface="Tahoma"/>
                <a:cs typeface="Tahoma"/>
              </a:rPr>
              <a:t>»</a:t>
            </a:r>
            <a:endParaRPr sz="40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706755" marR="5080" indent="-646430">
              <a:lnSpc>
                <a:spcPct val="100000"/>
              </a:lnSpc>
              <a:spcBef>
                <a:spcPts val="95"/>
              </a:spcBef>
            </a:pPr>
            <a:r>
              <a:rPr dirty="0"/>
              <a:t>Общие</a:t>
            </a:r>
            <a:r>
              <a:rPr spc="-135" dirty="0"/>
              <a:t> </a:t>
            </a:r>
            <a:r>
              <a:rPr dirty="0"/>
              <a:t>требования</a:t>
            </a:r>
            <a:r>
              <a:rPr spc="-110" dirty="0"/>
              <a:t> </a:t>
            </a:r>
            <a:r>
              <a:rPr dirty="0"/>
              <a:t>к</a:t>
            </a:r>
            <a:r>
              <a:rPr spc="-155" dirty="0"/>
              <a:t> </a:t>
            </a:r>
            <a:r>
              <a:rPr spc="-10" dirty="0"/>
              <a:t>уровню </a:t>
            </a:r>
            <a:r>
              <a:rPr dirty="0"/>
              <a:t>подготовки</a:t>
            </a:r>
            <a:r>
              <a:rPr spc="-235" dirty="0"/>
              <a:t> </a:t>
            </a:r>
            <a:r>
              <a:rPr spc="-10" dirty="0"/>
              <a:t>выпускника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11807"/>
            <a:ext cx="8075930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51840">
              <a:lnSpc>
                <a:spcPct val="100000"/>
              </a:lnSpc>
              <a:spcBef>
                <a:spcPts val="105"/>
              </a:spcBef>
              <a:tabLst>
                <a:tab pos="5059045" algn="l"/>
              </a:tabLst>
            </a:pPr>
            <a:r>
              <a:rPr sz="3200" dirty="0">
                <a:latin typeface="Tahoma"/>
                <a:cs typeface="Tahoma"/>
              </a:rPr>
              <a:t>Выпускник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должен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иметь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достаточный </a:t>
            </a:r>
            <a:r>
              <a:rPr sz="3200" dirty="0">
                <a:latin typeface="Tahoma"/>
                <a:cs typeface="Tahoma"/>
              </a:rPr>
              <a:t>уровень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знаний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умений</a:t>
            </a:r>
            <a:r>
              <a:rPr sz="3200" dirty="0">
                <a:latin typeface="Tahoma"/>
                <a:cs typeface="Tahoma"/>
              </a:rPr>
              <a:t>	в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области</a:t>
            </a:r>
            <a:endParaRPr sz="3200">
              <a:latin typeface="Tahoma"/>
              <a:cs typeface="Tahoma"/>
            </a:endParaRPr>
          </a:p>
          <a:p>
            <a:pPr marL="12700" marR="3179445">
              <a:lnSpc>
                <a:spcPct val="100000"/>
              </a:lnSpc>
            </a:pPr>
            <a:r>
              <a:rPr sz="3200" spc="-10" dirty="0">
                <a:latin typeface="Tahoma"/>
                <a:cs typeface="Tahoma"/>
              </a:rPr>
              <a:t>социально-гуманитарных, естественнонаучных,</a:t>
            </a:r>
            <a:endParaRPr sz="32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3200" dirty="0">
                <a:latin typeface="Tahoma"/>
                <a:cs typeface="Tahoma"/>
              </a:rPr>
              <a:t>общепрофессиональных</a:t>
            </a:r>
            <a:r>
              <a:rPr sz="3200" spc="-8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и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специальных </a:t>
            </a:r>
            <a:r>
              <a:rPr sz="3200" dirty="0">
                <a:latin typeface="Tahoma"/>
                <a:cs typeface="Tahoma"/>
              </a:rPr>
              <a:t>дисциплин,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дисциплин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специализации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spc="-25" dirty="0">
                <a:latin typeface="Tahoma"/>
                <a:cs typeface="Tahoma"/>
              </a:rPr>
              <a:t>для </a:t>
            </a:r>
            <a:r>
              <a:rPr sz="3200" dirty="0">
                <a:latin typeface="Tahoma"/>
                <a:cs typeface="Tahoma"/>
              </a:rPr>
              <a:t>осуществления</a:t>
            </a:r>
            <a:r>
              <a:rPr sz="3200" spc="80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социально-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Tahoma"/>
                <a:cs typeface="Tahoma"/>
              </a:rPr>
              <a:t>профессиональной</a:t>
            </a:r>
            <a:r>
              <a:rPr sz="3200" spc="-95" dirty="0">
                <a:latin typeface="Tahoma"/>
                <a:cs typeface="Tahoma"/>
              </a:rPr>
              <a:t> </a:t>
            </a:r>
            <a:r>
              <a:rPr sz="3200" spc="-10" dirty="0">
                <a:latin typeface="Tahoma"/>
                <a:cs typeface="Tahoma"/>
              </a:rPr>
              <a:t>деятельности.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8920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Выпускник</a:t>
            </a:r>
            <a:r>
              <a:rPr sz="4400" spc="-100" dirty="0"/>
              <a:t> </a:t>
            </a:r>
            <a:r>
              <a:rPr sz="4400" dirty="0"/>
              <a:t>должен</a:t>
            </a:r>
            <a:r>
              <a:rPr sz="4400" spc="-105" dirty="0"/>
              <a:t> </a:t>
            </a:r>
            <a:r>
              <a:rPr sz="4400" spc="-10" dirty="0"/>
              <a:t>уметь</a:t>
            </a:r>
            <a:endParaRPr sz="4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8524" rIns="0" bIns="0" rtlCol="0">
            <a:spAutoFit/>
          </a:bodyPr>
          <a:lstStyle/>
          <a:p>
            <a:pPr marL="205740" marR="967105">
              <a:lnSpc>
                <a:spcPct val="100000"/>
              </a:lnSpc>
              <a:spcBef>
                <a:spcPts val="105"/>
              </a:spcBef>
            </a:pPr>
            <a:r>
              <a:rPr dirty="0"/>
              <a:t>непрерывно</a:t>
            </a:r>
            <a:r>
              <a:rPr spc="-30" dirty="0"/>
              <a:t> </a:t>
            </a:r>
            <a:r>
              <a:rPr dirty="0"/>
              <a:t>пополнять</a:t>
            </a:r>
            <a:r>
              <a:rPr spc="-15" dirty="0"/>
              <a:t> </a:t>
            </a:r>
            <a:r>
              <a:rPr dirty="0"/>
              <a:t>свои</a:t>
            </a:r>
            <a:r>
              <a:rPr spc="-10" dirty="0"/>
              <a:t> знания, </a:t>
            </a:r>
            <a:r>
              <a:rPr dirty="0"/>
              <a:t>анализировать</a:t>
            </a:r>
            <a:r>
              <a:rPr spc="-100" dirty="0"/>
              <a:t> </a:t>
            </a:r>
            <a:r>
              <a:rPr dirty="0"/>
              <a:t>исторические</a:t>
            </a:r>
            <a:r>
              <a:rPr spc="-75" dirty="0"/>
              <a:t> </a:t>
            </a:r>
            <a:r>
              <a:rPr spc="-50" dirty="0"/>
              <a:t>и </a:t>
            </a:r>
            <a:r>
              <a:rPr dirty="0"/>
              <a:t>современные</a:t>
            </a:r>
            <a:r>
              <a:rPr spc="-50" dirty="0"/>
              <a:t> </a:t>
            </a:r>
            <a:r>
              <a:rPr dirty="0"/>
              <a:t>проблемы</a:t>
            </a:r>
            <a:r>
              <a:rPr spc="-45" dirty="0"/>
              <a:t> </a:t>
            </a:r>
            <a:r>
              <a:rPr spc="-10" dirty="0"/>
              <a:t>социально- </a:t>
            </a:r>
            <a:r>
              <a:rPr dirty="0"/>
              <a:t>экономической</a:t>
            </a:r>
            <a:r>
              <a:rPr spc="-45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духовной</a:t>
            </a:r>
            <a:r>
              <a:rPr spc="-40" dirty="0"/>
              <a:t> </a:t>
            </a:r>
            <a:r>
              <a:rPr spc="-10" dirty="0"/>
              <a:t>жизни</a:t>
            </a:r>
          </a:p>
          <a:p>
            <a:pPr marL="205740" marR="5080">
              <a:lnSpc>
                <a:spcPct val="100000"/>
              </a:lnSpc>
            </a:pPr>
            <a:r>
              <a:rPr dirty="0"/>
              <a:t>общества,</a:t>
            </a:r>
            <a:r>
              <a:rPr spc="-50" dirty="0"/>
              <a:t> </a:t>
            </a:r>
            <a:r>
              <a:rPr dirty="0"/>
              <a:t>знать</a:t>
            </a:r>
            <a:r>
              <a:rPr spc="-10" dirty="0"/>
              <a:t> </a:t>
            </a:r>
            <a:r>
              <a:rPr dirty="0"/>
              <a:t>идеологию</a:t>
            </a:r>
            <a:r>
              <a:rPr spc="-50" dirty="0"/>
              <a:t> </a:t>
            </a:r>
            <a:r>
              <a:rPr spc="-10" dirty="0"/>
              <a:t>белорусского </a:t>
            </a:r>
            <a:r>
              <a:rPr dirty="0"/>
              <a:t>государства,</a:t>
            </a:r>
            <a:r>
              <a:rPr spc="-30" dirty="0"/>
              <a:t> </a:t>
            </a:r>
            <a:r>
              <a:rPr dirty="0"/>
              <a:t>нравственные</a:t>
            </a:r>
            <a:r>
              <a:rPr spc="-55" dirty="0"/>
              <a:t> </a:t>
            </a:r>
            <a:r>
              <a:rPr dirty="0"/>
              <a:t>и</a:t>
            </a:r>
            <a:r>
              <a:rPr spc="-25" dirty="0"/>
              <a:t> </a:t>
            </a:r>
            <a:r>
              <a:rPr spc="-10" dirty="0"/>
              <a:t>правовые</a:t>
            </a:r>
          </a:p>
          <a:p>
            <a:pPr marL="205740" marR="1165860">
              <a:lnSpc>
                <a:spcPct val="100000"/>
              </a:lnSpc>
            </a:pPr>
            <a:r>
              <a:rPr dirty="0"/>
              <a:t>нормы,</a:t>
            </a:r>
            <a:r>
              <a:rPr spc="-40" dirty="0"/>
              <a:t> </a:t>
            </a:r>
            <a:r>
              <a:rPr dirty="0"/>
              <a:t>уметь</a:t>
            </a:r>
            <a:r>
              <a:rPr spc="-25" dirty="0"/>
              <a:t> </a:t>
            </a:r>
            <a:r>
              <a:rPr dirty="0"/>
              <a:t>учитывать</a:t>
            </a:r>
            <a:r>
              <a:rPr spc="-50" dirty="0"/>
              <a:t> </a:t>
            </a:r>
            <a:r>
              <a:rPr dirty="0"/>
              <a:t>их</a:t>
            </a:r>
            <a:r>
              <a:rPr spc="-30" dirty="0"/>
              <a:t> </a:t>
            </a:r>
            <a:r>
              <a:rPr dirty="0"/>
              <a:t>в</a:t>
            </a:r>
            <a:r>
              <a:rPr spc="-30" dirty="0"/>
              <a:t> </a:t>
            </a:r>
            <a:r>
              <a:rPr spc="-10" dirty="0"/>
              <a:t>своей деятельности.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9653" rIns="0" bIns="0" rtlCol="0">
            <a:spAutoFit/>
          </a:bodyPr>
          <a:lstStyle/>
          <a:p>
            <a:pPr marL="203835">
              <a:lnSpc>
                <a:spcPct val="100000"/>
              </a:lnSpc>
              <a:spcBef>
                <a:spcPts val="95"/>
              </a:spcBef>
            </a:pPr>
            <a:r>
              <a:rPr dirty="0"/>
              <a:t>Выпускник</a:t>
            </a:r>
            <a:r>
              <a:rPr spc="-175" dirty="0"/>
              <a:t> </a:t>
            </a:r>
            <a:r>
              <a:rPr dirty="0"/>
              <a:t>должен</a:t>
            </a:r>
            <a:r>
              <a:rPr spc="-195" dirty="0"/>
              <a:t> </a:t>
            </a:r>
            <a:r>
              <a:rPr spc="-10" dirty="0"/>
              <a:t>владеть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8524" rIns="0" bIns="0" rtlCol="0">
            <a:spAutoFit/>
          </a:bodyPr>
          <a:lstStyle/>
          <a:p>
            <a:pPr marL="20574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государственными</a:t>
            </a:r>
            <a:r>
              <a:rPr spc="-85" dirty="0"/>
              <a:t> </a:t>
            </a:r>
            <a:r>
              <a:rPr dirty="0"/>
              <a:t>языками</a:t>
            </a:r>
            <a:r>
              <a:rPr spc="-65" dirty="0"/>
              <a:t> </a:t>
            </a:r>
            <a:r>
              <a:rPr spc="-10" dirty="0"/>
              <a:t>(белорусским, </a:t>
            </a:r>
            <a:r>
              <a:rPr dirty="0"/>
              <a:t>русским),</a:t>
            </a:r>
            <a:r>
              <a:rPr spc="-50" dirty="0"/>
              <a:t> </a:t>
            </a:r>
            <a:r>
              <a:rPr dirty="0"/>
              <a:t>одним</a:t>
            </a:r>
            <a:r>
              <a:rPr spc="-45" dirty="0"/>
              <a:t> </a:t>
            </a:r>
            <a:r>
              <a:rPr dirty="0"/>
              <a:t>или</a:t>
            </a:r>
            <a:r>
              <a:rPr spc="-55" dirty="0"/>
              <a:t> </a:t>
            </a:r>
            <a:r>
              <a:rPr spc="-10" dirty="0"/>
              <a:t>несколькими</a:t>
            </a:r>
          </a:p>
          <a:p>
            <a:pPr marL="205740" marR="384175">
              <a:lnSpc>
                <a:spcPct val="100000"/>
              </a:lnSpc>
            </a:pPr>
            <a:r>
              <a:rPr dirty="0"/>
              <a:t>иностранными</a:t>
            </a:r>
            <a:r>
              <a:rPr spc="-15" dirty="0"/>
              <a:t> </a:t>
            </a:r>
            <a:r>
              <a:rPr dirty="0"/>
              <a:t>языками,</a:t>
            </a:r>
            <a:r>
              <a:rPr spc="-15" dirty="0"/>
              <a:t> </a:t>
            </a:r>
            <a:r>
              <a:rPr dirty="0"/>
              <a:t>быть</a:t>
            </a:r>
            <a:r>
              <a:rPr spc="-5" dirty="0"/>
              <a:t> </a:t>
            </a:r>
            <a:r>
              <a:rPr dirty="0"/>
              <a:t>готовым</a:t>
            </a:r>
            <a:r>
              <a:rPr spc="-20" dirty="0"/>
              <a:t> </a:t>
            </a:r>
            <a:r>
              <a:rPr spc="-50" dirty="0"/>
              <a:t>к </a:t>
            </a:r>
            <a:r>
              <a:rPr dirty="0"/>
              <a:t>постоянному</a:t>
            </a:r>
            <a:r>
              <a:rPr spc="-80" dirty="0"/>
              <a:t> </a:t>
            </a:r>
            <a:r>
              <a:rPr spc="-10" dirty="0"/>
              <a:t>профессиональному, </a:t>
            </a:r>
            <a:r>
              <a:rPr dirty="0"/>
              <a:t>культурному</a:t>
            </a:r>
            <a:r>
              <a:rPr spc="-114" dirty="0"/>
              <a:t> </a:t>
            </a:r>
            <a:r>
              <a:rPr dirty="0"/>
              <a:t>и</a:t>
            </a:r>
            <a:r>
              <a:rPr spc="-130" dirty="0"/>
              <a:t> </a:t>
            </a:r>
            <a:r>
              <a:rPr spc="-10" dirty="0"/>
              <a:t>физическому</a:t>
            </a:r>
          </a:p>
          <a:p>
            <a:pPr marL="205740">
              <a:lnSpc>
                <a:spcPct val="100000"/>
              </a:lnSpc>
            </a:pPr>
            <a:r>
              <a:rPr spc="-10" dirty="0"/>
              <a:t>самосовершенствованию.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13279" y="212851"/>
            <a:ext cx="51930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Times New Roman"/>
                <a:cs typeface="Times New Roman"/>
              </a:rPr>
              <a:t>Требования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к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академическим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компетенциям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791" y="791921"/>
            <a:ext cx="6894830" cy="9702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814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Специалист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должен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обладать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следующими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академическими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компетенциями: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  <a:tabLst>
                <a:tab pos="358140" algn="l"/>
                <a:tab pos="1446530" algn="l"/>
                <a:tab pos="1844675" algn="l"/>
                <a:tab pos="3260725" algn="l"/>
                <a:tab pos="4834890" algn="l"/>
                <a:tab pos="5969000" algn="l"/>
              </a:tabLst>
            </a:pPr>
            <a:r>
              <a:rPr sz="2000" spc="-50" dirty="0">
                <a:latin typeface="Times New Roman"/>
                <a:cs typeface="Times New Roman"/>
              </a:rPr>
              <a:t>–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владеть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применять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полученные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базовые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знания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16520" y="1430782"/>
            <a:ext cx="1599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700" algn="l"/>
              </a:tabLst>
            </a:pPr>
            <a:r>
              <a:rPr sz="2000" spc="-25" dirty="0">
                <a:latin typeface="Times New Roman"/>
                <a:cs typeface="Times New Roman"/>
              </a:rPr>
              <a:t>для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решения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9791" y="1736572"/>
            <a:ext cx="8557260" cy="47815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latin typeface="Times New Roman"/>
                <a:cs typeface="Times New Roman"/>
              </a:rPr>
              <a:t>теоретических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практических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задач;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владеть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системным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сравнительным</a:t>
            </a:r>
            <a:r>
              <a:rPr sz="2000" spc="-10" dirty="0">
                <a:latin typeface="Times New Roman"/>
                <a:cs typeface="Times New Roman"/>
              </a:rPr>
              <a:t> анализом;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владеть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исследовательскими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навыками;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уметь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работать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самостоятельно;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быть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способным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предлагать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новые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идеи;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владеть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междисциплинарным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подходом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решении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проблем;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иметь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навыки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использования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информационных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технологий;;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4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иметь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лингвистические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навыки;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уметь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учиться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постоянно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повышать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свою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квалификацию;</a:t>
            </a:r>
            <a:endParaRPr sz="2000">
              <a:latin typeface="Times New Roman"/>
              <a:cs typeface="Times New Roman"/>
            </a:endParaRPr>
          </a:p>
          <a:p>
            <a:pPr marL="12700" marR="5080" indent="345440">
              <a:lnSpc>
                <a:spcPct val="120000"/>
              </a:lnSpc>
              <a:buChar char="–"/>
              <a:tabLst>
                <a:tab pos="358140" algn="l"/>
                <a:tab pos="1597660" algn="l"/>
                <a:tab pos="3150870" algn="l"/>
                <a:tab pos="4815205" algn="l"/>
                <a:tab pos="6845300" algn="l"/>
                <a:tab pos="7378700" algn="l"/>
              </a:tabLst>
            </a:pPr>
            <a:r>
              <a:rPr sz="2000" spc="-10" dirty="0">
                <a:latin typeface="Times New Roman"/>
                <a:cs typeface="Times New Roman"/>
              </a:rPr>
              <a:t>владеть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методикой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проведения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экспериментов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различных </a:t>
            </a:r>
            <a:r>
              <a:rPr sz="2000" dirty="0">
                <a:latin typeface="Times New Roman"/>
                <a:cs typeface="Times New Roman"/>
              </a:rPr>
              <a:t>технологических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условиях;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иметь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навыки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управления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интеллектуальной собственностью;</a:t>
            </a:r>
            <a:endParaRPr sz="2000">
              <a:latin typeface="Times New Roman"/>
              <a:cs typeface="Times New Roman"/>
            </a:endParaRPr>
          </a:p>
          <a:p>
            <a:pPr marL="358140" indent="-345440">
              <a:lnSpc>
                <a:spcPct val="100000"/>
              </a:lnSpc>
              <a:spcBef>
                <a:spcPts val="480"/>
              </a:spcBef>
              <a:buChar char="–"/>
              <a:tabLst>
                <a:tab pos="358140" algn="l"/>
              </a:tabLst>
            </a:pPr>
            <a:r>
              <a:rPr sz="2000" dirty="0">
                <a:latin typeface="Times New Roman"/>
                <a:cs typeface="Times New Roman"/>
              </a:rPr>
              <a:t>применять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методы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биометрической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обработки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результатов.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498728"/>
            <a:ext cx="8485505" cy="4333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359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Times New Roman"/>
                <a:cs typeface="Times New Roman"/>
              </a:rPr>
              <a:t>Требования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к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социально-</a:t>
            </a:r>
            <a:r>
              <a:rPr sz="2400" b="1" spc="-10" dirty="0">
                <a:latin typeface="Times New Roman"/>
                <a:cs typeface="Times New Roman"/>
              </a:rPr>
              <a:t>личностным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компетенциям</a:t>
            </a:r>
            <a:endParaRPr sz="2400">
              <a:latin typeface="Times New Roman"/>
              <a:cs typeface="Times New Roman"/>
            </a:endParaRPr>
          </a:p>
          <a:p>
            <a:pPr marL="457834">
              <a:lnSpc>
                <a:spcPct val="100000"/>
              </a:lnSpc>
              <a:spcBef>
                <a:spcPts val="2235"/>
              </a:spcBef>
            </a:pPr>
            <a:r>
              <a:rPr sz="2400" dirty="0">
                <a:latin typeface="Tahoma"/>
                <a:cs typeface="Tahoma"/>
              </a:rPr>
              <a:t>Специалист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должен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иметь</a:t>
            </a:r>
            <a:r>
              <a:rPr sz="2400" spc="-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следующие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социально-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ahoma"/>
                <a:cs typeface="Tahoma"/>
              </a:rPr>
              <a:t>личностные</a:t>
            </a:r>
            <a:r>
              <a:rPr sz="2400" spc="-10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компетенции:</a:t>
            </a:r>
            <a:endParaRPr sz="2400">
              <a:latin typeface="Tahoma"/>
              <a:cs typeface="Tahoma"/>
            </a:endParaRPr>
          </a:p>
          <a:p>
            <a:pPr marL="457834" indent="-445134">
              <a:lnSpc>
                <a:spcPct val="100000"/>
              </a:lnSpc>
              <a:buFont typeface="Times New Roman"/>
              <a:buChar char="–"/>
              <a:tabLst>
                <a:tab pos="457834" algn="l"/>
              </a:tabLst>
            </a:pPr>
            <a:r>
              <a:rPr sz="2400" dirty="0">
                <a:latin typeface="Tahoma"/>
                <a:cs typeface="Tahoma"/>
              </a:rPr>
              <a:t>высокие</a:t>
            </a:r>
            <a:r>
              <a:rPr sz="2400" spc="-9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качества</a:t>
            </a:r>
            <a:r>
              <a:rPr sz="2400" spc="-7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гражданственности</a:t>
            </a:r>
            <a:r>
              <a:rPr sz="2400" spc="-7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и</a:t>
            </a:r>
            <a:r>
              <a:rPr sz="2400" spc="-9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патриотизма;</a:t>
            </a:r>
            <a:endParaRPr sz="2400">
              <a:latin typeface="Tahoma"/>
              <a:cs typeface="Tahoma"/>
            </a:endParaRPr>
          </a:p>
          <a:p>
            <a:pPr marL="457834" indent="-445134">
              <a:lnSpc>
                <a:spcPct val="100000"/>
              </a:lnSpc>
              <a:buFont typeface="Times New Roman"/>
              <a:buChar char="–"/>
              <a:tabLst>
                <a:tab pos="457834" algn="l"/>
                <a:tab pos="2649220" algn="l"/>
                <a:tab pos="3248025" algn="l"/>
                <a:tab pos="5513070" algn="l"/>
                <a:tab pos="8300084" algn="l"/>
              </a:tabLst>
            </a:pPr>
            <a:r>
              <a:rPr sz="2400" spc="-10" dirty="0">
                <a:latin typeface="Tahoma"/>
                <a:cs typeface="Tahoma"/>
              </a:rPr>
              <a:t>способности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50" dirty="0">
                <a:latin typeface="Tahoma"/>
                <a:cs typeface="Tahoma"/>
              </a:rPr>
              <a:t>к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10" dirty="0">
                <a:latin typeface="Tahoma"/>
                <a:cs typeface="Tahoma"/>
              </a:rPr>
              <a:t>социальному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10" dirty="0">
                <a:latin typeface="Tahoma"/>
                <a:cs typeface="Tahoma"/>
              </a:rPr>
              <a:t>взаимодействию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50" dirty="0">
                <a:latin typeface="Tahoma"/>
                <a:cs typeface="Tahoma"/>
              </a:rPr>
              <a:t>и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ahoma"/>
                <a:cs typeface="Tahoma"/>
              </a:rPr>
              <a:t>межличностным</a:t>
            </a:r>
            <a:r>
              <a:rPr sz="2400" spc="-15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коммуникациям;</a:t>
            </a:r>
            <a:endParaRPr sz="2400">
              <a:latin typeface="Tahoma"/>
              <a:cs typeface="Tahoma"/>
            </a:endParaRPr>
          </a:p>
          <a:p>
            <a:pPr marL="12700" marR="6985" indent="445134">
              <a:lnSpc>
                <a:spcPct val="100000"/>
              </a:lnSpc>
              <a:buFont typeface="Times New Roman"/>
              <a:buChar char="–"/>
              <a:tabLst>
                <a:tab pos="457834" algn="l"/>
                <a:tab pos="1777364" algn="l"/>
                <a:tab pos="3737610" algn="l"/>
                <a:tab pos="5330190" algn="l"/>
                <a:tab pos="5792470" algn="l"/>
                <a:tab pos="7508240" algn="l"/>
              </a:tabLst>
            </a:pPr>
            <a:r>
              <a:rPr sz="2400" spc="-10" dirty="0">
                <a:latin typeface="Tahoma"/>
                <a:cs typeface="Tahoma"/>
              </a:rPr>
              <a:t>навыки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10" dirty="0">
                <a:latin typeface="Tahoma"/>
                <a:cs typeface="Tahoma"/>
              </a:rPr>
              <a:t>физической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10" dirty="0">
                <a:latin typeface="Tahoma"/>
                <a:cs typeface="Tahoma"/>
              </a:rPr>
              <a:t>культуры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50" dirty="0">
                <a:latin typeface="Tahoma"/>
                <a:cs typeface="Tahoma"/>
              </a:rPr>
              <a:t>и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10" dirty="0">
                <a:latin typeface="Tahoma"/>
                <a:cs typeface="Tahoma"/>
              </a:rPr>
              <a:t>здорового</a:t>
            </a:r>
            <a:r>
              <a:rPr sz="2400" dirty="0">
                <a:latin typeface="Tahoma"/>
                <a:cs typeface="Tahoma"/>
              </a:rPr>
              <a:t>	</a:t>
            </a:r>
            <a:r>
              <a:rPr sz="2400" spc="-10" dirty="0">
                <a:latin typeface="Tahoma"/>
                <a:cs typeface="Tahoma"/>
              </a:rPr>
              <a:t>образа жизни;</a:t>
            </a:r>
            <a:endParaRPr sz="2400">
              <a:latin typeface="Tahoma"/>
              <a:cs typeface="Tahoma"/>
            </a:endParaRPr>
          </a:p>
          <a:p>
            <a:pPr marL="457834" indent="-445134">
              <a:lnSpc>
                <a:spcPct val="100000"/>
              </a:lnSpc>
              <a:spcBef>
                <a:spcPts val="5"/>
              </a:spcBef>
              <a:buFont typeface="Times New Roman"/>
              <a:buChar char="–"/>
              <a:tabLst>
                <a:tab pos="457834" algn="l"/>
              </a:tabLst>
            </a:pPr>
            <a:r>
              <a:rPr sz="2400" dirty="0">
                <a:latin typeface="Tahoma"/>
                <a:cs typeface="Tahoma"/>
              </a:rPr>
              <a:t>способность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к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критике</a:t>
            </a:r>
            <a:r>
              <a:rPr sz="2400" spc="-7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и</a:t>
            </a:r>
            <a:r>
              <a:rPr sz="2400" spc="-6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самокритике;</a:t>
            </a:r>
            <a:endParaRPr sz="2400">
              <a:latin typeface="Tahoma"/>
              <a:cs typeface="Tahoma"/>
            </a:endParaRPr>
          </a:p>
          <a:p>
            <a:pPr marL="12700" marR="6985" indent="445134">
              <a:lnSpc>
                <a:spcPct val="100000"/>
              </a:lnSpc>
              <a:buFont typeface="Times New Roman"/>
              <a:buChar char="–"/>
              <a:tabLst>
                <a:tab pos="457834" algn="l"/>
              </a:tabLst>
            </a:pPr>
            <a:r>
              <a:rPr sz="2400" dirty="0">
                <a:latin typeface="Tahoma"/>
                <a:cs typeface="Tahoma"/>
              </a:rPr>
              <a:t>знания</a:t>
            </a:r>
            <a:r>
              <a:rPr sz="2400" spc="1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особенностей</a:t>
            </a:r>
            <a:r>
              <a:rPr sz="2400" spc="16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работы</a:t>
            </a:r>
            <a:r>
              <a:rPr sz="2400" spc="14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в</a:t>
            </a:r>
            <a:r>
              <a:rPr sz="2400" spc="15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коллективе,</a:t>
            </a:r>
            <a:r>
              <a:rPr sz="2400" spc="15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социологии </a:t>
            </a:r>
            <a:r>
              <a:rPr sz="2400" dirty="0">
                <a:latin typeface="Tahoma"/>
                <a:cs typeface="Tahoma"/>
              </a:rPr>
              <a:t>и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психологии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труда.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4780" y="1219580"/>
            <a:ext cx="740283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2705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4.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Структура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содержание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учебного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плана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по </a:t>
            </a:r>
            <a:r>
              <a:rPr sz="2400" dirty="0" err="1">
                <a:latin typeface="Times New Roman"/>
                <a:cs typeface="Times New Roman"/>
              </a:rPr>
              <a:t>специальности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lang="ru-RU" sz="2400" dirty="0" smtClean="0">
                <a:latin typeface="Times New Roman"/>
                <a:cs typeface="Times New Roman"/>
              </a:rPr>
              <a:t>Водные биоресурсы и аквакультура </a:t>
            </a:r>
            <a:r>
              <a:rPr sz="2400" spc="-10" dirty="0" err="1" smtClean="0">
                <a:latin typeface="Times New Roman"/>
                <a:cs typeface="Times New Roman"/>
              </a:rPr>
              <a:t>сроком</a:t>
            </a:r>
            <a:r>
              <a:rPr sz="2400" spc="-50" dirty="0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 err="1" smtClean="0">
                <a:latin typeface="Times New Roman"/>
                <a:cs typeface="Times New Roman"/>
              </a:rPr>
              <a:t>года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7680" y="1195531"/>
          <a:ext cx="8326754" cy="40895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0"/>
                <a:gridCol w="3913504"/>
              </a:tblGrid>
              <a:tr h="4086860">
                <a:tc>
                  <a:txBody>
                    <a:bodyPr/>
                    <a:lstStyle/>
                    <a:p>
                      <a:pPr marL="1200785">
                        <a:lnSpc>
                          <a:spcPts val="3354"/>
                        </a:lnSpc>
                      </a:pPr>
                      <a:r>
                        <a:rPr sz="2800" b="1" spc="-10" dirty="0">
                          <a:latin typeface="Tahoma"/>
                          <a:cs typeface="Tahoma"/>
                        </a:rPr>
                        <a:t>Экзамены: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31750" marR="374650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Tahoma"/>
                          <a:cs typeface="Tahoma"/>
                        </a:rPr>
                        <a:t>История</a:t>
                      </a:r>
                      <a:r>
                        <a:rPr sz="2800" b="1" spc="-1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800" b="1" spc="-10" dirty="0">
                          <a:latin typeface="Tahoma"/>
                          <a:cs typeface="Tahoma"/>
                        </a:rPr>
                        <a:t>белорусской государственности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31750" marR="77470">
                        <a:lnSpc>
                          <a:spcPct val="100000"/>
                        </a:lnSpc>
                        <a:spcBef>
                          <a:spcPts val="2405"/>
                        </a:spcBef>
                      </a:pPr>
                      <a:r>
                        <a:rPr sz="2800" b="1" spc="-10" dirty="0">
                          <a:latin typeface="Tahoma"/>
                          <a:cs typeface="Tahoma"/>
                        </a:rPr>
                        <a:t>Морфология сельскохозяйственных животных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160"/>
                        </a:spcBef>
                      </a:pPr>
                      <a:r>
                        <a:rPr sz="2800" b="1" spc="-10" dirty="0">
                          <a:latin typeface="Tahoma"/>
                          <a:cs typeface="Tahoma"/>
                        </a:rPr>
                        <a:t>Генетика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0" algn="ctr">
                        <a:lnSpc>
                          <a:spcPts val="3354"/>
                        </a:lnSpc>
                      </a:pPr>
                      <a:r>
                        <a:rPr sz="2800" b="1" spc="-10" dirty="0">
                          <a:latin typeface="Tahoma"/>
                          <a:cs typeface="Tahoma"/>
                        </a:rPr>
                        <a:t>Зачет: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Tahoma"/>
                          <a:cs typeface="Tahoma"/>
                        </a:rPr>
                        <a:t>Высшая</a:t>
                      </a:r>
                      <a:r>
                        <a:rPr sz="2800" b="1" spc="-1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800" b="1" spc="-10" dirty="0">
                          <a:latin typeface="Tahoma"/>
                          <a:cs typeface="Tahoma"/>
                        </a:rPr>
                        <a:t>математика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85090" marR="250825">
                        <a:lnSpc>
                          <a:spcPct val="100000"/>
                        </a:lnSpc>
                        <a:spcBef>
                          <a:spcPts val="2160"/>
                        </a:spcBef>
                      </a:pPr>
                      <a:r>
                        <a:rPr sz="2800" b="1" dirty="0">
                          <a:latin typeface="Tahoma"/>
                          <a:cs typeface="Tahoma"/>
                        </a:rPr>
                        <a:t>Физика</a:t>
                      </a:r>
                      <a:r>
                        <a:rPr sz="2800" b="1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800" b="1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28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800" b="1" spc="-10" dirty="0">
                          <a:latin typeface="Tahoma"/>
                          <a:cs typeface="Tahoma"/>
                        </a:rPr>
                        <a:t>основами биофизики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85090" marR="272415">
                        <a:lnSpc>
                          <a:spcPct val="164300"/>
                        </a:lnSpc>
                        <a:spcBef>
                          <a:spcPts val="5"/>
                        </a:spcBef>
                      </a:pPr>
                      <a:r>
                        <a:rPr sz="2800" b="1" dirty="0">
                          <a:latin typeface="Tahoma"/>
                          <a:cs typeface="Tahoma"/>
                        </a:rPr>
                        <a:t>Иностранный</a:t>
                      </a:r>
                      <a:r>
                        <a:rPr sz="2800" b="1" spc="-1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800" b="1" spc="-20" dirty="0">
                          <a:latin typeface="Tahoma"/>
                          <a:cs typeface="Tahoma"/>
                        </a:rPr>
                        <a:t>язык </a:t>
                      </a:r>
                      <a:r>
                        <a:rPr sz="2800" b="1" spc="-10" dirty="0">
                          <a:latin typeface="Tahoma"/>
                          <a:cs typeface="Tahoma"/>
                        </a:rPr>
                        <a:t>Химия</a:t>
                      </a:r>
                      <a:endParaRPr sz="2800">
                        <a:latin typeface="Tahoma"/>
                        <a:cs typeface="Tahoma"/>
                      </a:endParaRPr>
                    </a:p>
                    <a:p>
                      <a:pPr marL="85090">
                        <a:lnSpc>
                          <a:spcPts val="3275"/>
                        </a:lnSpc>
                        <a:spcBef>
                          <a:spcPts val="2160"/>
                        </a:spcBef>
                      </a:pPr>
                      <a:r>
                        <a:rPr sz="2800" b="1" spc="-10" dirty="0">
                          <a:latin typeface="Tahoma"/>
                          <a:cs typeface="Tahoma"/>
                        </a:rPr>
                        <a:t>Зоология</a:t>
                      </a:r>
                      <a:endParaRPr sz="2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9600" y="189992"/>
            <a:ext cx="32238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1</a:t>
            </a:r>
            <a:r>
              <a:rPr sz="2800" spc="-30" dirty="0"/>
              <a:t> </a:t>
            </a:r>
            <a:r>
              <a:rPr sz="2800" dirty="0"/>
              <a:t>курс</a:t>
            </a:r>
            <a:r>
              <a:rPr sz="2800" spc="-40" dirty="0"/>
              <a:t> </a:t>
            </a:r>
            <a:r>
              <a:rPr sz="2800" dirty="0"/>
              <a:t>1</a:t>
            </a:r>
            <a:r>
              <a:rPr sz="2800" spc="-30" dirty="0"/>
              <a:t> </a:t>
            </a:r>
            <a:r>
              <a:rPr sz="2800" spc="-10" dirty="0"/>
              <a:t>семестр:</a:t>
            </a:r>
            <a:endParaRPr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785" y="967231"/>
            <a:ext cx="218821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Tahoma"/>
                <a:cs typeface="Tahoma"/>
              </a:rPr>
              <a:t>Экзамены: Философия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1205" y="1835167"/>
            <a:ext cx="4321810" cy="371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2280" marR="300355">
              <a:lnSpc>
                <a:spcPct val="139300"/>
              </a:lnSpc>
              <a:spcBef>
                <a:spcPts val="100"/>
              </a:spcBef>
            </a:pPr>
            <a:r>
              <a:rPr sz="2800" b="1" dirty="0">
                <a:latin typeface="Tahoma"/>
                <a:cs typeface="Tahoma"/>
              </a:rPr>
              <a:t>Иностранный</a:t>
            </a:r>
            <a:r>
              <a:rPr sz="2800" b="1" spc="-155" dirty="0">
                <a:latin typeface="Tahoma"/>
                <a:cs typeface="Tahoma"/>
              </a:rPr>
              <a:t> </a:t>
            </a:r>
            <a:r>
              <a:rPr sz="2800" b="1" spc="-20" dirty="0">
                <a:latin typeface="Tahoma"/>
                <a:cs typeface="Tahoma"/>
              </a:rPr>
              <a:t>язык </a:t>
            </a:r>
            <a:r>
              <a:rPr sz="2800" b="1" spc="-10" dirty="0">
                <a:latin typeface="Tahoma"/>
                <a:cs typeface="Tahoma"/>
              </a:rPr>
              <a:t>Химия</a:t>
            </a:r>
            <a:endParaRPr sz="2800">
              <a:latin typeface="Tahoma"/>
              <a:cs typeface="Tahoma"/>
            </a:endParaRPr>
          </a:p>
          <a:p>
            <a:pPr marL="12700" marR="5080" indent="449580">
              <a:lnSpc>
                <a:spcPct val="100000"/>
              </a:lnSpc>
              <a:spcBef>
                <a:spcPts val="1445"/>
              </a:spcBef>
            </a:pPr>
            <a:r>
              <a:rPr sz="2800" b="1" dirty="0">
                <a:latin typeface="Tahoma"/>
                <a:cs typeface="Tahoma"/>
              </a:rPr>
              <a:t>Физиология</a:t>
            </a:r>
            <a:r>
              <a:rPr sz="2800" b="1" spc="-35" dirty="0">
                <a:latin typeface="Tahoma"/>
                <a:cs typeface="Tahoma"/>
              </a:rPr>
              <a:t> </a:t>
            </a:r>
            <a:r>
              <a:rPr sz="2800" b="1" spc="-50" dirty="0">
                <a:latin typeface="Tahoma"/>
                <a:cs typeface="Tahoma"/>
              </a:rPr>
              <a:t>и </a:t>
            </a:r>
            <a:r>
              <a:rPr sz="2800" b="1" spc="-10" dirty="0">
                <a:latin typeface="Tahoma"/>
                <a:cs typeface="Tahoma"/>
              </a:rPr>
              <a:t>этология сельскохозяйственных животных</a:t>
            </a:r>
            <a:endParaRPr sz="2800">
              <a:latin typeface="Tahoma"/>
              <a:cs typeface="Tahoma"/>
            </a:endParaRPr>
          </a:p>
          <a:p>
            <a:pPr marL="462280">
              <a:lnSpc>
                <a:spcPct val="100000"/>
              </a:lnSpc>
              <a:spcBef>
                <a:spcPts val="1440"/>
              </a:spcBef>
            </a:pPr>
            <a:r>
              <a:rPr sz="2800" b="1" spc="-10" dirty="0">
                <a:latin typeface="Tahoma"/>
                <a:cs typeface="Tahoma"/>
              </a:rPr>
              <a:t>Микробиология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15915" y="1820621"/>
            <a:ext cx="2654935" cy="2342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Tahoma"/>
                <a:cs typeface="Tahoma"/>
              </a:rPr>
              <a:t>технологии</a:t>
            </a:r>
            <a:endParaRPr sz="2800">
              <a:latin typeface="Tahoma"/>
              <a:cs typeface="Tahoma"/>
            </a:endParaRPr>
          </a:p>
          <a:p>
            <a:pPr marL="462280" marR="5080">
              <a:lnSpc>
                <a:spcPts val="5760"/>
              </a:lnSpc>
              <a:spcBef>
                <a:spcPts val="595"/>
              </a:spcBef>
            </a:pPr>
            <a:r>
              <a:rPr sz="2800" b="1" spc="-10" dirty="0">
                <a:latin typeface="Tahoma"/>
                <a:cs typeface="Tahoma"/>
              </a:rPr>
              <a:t>Биометрия </a:t>
            </a:r>
            <a:r>
              <a:rPr sz="2800" b="1" dirty="0">
                <a:latin typeface="Tahoma"/>
                <a:cs typeface="Tahoma"/>
              </a:rPr>
              <a:t>Диф.</a:t>
            </a:r>
            <a:r>
              <a:rPr sz="2800" b="1" spc="-6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зачет: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ts val="2770"/>
              </a:lnSpc>
            </a:pPr>
            <a:r>
              <a:rPr sz="2800" b="1" spc="-10" dirty="0">
                <a:latin typeface="Tahoma"/>
                <a:cs typeface="Tahoma"/>
              </a:rPr>
              <a:t>Политология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06673" y="243967"/>
            <a:ext cx="5688330" cy="1602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ahoma"/>
                <a:cs typeface="Tahoma"/>
              </a:rPr>
              <a:t>1</a:t>
            </a:r>
            <a:r>
              <a:rPr sz="2800" b="1" spc="-2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курс</a:t>
            </a:r>
            <a:r>
              <a:rPr sz="2800" b="1" spc="-3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2</a:t>
            </a:r>
            <a:r>
              <a:rPr sz="2800" b="1" spc="-2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семестр:</a:t>
            </a:r>
            <a:endParaRPr sz="2800">
              <a:latin typeface="Tahoma"/>
              <a:cs typeface="Tahoma"/>
            </a:endParaRPr>
          </a:p>
          <a:p>
            <a:pPr marL="2271395">
              <a:lnSpc>
                <a:spcPct val="100000"/>
              </a:lnSpc>
              <a:spcBef>
                <a:spcPts val="2335"/>
              </a:spcBef>
            </a:pPr>
            <a:r>
              <a:rPr sz="2800" b="1" spc="-10" dirty="0">
                <a:latin typeface="Tahoma"/>
                <a:cs typeface="Tahoma"/>
              </a:rPr>
              <a:t>Зачет:</a:t>
            </a:r>
            <a:endParaRPr sz="2800">
              <a:latin typeface="Tahoma"/>
              <a:cs typeface="Tahoma"/>
            </a:endParaRPr>
          </a:p>
          <a:p>
            <a:pPr marL="2271395">
              <a:lnSpc>
                <a:spcPct val="100000"/>
              </a:lnSpc>
            </a:pPr>
            <a:r>
              <a:rPr sz="2800" b="1" spc="-10" dirty="0">
                <a:latin typeface="Tahoma"/>
                <a:cs typeface="Tahoma"/>
              </a:rPr>
              <a:t>Информационные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779" y="822401"/>
            <a:ext cx="3037840" cy="3379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0975" indent="112776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ahoma"/>
                <a:cs typeface="Tahoma"/>
              </a:rPr>
              <a:t>Экзамены: Современная политэкономия</a:t>
            </a:r>
            <a:endParaRPr sz="2400">
              <a:latin typeface="Tahoma"/>
              <a:cs typeface="Tahoma"/>
            </a:endParaRPr>
          </a:p>
          <a:p>
            <a:pPr marL="12700" marR="873760">
              <a:lnSpc>
                <a:spcPct val="158300"/>
              </a:lnSpc>
              <a:spcBef>
                <a:spcPts val="5"/>
              </a:spcBef>
            </a:pPr>
            <a:r>
              <a:rPr sz="2400" b="1" spc="-10" dirty="0">
                <a:latin typeface="Tahoma"/>
                <a:cs typeface="Tahoma"/>
              </a:rPr>
              <a:t>Зоогигиена Механизация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Tahoma"/>
                <a:cs typeface="Tahoma"/>
              </a:rPr>
              <a:t>животноводства</a:t>
            </a:r>
            <a:r>
              <a:rPr sz="2400" b="1" spc="-40" dirty="0">
                <a:latin typeface="Tahoma"/>
                <a:cs typeface="Tahoma"/>
              </a:rPr>
              <a:t> </a:t>
            </a:r>
            <a:r>
              <a:rPr sz="2400" b="1" spc="-50" dirty="0">
                <a:latin typeface="Tahoma"/>
                <a:cs typeface="Tahoma"/>
              </a:rPr>
              <a:t>с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Tahoma"/>
                <a:cs typeface="Tahoma"/>
              </a:rPr>
              <a:t>основами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Tahoma"/>
                <a:cs typeface="Tahoma"/>
              </a:rPr>
              <a:t>энергосбережения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3779" y="4389577"/>
            <a:ext cx="348996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ahoma"/>
                <a:cs typeface="Tahoma"/>
              </a:rPr>
              <a:t>Кормопроизводство</a:t>
            </a:r>
            <a:r>
              <a:rPr sz="2400" b="1" spc="-45" dirty="0">
                <a:latin typeface="Tahoma"/>
                <a:cs typeface="Tahoma"/>
              </a:rPr>
              <a:t> </a:t>
            </a:r>
            <a:r>
              <a:rPr sz="2400" b="1" spc="-50" dirty="0">
                <a:latin typeface="Tahoma"/>
                <a:cs typeface="Tahoma"/>
              </a:rPr>
              <a:t>с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latin typeface="Tahoma"/>
                <a:cs typeface="Tahoma"/>
              </a:rPr>
              <a:t>основами</a:t>
            </a:r>
            <a:r>
              <a:rPr sz="2400" b="1" spc="-125" dirty="0">
                <a:latin typeface="Tahoma"/>
                <a:cs typeface="Tahoma"/>
              </a:rPr>
              <a:t> </a:t>
            </a:r>
            <a:r>
              <a:rPr sz="2400" b="1" spc="-10" dirty="0">
                <a:latin typeface="Tahoma"/>
                <a:cs typeface="Tahoma"/>
              </a:rPr>
              <a:t>ботаники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68215" y="822401"/>
            <a:ext cx="4663440" cy="3502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Tahoma"/>
                <a:cs typeface="Tahoma"/>
              </a:rPr>
              <a:t>Зачет:</a:t>
            </a:r>
            <a:endParaRPr sz="24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ahoma"/>
                <a:cs typeface="Tahoma"/>
              </a:rPr>
              <a:t>Кормление</a:t>
            </a:r>
            <a:r>
              <a:rPr sz="2000" b="1" spc="-3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сельскохозяйственных животных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000" b="1" spc="-10" dirty="0">
                <a:latin typeface="Tahoma"/>
                <a:cs typeface="Tahoma"/>
              </a:rPr>
              <a:t>Разведение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Tahoma"/>
                <a:cs typeface="Tahoma"/>
              </a:rPr>
              <a:t>сельскохозяйственных</a:t>
            </a:r>
            <a:r>
              <a:rPr sz="2000" b="1" spc="-130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животных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000" b="1" spc="-10" dirty="0">
                <a:latin typeface="Tahoma"/>
                <a:cs typeface="Tahoma"/>
              </a:rPr>
              <a:t>Пчеловодство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000" b="1" spc="-10" dirty="0">
                <a:latin typeface="Tahoma"/>
                <a:cs typeface="Tahoma"/>
              </a:rPr>
              <a:t>Биобезопасность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Tahoma"/>
                <a:cs typeface="Tahoma"/>
              </a:rPr>
              <a:t>животноводческих</a:t>
            </a:r>
            <a:r>
              <a:rPr sz="2000" b="1" spc="-100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объектов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000" b="1" dirty="0">
                <a:latin typeface="Tahoma"/>
                <a:cs typeface="Tahoma"/>
              </a:rPr>
              <a:t>Правовое</a:t>
            </a:r>
            <a:r>
              <a:rPr sz="2000" b="1" spc="-1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обеспечение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68215" y="4130649"/>
            <a:ext cx="4603115" cy="206883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2000" b="1" dirty="0">
                <a:latin typeface="Tahoma"/>
                <a:cs typeface="Tahoma"/>
              </a:rPr>
              <a:t>хозяйственной</a:t>
            </a:r>
            <a:r>
              <a:rPr sz="2000" b="1" spc="-90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деятельности</a:t>
            </a:r>
            <a:endParaRPr sz="2000">
              <a:latin typeface="Tahoma"/>
              <a:cs typeface="Tahoma"/>
            </a:endParaRPr>
          </a:p>
          <a:p>
            <a:pPr marL="12700" marR="207645">
              <a:lnSpc>
                <a:spcPct val="100000"/>
              </a:lnSpc>
              <a:spcBef>
                <a:spcPts val="1325"/>
              </a:spcBef>
            </a:pPr>
            <a:r>
              <a:rPr sz="2000" b="1" dirty="0">
                <a:latin typeface="Tahoma"/>
                <a:cs typeface="Tahoma"/>
              </a:rPr>
              <a:t>Биология</a:t>
            </a:r>
            <a:r>
              <a:rPr sz="2000" b="1" spc="-7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сельскохозяйственной птицы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000" b="1" dirty="0">
                <a:latin typeface="Tahoma"/>
                <a:cs typeface="Tahoma"/>
              </a:rPr>
              <a:t>Анатомия,</a:t>
            </a:r>
            <a:r>
              <a:rPr sz="2000" b="1" spc="-2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физиология</a:t>
            </a:r>
            <a:r>
              <a:rPr sz="2000" b="1" spc="-50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и</a:t>
            </a:r>
            <a:r>
              <a:rPr sz="2000" b="1" spc="-2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этология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000" b="1" spc="-10" dirty="0">
                <a:latin typeface="Tahoma"/>
                <a:cs typeface="Tahoma"/>
              </a:rPr>
              <a:t>собак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395598" y="189992"/>
            <a:ext cx="31616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2</a:t>
            </a:r>
            <a:r>
              <a:rPr sz="2800" spc="-30" dirty="0"/>
              <a:t> </a:t>
            </a:r>
            <a:r>
              <a:rPr sz="2800" dirty="0"/>
              <a:t>курс</a:t>
            </a:r>
            <a:r>
              <a:rPr sz="2800" spc="-40" dirty="0"/>
              <a:t> </a:t>
            </a:r>
            <a:r>
              <a:rPr sz="2800" dirty="0"/>
              <a:t>3</a:t>
            </a:r>
            <a:r>
              <a:rPr sz="2800" spc="-30" dirty="0"/>
              <a:t> </a:t>
            </a:r>
            <a:r>
              <a:rPr sz="2800" spc="-10" dirty="0"/>
              <a:t>семестр</a:t>
            </a:r>
            <a:r>
              <a:rPr sz="1400" spc="-10" dirty="0">
                <a:solidFill>
                  <a:srgbClr val="FFFFFF"/>
                </a:solidFill>
              </a:rPr>
              <a:t>: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923645" y="6229299"/>
            <a:ext cx="76219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Курсовая</a:t>
            </a:r>
            <a:r>
              <a:rPr sz="2400" b="1" spc="-8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работа</a:t>
            </a:r>
            <a:r>
              <a:rPr sz="2400" b="1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по</a:t>
            </a:r>
            <a:r>
              <a:rPr sz="2400" b="1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учебной</a:t>
            </a:r>
            <a:r>
              <a:rPr sz="2400" b="1" spc="-8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00000"/>
                </a:solidFill>
                <a:latin typeface="Times New Roman"/>
                <a:cs typeface="Times New Roman"/>
              </a:rPr>
              <a:t>дисциплине</a:t>
            </a:r>
            <a:r>
              <a:rPr sz="2400" b="1" spc="-4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"Зоогигиена"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4729" y="604879"/>
          <a:ext cx="8749665" cy="4712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8150"/>
                <a:gridCol w="5771515"/>
              </a:tblGrid>
              <a:tr h="4712335">
                <a:tc>
                  <a:txBody>
                    <a:bodyPr/>
                    <a:lstStyle/>
                    <a:p>
                      <a:pPr marL="840740">
                        <a:lnSpc>
                          <a:spcPct val="100000"/>
                        </a:lnSpc>
                      </a:pPr>
                      <a:r>
                        <a:rPr sz="2400" spc="-10" dirty="0">
                          <a:latin typeface="Tahoma"/>
                          <a:cs typeface="Tahoma"/>
                        </a:rPr>
                        <a:t>Экзамены:</a:t>
                      </a:r>
                      <a:endParaRPr sz="24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Кормление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 marR="28575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сельскохозяйственных животных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Разведение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 marR="28575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сельскохозяйственных животных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Основы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ветеринарной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медицины</a:t>
                      </a:r>
                      <a:endParaRPr sz="20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3370" algn="ctr">
                        <a:lnSpc>
                          <a:spcPct val="100000"/>
                        </a:lnSpc>
                      </a:pPr>
                      <a:r>
                        <a:rPr sz="2400" spc="-10" dirty="0">
                          <a:latin typeface="Tahoma"/>
                          <a:cs typeface="Tahoma"/>
                        </a:rPr>
                        <a:t>Зачет:</a:t>
                      </a:r>
                      <a:endParaRPr sz="2400">
                        <a:latin typeface="Tahoma"/>
                        <a:cs typeface="Tahoma"/>
                      </a:endParaRPr>
                    </a:p>
                    <a:p>
                      <a:pPr marL="2933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Рыбоводство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 marR="124015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Эндогенный</a:t>
                      </a:r>
                      <a:r>
                        <a:rPr sz="2000" spc="-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контроль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пищеварения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сельскохозяйственных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 животных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Цифровые</a:t>
                      </a:r>
                      <a:r>
                        <a:rPr sz="20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технологии</a:t>
                      </a:r>
                      <a:r>
                        <a:rPr sz="20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20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кормлении</a:t>
                      </a:r>
                      <a:r>
                        <a:rPr sz="20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животных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 marR="1765300">
                        <a:lnSpc>
                          <a:spcPct val="150000"/>
                        </a:lnSpc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Генная</a:t>
                      </a:r>
                      <a:r>
                        <a:rPr sz="20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2000" spc="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клеточная</a:t>
                      </a:r>
                      <a:r>
                        <a:rPr sz="20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инженерия Инкубация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Основы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биотехнологии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 marR="344805" indent="787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Диф.</a:t>
                      </a:r>
                      <a:r>
                        <a:rPr sz="20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зачет:</a:t>
                      </a:r>
                      <a:r>
                        <a:rPr sz="20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Личностно-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профессиональное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развитие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специалиста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Диф.</a:t>
                      </a:r>
                      <a:r>
                        <a:rPr sz="20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зачет:</a:t>
                      </a:r>
                      <a:r>
                        <a:rPr sz="20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Социальная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психология</a:t>
                      </a:r>
                      <a:r>
                        <a:rPr sz="20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/</a:t>
                      </a:r>
                      <a:r>
                        <a:rPr sz="20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Основы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293370">
                        <a:lnSpc>
                          <a:spcPts val="2315"/>
                        </a:lnSpc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права</a:t>
                      </a:r>
                      <a:endParaRPr sz="20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54502" y="117729"/>
            <a:ext cx="27857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dirty="0"/>
              <a:t>2</a:t>
            </a:r>
            <a:r>
              <a:rPr sz="2400" spc="-40" dirty="0"/>
              <a:t> </a:t>
            </a:r>
            <a:r>
              <a:rPr sz="2400" dirty="0"/>
              <a:t>курс</a:t>
            </a:r>
            <a:r>
              <a:rPr sz="2400" spc="-30" dirty="0"/>
              <a:t> </a:t>
            </a:r>
            <a:r>
              <a:rPr sz="2400" dirty="0"/>
              <a:t>4</a:t>
            </a:r>
            <a:r>
              <a:rPr sz="2400" spc="-25" dirty="0"/>
              <a:t> </a:t>
            </a:r>
            <a:r>
              <a:rPr sz="2400" spc="-10" dirty="0"/>
              <a:t>семестр</a:t>
            </a:r>
            <a:r>
              <a:rPr sz="2800" spc="-10" dirty="0"/>
              <a:t>: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366166" y="5543194"/>
            <a:ext cx="86982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22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Курсовая</a:t>
            </a:r>
            <a:r>
              <a:rPr sz="1800" b="1" spc="2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работа</a:t>
            </a:r>
            <a:r>
              <a:rPr sz="1800" b="1" spc="2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по</a:t>
            </a:r>
            <a:r>
              <a:rPr sz="1800" b="1" spc="2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учебной</a:t>
            </a:r>
            <a:r>
              <a:rPr sz="1800" b="1" spc="254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дисциплине</a:t>
            </a:r>
            <a:r>
              <a:rPr sz="1800" b="1" spc="27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"Кормление</a:t>
            </a:r>
            <a:r>
              <a:rPr sz="1800" b="1" spc="2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сельскохозяйственных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животных"</a:t>
            </a:r>
            <a:endParaRPr sz="1800">
              <a:latin typeface="Times New Roman"/>
              <a:cs typeface="Times New Roman"/>
            </a:endParaRPr>
          </a:p>
          <a:p>
            <a:pPr marL="12700" marR="266700" indent="449580">
              <a:lnSpc>
                <a:spcPct val="100000"/>
              </a:lnSpc>
            </a:pPr>
            <a:r>
              <a:rPr sz="18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Курсовая</a:t>
            </a:r>
            <a:r>
              <a:rPr sz="1800" b="1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работа</a:t>
            </a:r>
            <a:r>
              <a:rPr sz="1800" b="1" spc="-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по</a:t>
            </a:r>
            <a:r>
              <a:rPr sz="1800" b="1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/>
                <a:cs typeface="Times New Roman"/>
              </a:rPr>
              <a:t>учебной</a:t>
            </a:r>
            <a:r>
              <a:rPr sz="1800" b="1" spc="-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дисциплине "Разведение</a:t>
            </a:r>
            <a:r>
              <a:rPr sz="1800" b="1" spc="-3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сельскохозяйственных животных"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3809" y="402463"/>
            <a:ext cx="15157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/>
              <a:t>План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02742" y="1186053"/>
            <a:ext cx="7815580" cy="4561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ts val="3195"/>
              </a:lnSpc>
              <a:spcBef>
                <a:spcPts val="95"/>
              </a:spcBef>
              <a:buSzPct val="64285"/>
              <a:buFont typeface="Arial"/>
              <a:buChar char="•"/>
              <a:tabLst>
                <a:tab pos="354965" algn="l"/>
              </a:tabLst>
            </a:pPr>
            <a:r>
              <a:rPr sz="2800" b="1" dirty="0">
                <a:latin typeface="Tahoma"/>
                <a:cs typeface="Tahoma"/>
              </a:rPr>
              <a:t>1.</a:t>
            </a:r>
            <a:r>
              <a:rPr sz="2800" b="1" spc="-7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Цели,</a:t>
            </a:r>
            <a:r>
              <a:rPr sz="2800" b="1" spc="-7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задачи</a:t>
            </a:r>
            <a:r>
              <a:rPr sz="2800" b="1" spc="-4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и</a:t>
            </a:r>
            <a:r>
              <a:rPr sz="2800" b="1" spc="-7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предмет</a:t>
            </a:r>
            <a:r>
              <a:rPr sz="2800" b="1" spc="-4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дисциплины</a:t>
            </a:r>
            <a:endParaRPr sz="2800" dirty="0">
              <a:latin typeface="Tahoma"/>
              <a:cs typeface="Tahoma"/>
            </a:endParaRPr>
          </a:p>
          <a:p>
            <a:pPr marL="355600">
              <a:lnSpc>
                <a:spcPts val="3195"/>
              </a:lnSpc>
            </a:pPr>
            <a:r>
              <a:rPr sz="2800" b="1" dirty="0">
                <a:latin typeface="Tahoma"/>
                <a:cs typeface="Tahoma"/>
              </a:rPr>
              <a:t>«Введение</a:t>
            </a:r>
            <a:r>
              <a:rPr sz="2800" b="1" spc="-8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в</a:t>
            </a:r>
            <a:r>
              <a:rPr sz="2800" b="1" spc="-10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специальность».</a:t>
            </a:r>
            <a:endParaRPr sz="2800" dirty="0">
              <a:latin typeface="Tahoma"/>
              <a:cs typeface="Tahoma"/>
            </a:endParaRPr>
          </a:p>
          <a:p>
            <a:pPr marL="355600" marR="788670" indent="-342900">
              <a:lnSpc>
                <a:spcPts val="3020"/>
              </a:lnSpc>
              <a:spcBef>
                <a:spcPts val="720"/>
              </a:spcBef>
              <a:buSzPct val="64285"/>
              <a:buFont typeface="Arial"/>
              <a:buChar char="•"/>
              <a:tabLst>
                <a:tab pos="355600" algn="l"/>
              </a:tabLst>
            </a:pPr>
            <a:r>
              <a:rPr sz="2800" b="1" dirty="0">
                <a:latin typeface="Tahoma"/>
                <a:cs typeface="Tahoma"/>
              </a:rPr>
              <a:t>2.</a:t>
            </a:r>
            <a:r>
              <a:rPr sz="2800" b="1" spc="-65" dirty="0">
                <a:latin typeface="Tahoma"/>
                <a:cs typeface="Tahoma"/>
              </a:rPr>
              <a:t> </a:t>
            </a:r>
            <a:r>
              <a:rPr sz="2800" b="1" dirty="0" err="1">
                <a:latin typeface="Tahoma"/>
                <a:cs typeface="Tahoma"/>
              </a:rPr>
              <a:t>Роль</a:t>
            </a:r>
            <a:r>
              <a:rPr sz="2800" b="1" spc="-75" dirty="0">
                <a:latin typeface="Tahoma"/>
                <a:cs typeface="Tahoma"/>
              </a:rPr>
              <a:t> </a:t>
            </a:r>
            <a:r>
              <a:rPr lang="ru-RU" sz="2800" b="1" dirty="0" smtClean="0">
                <a:latin typeface="Tahoma"/>
                <a:cs typeface="Tahoma"/>
              </a:rPr>
              <a:t>рыбоводства </a:t>
            </a:r>
            <a:r>
              <a:rPr sz="2800" b="1" dirty="0" smtClean="0">
                <a:latin typeface="Tahoma"/>
                <a:cs typeface="Tahoma"/>
              </a:rPr>
              <a:t>в</a:t>
            </a:r>
            <a:r>
              <a:rPr sz="2800" b="1" spc="-60" dirty="0" smtClean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развитии </a:t>
            </a:r>
            <a:r>
              <a:rPr sz="2800" b="1" dirty="0">
                <a:latin typeface="Tahoma"/>
                <a:cs typeface="Tahoma"/>
              </a:rPr>
              <a:t>современного</a:t>
            </a:r>
            <a:r>
              <a:rPr sz="2800" b="1" spc="-14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человека.</a:t>
            </a:r>
            <a:endParaRPr sz="2800" dirty="0">
              <a:latin typeface="Tahoma"/>
              <a:cs typeface="Tahoma"/>
            </a:endParaRPr>
          </a:p>
          <a:p>
            <a:pPr marL="355600" marR="1319530" indent="-342900">
              <a:lnSpc>
                <a:spcPts val="3020"/>
              </a:lnSpc>
              <a:spcBef>
                <a:spcPts val="680"/>
              </a:spcBef>
              <a:buSzPct val="64285"/>
              <a:buFont typeface="Arial"/>
              <a:buChar char="•"/>
              <a:tabLst>
                <a:tab pos="355600" algn="l"/>
              </a:tabLst>
            </a:pPr>
            <a:r>
              <a:rPr sz="2800" b="1" dirty="0">
                <a:latin typeface="Tahoma"/>
                <a:cs typeface="Tahoma"/>
              </a:rPr>
              <a:t>3.</a:t>
            </a:r>
            <a:r>
              <a:rPr sz="2800" b="1" spc="-8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Образовательный</a:t>
            </a:r>
            <a:r>
              <a:rPr sz="2800" b="1" spc="-5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стандарт</a:t>
            </a:r>
            <a:r>
              <a:rPr sz="2800" b="1" spc="-70" dirty="0">
                <a:latin typeface="Tahoma"/>
                <a:cs typeface="Tahoma"/>
              </a:rPr>
              <a:t> </a:t>
            </a:r>
            <a:r>
              <a:rPr sz="2800" b="1" spc="-25" dirty="0">
                <a:latin typeface="Tahoma"/>
                <a:cs typeface="Tahoma"/>
              </a:rPr>
              <a:t>по </a:t>
            </a:r>
            <a:r>
              <a:rPr sz="2800" b="1" dirty="0" err="1">
                <a:latin typeface="Tahoma"/>
                <a:cs typeface="Tahoma"/>
              </a:rPr>
              <a:t>специальности</a:t>
            </a:r>
            <a:r>
              <a:rPr sz="2800" b="1" spc="-204" dirty="0">
                <a:latin typeface="Tahoma"/>
                <a:cs typeface="Tahoma"/>
              </a:rPr>
              <a:t> </a:t>
            </a:r>
            <a:r>
              <a:rPr sz="2800" b="1" spc="-10" dirty="0" smtClean="0">
                <a:latin typeface="Tahoma"/>
                <a:cs typeface="Tahoma"/>
              </a:rPr>
              <a:t>«</a:t>
            </a:r>
            <a:r>
              <a:rPr lang="ru-RU" sz="2800" b="1" spc="-10" dirty="0" smtClean="0">
                <a:latin typeface="Tahoma"/>
                <a:cs typeface="Tahoma"/>
              </a:rPr>
              <a:t>Водные биоресурсы и аквакультура</a:t>
            </a:r>
            <a:r>
              <a:rPr sz="2800" b="1" spc="-10" dirty="0" smtClean="0">
                <a:latin typeface="Tahoma"/>
                <a:cs typeface="Tahoma"/>
              </a:rPr>
              <a:t>» </a:t>
            </a:r>
            <a:r>
              <a:rPr sz="2800" b="1" dirty="0">
                <a:latin typeface="Tahoma"/>
                <a:cs typeface="Tahoma"/>
              </a:rPr>
              <a:t>и</a:t>
            </a:r>
            <a:r>
              <a:rPr sz="2800" b="1" spc="-4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его</a:t>
            </a:r>
            <a:r>
              <a:rPr sz="2800" b="1" spc="-2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содержание.</a:t>
            </a:r>
            <a:endParaRPr sz="2800" b="1" dirty="0">
              <a:latin typeface="Tahoma"/>
              <a:cs typeface="Tahoma"/>
            </a:endParaRPr>
          </a:p>
          <a:p>
            <a:pPr marL="355600" marR="354965" indent="-342900">
              <a:lnSpc>
                <a:spcPct val="90000"/>
              </a:lnSpc>
              <a:spcBef>
                <a:spcPts val="625"/>
              </a:spcBef>
              <a:buSzPct val="64285"/>
              <a:buFont typeface="Arial"/>
              <a:buChar char="•"/>
              <a:tabLst>
                <a:tab pos="355600" algn="l"/>
              </a:tabLst>
            </a:pPr>
            <a:r>
              <a:rPr sz="2800" b="1" dirty="0">
                <a:latin typeface="Tahoma"/>
                <a:cs typeface="Tahoma"/>
              </a:rPr>
              <a:t>4.</a:t>
            </a:r>
            <a:r>
              <a:rPr sz="2800" b="1" spc="-9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Структура</a:t>
            </a:r>
            <a:r>
              <a:rPr sz="2800" b="1" spc="-7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и</a:t>
            </a:r>
            <a:r>
              <a:rPr sz="2800" b="1" spc="-9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содержание</a:t>
            </a:r>
            <a:r>
              <a:rPr sz="2800" b="1" spc="-8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учебного </a:t>
            </a:r>
            <a:r>
              <a:rPr sz="2800" b="1" dirty="0">
                <a:latin typeface="Tahoma"/>
                <a:cs typeface="Tahoma"/>
              </a:rPr>
              <a:t>плана</a:t>
            </a:r>
            <a:r>
              <a:rPr sz="2800" b="1" spc="-85" dirty="0">
                <a:latin typeface="Tahoma"/>
                <a:cs typeface="Tahoma"/>
              </a:rPr>
              <a:t> </a:t>
            </a:r>
            <a:r>
              <a:rPr sz="2800" b="1" dirty="0" err="1">
                <a:latin typeface="Tahoma"/>
                <a:cs typeface="Tahoma"/>
              </a:rPr>
              <a:t>по</a:t>
            </a:r>
            <a:r>
              <a:rPr sz="2800" b="1" spc="-75" dirty="0">
                <a:latin typeface="Tahoma"/>
                <a:cs typeface="Tahoma"/>
              </a:rPr>
              <a:t> </a:t>
            </a:r>
            <a:r>
              <a:rPr sz="2800" b="1" spc="-10" dirty="0" smtClean="0">
                <a:latin typeface="Tahoma"/>
                <a:cs typeface="Tahoma"/>
              </a:rPr>
              <a:t>«</a:t>
            </a:r>
            <a:r>
              <a:rPr lang="ru-RU" sz="2800" b="1" spc="-10" dirty="0" smtClean="0">
                <a:latin typeface="Tahoma"/>
                <a:cs typeface="Tahoma"/>
              </a:rPr>
              <a:t>Водные биоресурсы и аквакультура</a:t>
            </a:r>
            <a:r>
              <a:rPr sz="2800" b="1" dirty="0" smtClean="0">
                <a:latin typeface="Tahoma"/>
                <a:cs typeface="Tahoma"/>
              </a:rPr>
              <a:t>»</a:t>
            </a:r>
            <a:r>
              <a:rPr sz="2800" b="1" spc="-70" dirty="0" smtClean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сроком</a:t>
            </a:r>
            <a:r>
              <a:rPr sz="2800" b="1" spc="-90" dirty="0">
                <a:latin typeface="Tahoma"/>
                <a:cs typeface="Tahoma"/>
              </a:rPr>
              <a:t> </a:t>
            </a:r>
            <a:r>
              <a:rPr sz="2800" b="1" spc="-50" dirty="0">
                <a:latin typeface="Tahoma"/>
                <a:cs typeface="Tahoma"/>
              </a:rPr>
              <a:t>4 </a:t>
            </a:r>
            <a:r>
              <a:rPr sz="2800" b="1" dirty="0" err="1" smtClean="0">
                <a:latin typeface="Tahoma"/>
                <a:cs typeface="Tahoma"/>
              </a:rPr>
              <a:t>года</a:t>
            </a:r>
            <a:r>
              <a:rPr sz="2800" b="1" spc="-10" dirty="0" smtClean="0">
                <a:latin typeface="Tahoma"/>
                <a:cs typeface="Tahoma"/>
              </a:rPr>
              <a:t>.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6278" y="506491"/>
          <a:ext cx="8637904" cy="4269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0225"/>
                <a:gridCol w="3027679"/>
              </a:tblGrid>
              <a:tr h="4269740">
                <a:tc>
                  <a:txBody>
                    <a:bodyPr/>
                    <a:lstStyle/>
                    <a:p>
                      <a:pPr marL="218059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Экзамены: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Коневодство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 marR="393700">
                        <a:lnSpc>
                          <a:spcPct val="150000"/>
                        </a:lnSpc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Технология</a:t>
                      </a:r>
                      <a:r>
                        <a:rPr sz="1800" b="1" spc="-9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промышленного</a:t>
                      </a:r>
                      <a:r>
                        <a:rPr sz="1800" b="1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свиноводства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Технологии</a:t>
                      </a:r>
                      <a:r>
                        <a:rPr sz="1800" b="1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промышленного</a:t>
                      </a:r>
                      <a:r>
                        <a:rPr sz="1800" b="1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птицеводства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Автоматизация</a:t>
                      </a:r>
                      <a:r>
                        <a:rPr sz="1800" b="1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технологических</a:t>
                      </a:r>
                      <a:r>
                        <a:rPr sz="18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расчетов</a:t>
                      </a:r>
                      <a:r>
                        <a:rPr sz="18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50" dirty="0">
                          <a:latin typeface="Tahoma"/>
                          <a:cs typeface="Tahoma"/>
                        </a:rPr>
                        <a:t>в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животноводстве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 marR="129539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Цифровизация</a:t>
                      </a:r>
                      <a:r>
                        <a:rPr sz="1800" b="1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технологических</a:t>
                      </a:r>
                      <a:r>
                        <a:rPr sz="1800" b="1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процессов</a:t>
                      </a:r>
                      <a:r>
                        <a:rPr sz="1800" b="1" spc="-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50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свиноводстве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Частная</a:t>
                      </a:r>
                      <a:r>
                        <a:rPr sz="1800" b="1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генетика</a:t>
                      </a:r>
                      <a:r>
                        <a:rPr sz="18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800" b="1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геномная</a:t>
                      </a:r>
                      <a:r>
                        <a:rPr sz="18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селекция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 marR="424180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Корма</a:t>
                      </a:r>
                      <a:r>
                        <a:rPr sz="1800" b="1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8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кормление</a:t>
                      </a:r>
                      <a:r>
                        <a:rPr sz="18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сельскохозяйственной птицы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ts val="207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Генетика</a:t>
                      </a:r>
                      <a:r>
                        <a:rPr sz="180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800" b="1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разведение</a:t>
                      </a:r>
                      <a:r>
                        <a:rPr sz="18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собак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920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Зачет: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Акушерство</a:t>
                      </a:r>
                      <a:r>
                        <a:rPr sz="1800" b="1" spc="-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50" dirty="0">
                          <a:latin typeface="Tahoma"/>
                          <a:cs typeface="Tahoma"/>
                        </a:rPr>
                        <a:t>и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репродукция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137160" marR="1174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сельскохозяйственных животных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Пушное</a:t>
                      </a:r>
                      <a:r>
                        <a:rPr sz="18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10" dirty="0">
                          <a:latin typeface="Tahoma"/>
                          <a:cs typeface="Tahoma"/>
                        </a:rPr>
                        <a:t>звероводство</a:t>
                      </a:r>
                      <a:r>
                        <a:rPr sz="18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50" dirty="0">
                          <a:latin typeface="Tahoma"/>
                          <a:cs typeface="Tahoma"/>
                        </a:rPr>
                        <a:t>и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кролиководство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Информационные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Tahoma"/>
                          <a:cs typeface="Tahoma"/>
                        </a:rPr>
                        <a:t>системы</a:t>
                      </a:r>
                      <a:r>
                        <a:rPr sz="18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spc="-50" dirty="0">
                          <a:latin typeface="Tahoma"/>
                          <a:cs typeface="Tahoma"/>
                        </a:rPr>
                        <a:t>в</a:t>
                      </a:r>
                      <a:endParaRPr sz="1800">
                        <a:latin typeface="Tahoma"/>
                        <a:cs typeface="Tahoma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ahoma"/>
                          <a:cs typeface="Tahoma"/>
                        </a:rPr>
                        <a:t>животноводстве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46501" y="52781"/>
            <a:ext cx="27666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3</a:t>
            </a:r>
            <a:r>
              <a:rPr sz="2400" spc="-40" dirty="0"/>
              <a:t> </a:t>
            </a:r>
            <a:r>
              <a:rPr sz="2400" dirty="0"/>
              <a:t>курс</a:t>
            </a:r>
            <a:r>
              <a:rPr sz="2400" spc="-25" dirty="0"/>
              <a:t> </a:t>
            </a:r>
            <a:r>
              <a:rPr sz="2400" dirty="0"/>
              <a:t>5</a:t>
            </a:r>
            <a:r>
              <a:rPr sz="2400" spc="-35" dirty="0"/>
              <a:t> </a:t>
            </a:r>
            <a:r>
              <a:rPr sz="2400" spc="-10" dirty="0"/>
              <a:t>семестр: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267715" y="5325872"/>
            <a:ext cx="8182609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034" indent="449580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solidFill>
                  <a:srgbClr val="C00000"/>
                </a:solidFill>
                <a:latin typeface="Times New Roman"/>
                <a:cs typeface="Times New Roman"/>
              </a:rPr>
              <a:t>Курсовая</a:t>
            </a:r>
            <a:r>
              <a:rPr sz="2000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работа</a:t>
            </a:r>
            <a:r>
              <a:rPr sz="2000" spc="-9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по</a:t>
            </a:r>
            <a:r>
              <a:rPr sz="2000" spc="-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учебной</a:t>
            </a:r>
            <a:r>
              <a:rPr sz="2000" spc="-7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дисциплине</a:t>
            </a:r>
            <a:r>
              <a:rPr sz="2000" spc="-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C00000"/>
                </a:solidFill>
                <a:latin typeface="Times New Roman"/>
                <a:cs typeface="Times New Roman"/>
              </a:rPr>
              <a:t>"Технология</a:t>
            </a:r>
            <a:r>
              <a:rPr sz="2000" spc="-6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C00000"/>
                </a:solidFill>
                <a:latin typeface="Times New Roman"/>
                <a:cs typeface="Times New Roman"/>
              </a:rPr>
              <a:t>промышленного свиноводства"</a:t>
            </a:r>
            <a:endParaRPr sz="20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5"/>
              </a:spcBef>
            </a:pPr>
            <a:r>
              <a:rPr sz="2000" spc="-20" dirty="0">
                <a:solidFill>
                  <a:srgbClr val="C00000"/>
                </a:solidFill>
                <a:latin typeface="Times New Roman"/>
                <a:cs typeface="Times New Roman"/>
              </a:rPr>
              <a:t>Курсовая</a:t>
            </a:r>
            <a:r>
              <a:rPr sz="20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работа</a:t>
            </a:r>
            <a:r>
              <a:rPr sz="2000" spc="-7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по</a:t>
            </a:r>
            <a:r>
              <a:rPr sz="2000" spc="-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учебной</a:t>
            </a:r>
            <a:r>
              <a:rPr sz="20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C00000"/>
                </a:solidFill>
                <a:latin typeface="Times New Roman"/>
                <a:cs typeface="Times New Roman"/>
              </a:rPr>
              <a:t>дисциплине</a:t>
            </a:r>
            <a:r>
              <a:rPr sz="2000" spc="-3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C00000"/>
                </a:solidFill>
                <a:latin typeface="Times New Roman"/>
                <a:cs typeface="Times New Roman"/>
              </a:rPr>
              <a:t>"Технологии</a:t>
            </a:r>
            <a:r>
              <a:rPr sz="2000" spc="-5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C00000"/>
                </a:solidFill>
                <a:latin typeface="Times New Roman"/>
                <a:cs typeface="Times New Roman"/>
              </a:rPr>
              <a:t>промышленного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solidFill>
                  <a:srgbClr val="C00000"/>
                </a:solidFill>
                <a:latin typeface="Times New Roman"/>
                <a:cs typeface="Times New Roman"/>
              </a:rPr>
              <a:t>птицеводства"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7680" y="638174"/>
          <a:ext cx="8457565" cy="4780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2360"/>
                <a:gridCol w="4815205"/>
              </a:tblGrid>
              <a:tr h="4780280">
                <a:tc>
                  <a:txBody>
                    <a:bodyPr/>
                    <a:lstStyle/>
                    <a:p>
                      <a:pPr marL="1269365">
                        <a:lnSpc>
                          <a:spcPts val="1964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Экзамены: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Акушерство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репродукция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сельскохозяйственных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животных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 marR="125920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Технология</a:t>
                      </a:r>
                      <a:r>
                        <a:rPr sz="1800" b="1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молочного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скотоводства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7580">
                        <a:lnSpc>
                          <a:spcPts val="1964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Зачет: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Овцеводство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козоводство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Основы</a:t>
                      </a:r>
                      <a:r>
                        <a:rPr sz="18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научных</a:t>
                      </a:r>
                      <a:r>
                        <a:rPr sz="18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исследований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 marR="58356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Основы</a:t>
                      </a:r>
                      <a:r>
                        <a:rPr sz="1800" b="1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управления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интеллектуальной собственностью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 marR="1249680">
                        <a:lnSpc>
                          <a:spcPct val="1278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Менеджмент</a:t>
                      </a: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делопроизводство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Основы</a:t>
                      </a:r>
                      <a:r>
                        <a:rPr sz="1800" b="1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биотехнологии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 marR="2413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Цифровизация</a:t>
                      </a:r>
                      <a:r>
                        <a:rPr sz="1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технологических</a:t>
                      </a:r>
                      <a:r>
                        <a:rPr sz="18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процессов</a:t>
                      </a:r>
                      <a:r>
                        <a:rPr sz="18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птицеводстве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 marR="102616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Организационно-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правовые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основы племенного</a:t>
                      </a: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животноводства</a:t>
                      </a:r>
                      <a:r>
                        <a:rPr sz="1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крупномасштабная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селекция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Автоматизация</a:t>
                      </a:r>
                      <a:r>
                        <a:rPr sz="18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технологических</a:t>
                      </a:r>
                      <a:r>
                        <a:rPr sz="18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расчетов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0" dirty="0">
                          <a:latin typeface="Times New Roman"/>
                          <a:cs typeface="Times New Roman"/>
                        </a:rPr>
                        <a:t>в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птицеводстве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4620">
                        <a:lnSpc>
                          <a:spcPts val="2090"/>
                        </a:lnSpc>
                        <a:spcBef>
                          <a:spcPts val="600"/>
                        </a:spcBef>
                      </a:pP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Кормление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содержание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собак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94353" y="219532"/>
            <a:ext cx="27686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3</a:t>
            </a:r>
            <a:r>
              <a:rPr sz="2400" spc="-35" dirty="0"/>
              <a:t> </a:t>
            </a:r>
            <a:r>
              <a:rPr sz="2400" dirty="0"/>
              <a:t>курс</a:t>
            </a:r>
            <a:r>
              <a:rPr sz="2400" spc="-20" dirty="0"/>
              <a:t> </a:t>
            </a:r>
            <a:r>
              <a:rPr sz="2400" dirty="0"/>
              <a:t>6</a:t>
            </a:r>
            <a:r>
              <a:rPr sz="2400" spc="-15" dirty="0"/>
              <a:t> </a:t>
            </a:r>
            <a:r>
              <a:rPr sz="2400" spc="-10" dirty="0"/>
              <a:t>семестр: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402742" y="5686450"/>
            <a:ext cx="797242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958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Курсовая</a:t>
            </a:r>
            <a:r>
              <a:rPr sz="20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работа</a:t>
            </a:r>
            <a:r>
              <a:rPr sz="2000" b="1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по</a:t>
            </a:r>
            <a:r>
              <a:rPr sz="20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учебной</a:t>
            </a:r>
            <a:r>
              <a:rPr sz="20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дисциплине</a:t>
            </a:r>
            <a:r>
              <a:rPr sz="20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"Технология</a:t>
            </a:r>
            <a:r>
              <a:rPr sz="20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молочного скотоводства"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16357" y="704852"/>
          <a:ext cx="7470140" cy="4498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5465"/>
                <a:gridCol w="3114675"/>
              </a:tblGrid>
              <a:tr h="4498975">
                <a:tc>
                  <a:txBody>
                    <a:bodyPr/>
                    <a:lstStyle/>
                    <a:p>
                      <a:pPr marL="172021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Экзамены: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 marR="58293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Технология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молока</a:t>
                      </a:r>
                      <a:r>
                        <a:rPr sz="20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молочных продуктов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Экономика</a:t>
                      </a:r>
                      <a:r>
                        <a:rPr sz="20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сельского</a:t>
                      </a:r>
                      <a:r>
                        <a:rPr sz="20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хозяйства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Управление</a:t>
                      </a:r>
                      <a:r>
                        <a:rPr sz="20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воспроизводством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сельскохозяйственных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 животных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 marR="52578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Цифровизация</a:t>
                      </a:r>
                      <a:r>
                        <a:rPr sz="20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технологических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процессов</a:t>
                      </a:r>
                      <a:r>
                        <a:rPr sz="20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20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скотоводстве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Биотехнология</a:t>
                      </a:r>
                      <a:r>
                        <a:rPr sz="20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репродукции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 marR="114236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Интенсивные</a:t>
                      </a:r>
                      <a:r>
                        <a:rPr sz="20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технологии</a:t>
                      </a:r>
                      <a:r>
                        <a:rPr sz="2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50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птицеводстве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Собаководство</a:t>
                      </a:r>
                      <a:r>
                        <a:rPr sz="20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с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основами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ts val="2315"/>
                        </a:lnSpc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дрессировки</a:t>
                      </a:r>
                      <a:endParaRPr sz="2000">
                        <a:latin typeface="Tahoma"/>
                        <a:cs typeface="Tahoma"/>
                      </a:endParaRP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1748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Зачет: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429259" marR="2413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Сельскохозяйственная экология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429259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Технология</a:t>
                      </a:r>
                      <a:r>
                        <a:rPr sz="20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мясного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42925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Tahoma"/>
                          <a:cs typeface="Tahoma"/>
                        </a:rPr>
                        <a:t>скотоводства</a:t>
                      </a:r>
                      <a:endParaRPr sz="2000">
                        <a:latin typeface="Tahoma"/>
                        <a:cs typeface="Tahoma"/>
                      </a:endParaRPr>
                    </a:p>
                    <a:p>
                      <a:pPr marL="429259" marR="16573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Tahoma"/>
                          <a:cs typeface="Tahoma"/>
                        </a:rPr>
                        <a:t>Бухгалтерский</a:t>
                      </a:r>
                      <a:r>
                        <a:rPr sz="20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учет</a:t>
                      </a:r>
                      <a:r>
                        <a:rPr sz="20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50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2000" dirty="0">
                          <a:latin typeface="Tahoma"/>
                          <a:cs typeface="Tahoma"/>
                        </a:rPr>
                        <a:t>сельском</a:t>
                      </a:r>
                      <a:r>
                        <a:rPr sz="20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00" spc="-10" dirty="0">
                          <a:latin typeface="Tahoma"/>
                          <a:cs typeface="Tahoma"/>
                        </a:rPr>
                        <a:t>хозяйстве</a:t>
                      </a:r>
                      <a:endParaRPr sz="2000">
                        <a:latin typeface="Tahoma"/>
                        <a:cs typeface="Tahoma"/>
                      </a:endParaRPr>
                    </a:p>
                  </a:txBody>
                  <a:tcPr marL="0" marR="0" marT="635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94353" y="148209"/>
            <a:ext cx="2767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4</a:t>
            </a:r>
            <a:r>
              <a:rPr sz="2400" spc="-35" dirty="0"/>
              <a:t> </a:t>
            </a:r>
            <a:r>
              <a:rPr sz="2400" dirty="0"/>
              <a:t>курс</a:t>
            </a:r>
            <a:r>
              <a:rPr sz="2400" spc="-25" dirty="0"/>
              <a:t> </a:t>
            </a:r>
            <a:r>
              <a:rPr sz="2400" dirty="0"/>
              <a:t>7</a:t>
            </a:r>
            <a:r>
              <a:rPr sz="2400" spc="-20" dirty="0"/>
              <a:t> </a:t>
            </a:r>
            <a:r>
              <a:rPr sz="2400" spc="-10" dirty="0"/>
              <a:t>семестр:</a:t>
            </a:r>
            <a:endParaRPr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7680" y="643010"/>
          <a:ext cx="8259445" cy="4086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1885"/>
                <a:gridCol w="4607560"/>
              </a:tblGrid>
              <a:tr h="4086225">
                <a:tc>
                  <a:txBody>
                    <a:bodyPr/>
                    <a:lstStyle/>
                    <a:p>
                      <a:pPr marL="1457960">
                        <a:lnSpc>
                          <a:spcPts val="2275"/>
                        </a:lnSpc>
                      </a:pPr>
                      <a:r>
                        <a:rPr sz="1900" spc="-10" dirty="0">
                          <a:latin typeface="Tahoma"/>
                          <a:cs typeface="Tahoma"/>
                        </a:rPr>
                        <a:t>Экзамены: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Охрана</a:t>
                      </a:r>
                      <a:r>
                        <a:rPr sz="19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труда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Технология</a:t>
                      </a:r>
                      <a:r>
                        <a:rPr sz="19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переработки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продукции</a:t>
                      </a:r>
                      <a:r>
                        <a:rPr sz="19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животноводства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900" spc="-10" dirty="0">
                          <a:latin typeface="Tahoma"/>
                          <a:cs typeface="Tahoma"/>
                        </a:rPr>
                        <a:t>Организация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31750" marR="1026160">
                        <a:lnSpc>
                          <a:spcPct val="100000"/>
                        </a:lnSpc>
                      </a:pPr>
                      <a:r>
                        <a:rPr sz="1900" spc="-10" dirty="0">
                          <a:latin typeface="Tahoma"/>
                          <a:cs typeface="Tahoma"/>
                        </a:rPr>
                        <a:t>сельскохозяйственного производства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19655">
                        <a:lnSpc>
                          <a:spcPts val="2275"/>
                        </a:lnSpc>
                      </a:pPr>
                      <a:r>
                        <a:rPr sz="1900" spc="-10" dirty="0">
                          <a:latin typeface="Tahoma"/>
                          <a:cs typeface="Tahoma"/>
                        </a:rPr>
                        <a:t>Зачет: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Фермерское</a:t>
                      </a:r>
                      <a:r>
                        <a:rPr sz="1900" spc="-1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животноводство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Стандартизация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9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сертификация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продукции</a:t>
                      </a:r>
                      <a:r>
                        <a:rPr sz="1900" spc="-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животноводства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Роботизация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технологических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процессов</a:t>
                      </a:r>
                      <a:r>
                        <a:rPr sz="19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9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животноводстве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 marR="15113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Биотехнология</a:t>
                      </a:r>
                      <a:r>
                        <a:rPr sz="19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dirty="0">
                          <a:latin typeface="Tahoma"/>
                          <a:cs typeface="Tahoma"/>
                        </a:rPr>
                        <a:t>кормов</a:t>
                      </a:r>
                      <a:r>
                        <a:rPr sz="19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9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кормовых добавок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Технология</a:t>
                      </a:r>
                      <a:r>
                        <a:rPr sz="19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dirty="0">
                          <a:latin typeface="Tahoma"/>
                          <a:cs typeface="Tahoma"/>
                        </a:rPr>
                        <a:t>переработки</a:t>
                      </a:r>
                      <a:r>
                        <a:rPr sz="19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продукции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>
                        <a:lnSpc>
                          <a:spcPct val="100000"/>
                        </a:lnSpc>
                      </a:pPr>
                      <a:r>
                        <a:rPr sz="1900" spc="-10" dirty="0">
                          <a:latin typeface="Tahoma"/>
                          <a:cs typeface="Tahoma"/>
                        </a:rPr>
                        <a:t>птицеводства</a:t>
                      </a:r>
                      <a:endParaRPr sz="1900">
                        <a:latin typeface="Tahoma"/>
                        <a:cs typeface="Tahoma"/>
                      </a:endParaRPr>
                    </a:p>
                    <a:p>
                      <a:pPr marL="539115" marR="42545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900" dirty="0">
                          <a:latin typeface="Tahoma"/>
                          <a:cs typeface="Tahoma"/>
                        </a:rPr>
                        <a:t>Основы</a:t>
                      </a:r>
                      <a:r>
                        <a:rPr sz="1900" spc="-9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dirty="0">
                          <a:latin typeface="Tahoma"/>
                          <a:cs typeface="Tahoma"/>
                        </a:rPr>
                        <a:t>профилактики</a:t>
                      </a:r>
                      <a:r>
                        <a:rPr sz="19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900" spc="-10" dirty="0">
                          <a:latin typeface="Tahoma"/>
                          <a:cs typeface="Tahoma"/>
                        </a:rPr>
                        <a:t>болезней собак</a:t>
                      </a:r>
                      <a:endParaRPr sz="19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9651" y="51308"/>
            <a:ext cx="2720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4</a:t>
            </a:r>
            <a:r>
              <a:rPr sz="2400" spc="-40" dirty="0"/>
              <a:t> </a:t>
            </a:r>
            <a:r>
              <a:rPr sz="2400" dirty="0"/>
              <a:t>курс</a:t>
            </a:r>
            <a:r>
              <a:rPr sz="2400" spc="-30" dirty="0"/>
              <a:t> </a:t>
            </a:r>
            <a:r>
              <a:rPr sz="2400" dirty="0"/>
              <a:t>8</a:t>
            </a:r>
            <a:r>
              <a:rPr sz="2400" spc="-25" dirty="0"/>
              <a:t> </a:t>
            </a:r>
            <a:r>
              <a:rPr sz="2400" spc="-10" dirty="0"/>
              <a:t>семестр</a:t>
            </a:r>
            <a:r>
              <a:rPr sz="1400" spc="-10" dirty="0">
                <a:solidFill>
                  <a:srgbClr val="FFFFFF"/>
                </a:solidFill>
              </a:rPr>
              <a:t>: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923645" y="5109794"/>
            <a:ext cx="594106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034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Дополнительные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виды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обучения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b="1" spc="-10" dirty="0">
                <a:latin typeface="Times New Roman"/>
                <a:cs typeface="Times New Roman"/>
              </a:rPr>
              <a:t>Белорусский</a:t>
            </a:r>
            <a:r>
              <a:rPr sz="2000" b="1" spc="-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язык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(профессиональная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лексика)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-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Times New Roman"/>
                <a:cs typeface="Times New Roman"/>
              </a:rPr>
              <a:t>/3 </a:t>
            </a:r>
            <a:r>
              <a:rPr sz="2000" b="1" dirty="0">
                <a:latin typeface="Times New Roman"/>
                <a:cs typeface="Times New Roman"/>
              </a:rPr>
              <a:t>Безопасность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жизнедеятельности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человека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-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Times New Roman"/>
                <a:cs typeface="Times New Roman"/>
              </a:rPr>
              <a:t>/4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Физическая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25" dirty="0">
                <a:latin typeface="Times New Roman"/>
                <a:cs typeface="Times New Roman"/>
              </a:rPr>
              <a:t>культура</a:t>
            </a:r>
            <a:r>
              <a:rPr sz="2000" b="1" spc="-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-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/1-</a:t>
            </a:r>
            <a:r>
              <a:rPr sz="2000" b="1" spc="-5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2860" y="2492451"/>
            <a:ext cx="389699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Спасибо</a:t>
            </a:r>
            <a:endParaRPr sz="4400"/>
          </a:p>
          <a:p>
            <a:pPr algn="ctr">
              <a:lnSpc>
                <a:spcPct val="100000"/>
              </a:lnSpc>
            </a:pPr>
            <a:r>
              <a:rPr sz="4400" dirty="0"/>
              <a:t>за</a:t>
            </a:r>
            <a:r>
              <a:rPr sz="4400" spc="-50" dirty="0"/>
              <a:t> </a:t>
            </a:r>
            <a:r>
              <a:rPr sz="4400" spc="-10" dirty="0"/>
              <a:t>внимание!</a:t>
            </a:r>
            <a:endParaRPr sz="4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361" y="563321"/>
            <a:ext cx="792480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Цели,</a:t>
            </a:r>
            <a:r>
              <a:rPr sz="3200" spc="-20" dirty="0"/>
              <a:t> </a:t>
            </a:r>
            <a:r>
              <a:rPr sz="3200" dirty="0"/>
              <a:t>задачи</a:t>
            </a:r>
            <a:r>
              <a:rPr sz="3200" spc="-25" dirty="0"/>
              <a:t> </a:t>
            </a:r>
            <a:r>
              <a:rPr sz="3200" dirty="0"/>
              <a:t>и предмет</a:t>
            </a:r>
            <a:r>
              <a:rPr sz="3200" spc="-25" dirty="0"/>
              <a:t> </a:t>
            </a:r>
            <a:r>
              <a:rPr sz="3200" spc="-10" dirty="0"/>
              <a:t>дисциплины</a:t>
            </a:r>
            <a:endParaRPr sz="3200"/>
          </a:p>
          <a:p>
            <a:pPr algn="ctr">
              <a:lnSpc>
                <a:spcPct val="100000"/>
              </a:lnSpc>
            </a:pPr>
            <a:r>
              <a:rPr sz="3200" dirty="0"/>
              <a:t>«Введение</a:t>
            </a:r>
            <a:r>
              <a:rPr sz="3200" spc="-35" dirty="0"/>
              <a:t> </a:t>
            </a:r>
            <a:r>
              <a:rPr sz="3200" dirty="0"/>
              <a:t>в</a:t>
            </a:r>
            <a:r>
              <a:rPr sz="3200" spc="-5" dirty="0"/>
              <a:t> </a:t>
            </a:r>
            <a:r>
              <a:rPr sz="3200" spc="-10" dirty="0"/>
              <a:t>специальность».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2181732"/>
            <a:ext cx="347472" cy="25907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42798" y="1796618"/>
            <a:ext cx="8458403" cy="3686060"/>
          </a:xfrm>
          <a:prstGeom prst="rect">
            <a:avLst/>
          </a:prstGeom>
        </p:spPr>
        <p:txBody>
          <a:bodyPr vert="horz" wrap="square" lIns="0" tIns="236651" rIns="0" bIns="0" rtlCol="0">
            <a:spAutoFit/>
          </a:bodyPr>
          <a:lstStyle/>
          <a:p>
            <a:pPr marL="91440" marR="109474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ahoma"/>
                <a:cs typeface="Tahoma"/>
              </a:rPr>
              <a:t>Изучение</a:t>
            </a:r>
            <a:r>
              <a:rPr sz="2800" b="1" spc="-12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дисциплины</a:t>
            </a:r>
            <a:r>
              <a:rPr sz="2800" b="1" spc="-15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«Введение</a:t>
            </a:r>
            <a:r>
              <a:rPr sz="2800" b="1" spc="-110" dirty="0">
                <a:latin typeface="Tahoma"/>
                <a:cs typeface="Tahoma"/>
              </a:rPr>
              <a:t> </a:t>
            </a:r>
            <a:r>
              <a:rPr sz="2800" b="1" spc="-50" dirty="0">
                <a:latin typeface="Tahoma"/>
                <a:cs typeface="Tahoma"/>
              </a:rPr>
              <a:t>в </a:t>
            </a:r>
            <a:r>
              <a:rPr sz="2800" b="1" spc="-10" dirty="0">
                <a:latin typeface="Tahoma"/>
                <a:cs typeface="Tahoma"/>
              </a:rPr>
              <a:t>специальность»</a:t>
            </a:r>
            <a:r>
              <a:rPr sz="2800" b="1" spc="-12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позволяет</a:t>
            </a:r>
            <a:r>
              <a:rPr sz="2800" b="1" spc="-145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студентам, </a:t>
            </a:r>
            <a:r>
              <a:rPr sz="2800" b="1" dirty="0">
                <a:latin typeface="Tahoma"/>
                <a:cs typeface="Tahoma"/>
              </a:rPr>
              <a:t>поступившим</a:t>
            </a:r>
            <a:r>
              <a:rPr sz="2800" b="1" spc="-6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в</a:t>
            </a:r>
            <a:r>
              <a:rPr sz="2800" b="1" spc="-75" dirty="0">
                <a:latin typeface="Tahoma"/>
                <a:cs typeface="Tahoma"/>
              </a:rPr>
              <a:t> </a:t>
            </a:r>
            <a:r>
              <a:rPr sz="2800" b="1" dirty="0" smtClean="0">
                <a:latin typeface="Tahoma"/>
                <a:cs typeface="Tahoma"/>
              </a:rPr>
              <a:t>УО</a:t>
            </a:r>
            <a:r>
              <a:rPr sz="2800" b="1" spc="-85" dirty="0" smtClean="0">
                <a:latin typeface="Tahoma"/>
                <a:cs typeface="Tahoma"/>
              </a:rPr>
              <a:t> </a:t>
            </a:r>
            <a:r>
              <a:rPr lang="ru-RU" sz="2800" b="1" spc="-10" dirty="0" smtClean="0">
                <a:latin typeface="Tahoma"/>
                <a:cs typeface="Tahoma"/>
              </a:rPr>
              <a:t>БГСХА </a:t>
            </a:r>
            <a:r>
              <a:rPr sz="2800" b="1" dirty="0" err="1" smtClean="0">
                <a:latin typeface="Tahoma"/>
                <a:cs typeface="Tahoma"/>
              </a:rPr>
              <a:t>максимально</a:t>
            </a:r>
            <a:r>
              <a:rPr sz="2800" b="1" spc="-85" dirty="0" smtClean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в</a:t>
            </a:r>
            <a:r>
              <a:rPr sz="2800" b="1" spc="-114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короткие</a:t>
            </a:r>
            <a:r>
              <a:rPr sz="2800" b="1" spc="-114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сроки</a:t>
            </a:r>
            <a:endParaRPr sz="2800" dirty="0">
              <a:latin typeface="Tahoma"/>
              <a:cs typeface="Tahoma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2800" b="1" spc="-10" dirty="0">
                <a:latin typeface="Tahoma"/>
                <a:cs typeface="Tahoma"/>
              </a:rPr>
              <a:t>адаптироваться</a:t>
            </a:r>
            <a:r>
              <a:rPr sz="2800" b="1" spc="-2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к</a:t>
            </a:r>
            <a:r>
              <a:rPr sz="2800" b="1" spc="-7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новым</a:t>
            </a:r>
            <a:r>
              <a:rPr sz="2800" b="1" spc="-7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условиям</a:t>
            </a:r>
            <a:endParaRPr sz="2800" dirty="0">
              <a:latin typeface="Tahoma"/>
              <a:cs typeface="Tahoma"/>
            </a:endParaRPr>
          </a:p>
          <a:p>
            <a:pPr marL="91440" marR="5080">
              <a:lnSpc>
                <a:spcPct val="100000"/>
              </a:lnSpc>
            </a:pPr>
            <a:r>
              <a:rPr sz="2800" b="1" dirty="0">
                <a:latin typeface="Tahoma"/>
                <a:cs typeface="Tahoma"/>
              </a:rPr>
              <a:t>обучения,</a:t>
            </a:r>
            <a:r>
              <a:rPr sz="2800" b="1" spc="-8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получить</a:t>
            </a:r>
            <a:r>
              <a:rPr sz="2800" b="1" spc="-9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четкое</a:t>
            </a:r>
            <a:r>
              <a:rPr sz="2800" b="1" spc="-10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представление</a:t>
            </a:r>
            <a:r>
              <a:rPr sz="2800" b="1" spc="-100" dirty="0">
                <a:latin typeface="Tahoma"/>
                <a:cs typeface="Tahoma"/>
              </a:rPr>
              <a:t> </a:t>
            </a:r>
            <a:r>
              <a:rPr sz="2800" b="1" spc="-50" dirty="0">
                <a:latin typeface="Tahoma"/>
                <a:cs typeface="Tahoma"/>
              </a:rPr>
              <a:t>о </a:t>
            </a:r>
            <a:r>
              <a:rPr sz="2800" b="1" dirty="0">
                <a:latin typeface="Tahoma"/>
                <a:cs typeface="Tahoma"/>
              </a:rPr>
              <a:t>выбранной</a:t>
            </a:r>
            <a:r>
              <a:rPr sz="2800" b="1" spc="-14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специальности</a:t>
            </a:r>
            <a:r>
              <a:rPr sz="2800" b="1" spc="-140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и</a:t>
            </a:r>
            <a:r>
              <a:rPr sz="2800" b="1" spc="-155" dirty="0">
                <a:latin typeface="Tahoma"/>
                <a:cs typeface="Tahoma"/>
              </a:rPr>
              <a:t> </a:t>
            </a:r>
            <a:r>
              <a:rPr sz="2800" b="1" dirty="0">
                <a:latin typeface="Tahoma"/>
                <a:cs typeface="Tahoma"/>
              </a:rPr>
              <a:t>утвердиться</a:t>
            </a:r>
            <a:r>
              <a:rPr sz="2800" b="1" spc="-125" dirty="0">
                <a:latin typeface="Tahoma"/>
                <a:cs typeface="Tahoma"/>
              </a:rPr>
              <a:t> </a:t>
            </a:r>
            <a:r>
              <a:rPr sz="2800" b="1" spc="-50" dirty="0">
                <a:latin typeface="Tahoma"/>
                <a:cs typeface="Tahoma"/>
              </a:rPr>
              <a:t>в </a:t>
            </a:r>
            <a:r>
              <a:rPr sz="2800" b="1" spc="-10" dirty="0">
                <a:latin typeface="Tahoma"/>
                <a:cs typeface="Tahoma"/>
              </a:rPr>
              <a:t>правильности</a:t>
            </a:r>
            <a:r>
              <a:rPr sz="2800" b="1" spc="-110" dirty="0">
                <a:latin typeface="Tahoma"/>
                <a:cs typeface="Tahoma"/>
              </a:rPr>
              <a:t> </a:t>
            </a:r>
            <a:r>
              <a:rPr sz="2800" b="1" spc="-10" dirty="0">
                <a:latin typeface="Tahoma"/>
                <a:cs typeface="Tahoma"/>
              </a:rPr>
              <a:t>выбора.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5677" y="450850"/>
            <a:ext cx="53193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Цель</a:t>
            </a:r>
            <a:r>
              <a:rPr sz="4400" spc="-25" dirty="0"/>
              <a:t> </a:t>
            </a:r>
            <a:r>
              <a:rPr sz="4400" spc="-10" dirty="0"/>
              <a:t>дисциплины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28015" y="1516126"/>
            <a:ext cx="7965440" cy="4998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3600" b="1" dirty="0"/>
              <a:t>формирование у обучающихся осознания социальной значимости своей будущей профессии, обладание высокой мотивации к выполнению профессиональной деятельности, а также закрепление академических и социально-личностных компетенций.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177" y="138125"/>
            <a:ext cx="7771130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В</a:t>
            </a:r>
            <a:r>
              <a:rPr spc="-125" dirty="0"/>
              <a:t> </a:t>
            </a:r>
            <a:r>
              <a:rPr dirty="0"/>
              <a:t>результате</a:t>
            </a:r>
            <a:r>
              <a:rPr spc="-100" dirty="0"/>
              <a:t> </a:t>
            </a:r>
            <a:r>
              <a:rPr spc="-10" dirty="0"/>
              <a:t>изучения </a:t>
            </a:r>
            <a:r>
              <a:rPr dirty="0"/>
              <a:t>дисциплины</a:t>
            </a:r>
            <a:r>
              <a:rPr spc="-195" dirty="0"/>
              <a:t> </a:t>
            </a:r>
            <a:r>
              <a:rPr dirty="0"/>
              <a:t>студент</a:t>
            </a:r>
            <a:r>
              <a:rPr spc="-215" dirty="0"/>
              <a:t> </a:t>
            </a:r>
            <a:r>
              <a:rPr spc="-10" dirty="0"/>
              <a:t>должен знать: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2182825"/>
            <a:ext cx="8686800" cy="3953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lvl="0" fontAlgn="base"/>
            <a:r>
              <a:rPr lang="ru-RU" sz="3200" dirty="0"/>
              <a:t>организацию учебного процесса в высшем учебном заведении;</a:t>
            </a:r>
          </a:p>
          <a:p>
            <a:pPr lvl="0" fontAlgn="base"/>
            <a:r>
              <a:rPr lang="ru-RU" sz="3200" dirty="0"/>
              <a:t>виды и содержание учебных занятий и практик;</a:t>
            </a:r>
          </a:p>
          <a:p>
            <a:pPr lvl="0" fontAlgn="base"/>
            <a:r>
              <a:rPr lang="ru-RU" sz="3200" dirty="0"/>
              <a:t> принципы рационального использования рабочего времени;</a:t>
            </a:r>
          </a:p>
          <a:p>
            <a:pPr lvl="0" fontAlgn="base"/>
            <a:r>
              <a:rPr lang="ru-RU" sz="3200" dirty="0"/>
              <a:t>порядок промежуточной и итоговой аттестации</a:t>
            </a:r>
            <a:r>
              <a:rPr lang="ru-RU" sz="3200" dirty="0" smtClean="0"/>
              <a:t>;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177" y="138125"/>
            <a:ext cx="7771130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В</a:t>
            </a:r>
            <a:r>
              <a:rPr spc="-125" dirty="0"/>
              <a:t> </a:t>
            </a:r>
            <a:r>
              <a:rPr dirty="0"/>
              <a:t>результате</a:t>
            </a:r>
            <a:r>
              <a:rPr spc="-100" dirty="0"/>
              <a:t> </a:t>
            </a:r>
            <a:r>
              <a:rPr spc="-10" dirty="0"/>
              <a:t>изучения </a:t>
            </a:r>
            <a:r>
              <a:rPr dirty="0"/>
              <a:t>дисциплины</a:t>
            </a:r>
            <a:r>
              <a:rPr spc="-195" dirty="0"/>
              <a:t> </a:t>
            </a:r>
            <a:r>
              <a:rPr dirty="0"/>
              <a:t>студент</a:t>
            </a:r>
            <a:r>
              <a:rPr spc="-215" dirty="0"/>
              <a:t> </a:t>
            </a:r>
            <a:r>
              <a:rPr spc="-10" dirty="0"/>
              <a:t>должен знать: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2182825"/>
            <a:ext cx="8686800" cy="44454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lvl="0" fontAlgn="base"/>
            <a:r>
              <a:rPr lang="ru-RU" sz="3200" dirty="0" smtClean="0"/>
              <a:t>современное </a:t>
            </a:r>
            <a:r>
              <a:rPr lang="ru-RU" sz="3200" dirty="0"/>
              <a:t>состояние и тенденции развития мирового и отечественного рыбоводства;</a:t>
            </a:r>
          </a:p>
          <a:p>
            <a:pPr lvl="0" fontAlgn="base"/>
            <a:r>
              <a:rPr lang="ru-RU" sz="3200" dirty="0"/>
              <a:t>основы технологии производства продукции рыбоводства и аквакультуры;</a:t>
            </a:r>
          </a:p>
          <a:p>
            <a:pPr lvl="0" fontAlgn="base"/>
            <a:r>
              <a:rPr lang="ru-RU" sz="3200" dirty="0"/>
              <a:t>основные характеристики различных семейств рыб.</a:t>
            </a:r>
          </a:p>
          <a:p>
            <a:pPr lvl="0" fontAlgn="base"/>
            <a:r>
              <a:rPr lang="ru-RU" sz="3200" dirty="0"/>
              <a:t>место и роль технолога в аграрной отрасли страны</a:t>
            </a:r>
            <a:r>
              <a:rPr lang="ru-RU" sz="3200" dirty="0" smtClean="0"/>
              <a:t>;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9170" y="807846"/>
            <a:ext cx="13760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/>
              <a:t>уметь</a:t>
            </a:r>
            <a:r>
              <a:rPr sz="2600" spc="-10" dirty="0"/>
              <a:t>: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329590" y="1304315"/>
            <a:ext cx="8339455" cy="47525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0" fontAlgn="base"/>
            <a:r>
              <a:rPr lang="ru-RU" sz="2800" dirty="0"/>
              <a:t>самостоятельно анализировать и оценивать информацию, относящуюся к проблематике рыбоводства и аквакультуры;</a:t>
            </a:r>
          </a:p>
          <a:p>
            <a:pPr lvl="0" fontAlgn="base"/>
            <a:r>
              <a:rPr lang="ru-RU" sz="2800" dirty="0"/>
              <a:t>применять базовые научно-теоретические знания для решения теоретических и практических задач; </a:t>
            </a:r>
          </a:p>
          <a:p>
            <a:pPr lvl="0" fontAlgn="base"/>
            <a:r>
              <a:rPr lang="ru-RU" sz="2800" dirty="0"/>
              <a:t>учитывать влияние условий внешней среды на развитие рыб;</a:t>
            </a:r>
          </a:p>
          <a:p>
            <a:pPr lvl="0" fontAlgn="base"/>
            <a:r>
              <a:rPr lang="ru-RU" sz="2800" dirty="0"/>
              <a:t>планировать и осуществлять свою деятельность с учетом специфики получения высшего образования в аграрном вузе;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3724" y="349122"/>
            <a:ext cx="184531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/>
              <a:t>владеть</a:t>
            </a:r>
            <a:r>
              <a:rPr sz="2400" spc="-10" dirty="0"/>
              <a:t>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86639" y="841480"/>
            <a:ext cx="8627110" cy="3536866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lvl="0" fontAlgn="base"/>
            <a:r>
              <a:rPr lang="en-US" sz="3200" dirty="0" err="1"/>
              <a:t>системным</a:t>
            </a:r>
            <a:r>
              <a:rPr lang="en-US" sz="3200" dirty="0"/>
              <a:t> и </a:t>
            </a:r>
            <a:r>
              <a:rPr lang="en-US" sz="3200" dirty="0" err="1"/>
              <a:t>сравнительным</a:t>
            </a:r>
            <a:r>
              <a:rPr lang="en-US" sz="3200" dirty="0"/>
              <a:t> </a:t>
            </a:r>
            <a:r>
              <a:rPr lang="en-US" sz="3200" dirty="0" err="1"/>
              <a:t>анализом</a:t>
            </a:r>
            <a:r>
              <a:rPr lang="en-US" sz="3200" dirty="0"/>
              <a:t>;</a:t>
            </a:r>
            <a:endParaRPr lang="ru-RU" sz="3200" dirty="0"/>
          </a:p>
          <a:p>
            <a:pPr lvl="0" fontAlgn="base"/>
            <a:r>
              <a:rPr lang="ru-RU" sz="3200" dirty="0"/>
              <a:t>междисциплинарным подходом при решении технологических задач;</a:t>
            </a:r>
          </a:p>
          <a:p>
            <a:pPr lvl="0" fontAlgn="base"/>
            <a:r>
              <a:rPr lang="ru-RU" sz="3200" dirty="0"/>
              <a:t>знаниями и навыками, полученными при изучении дисциплины и применять их в производстве.</a:t>
            </a: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endParaRPr sz="30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1174</Words>
  <Application>Microsoft Office PowerPoint</Application>
  <PresentationFormat>Экран (4:3)</PresentationFormat>
  <Paragraphs>270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Office Theme</vt:lpstr>
      <vt:lpstr>Слайд 1</vt:lpstr>
      <vt:lpstr>Лекция №1</vt:lpstr>
      <vt:lpstr>План</vt:lpstr>
      <vt:lpstr>Цели, задачи и предмет дисциплины «Введение в специальность».</vt:lpstr>
      <vt:lpstr>Цель дисциплины</vt:lpstr>
      <vt:lpstr>В результате изучения дисциплины студент должен знать:</vt:lpstr>
      <vt:lpstr>В результате изучения дисциплины студент должен знать:</vt:lpstr>
      <vt:lpstr>уметь:</vt:lpstr>
      <vt:lpstr>владеть:</vt:lpstr>
      <vt:lpstr>Слайд 10</vt:lpstr>
      <vt:lpstr>3. Образовательный стандарт по специальности «Водные биоресурсы и аквакультура» и его содержание.</vt:lpstr>
      <vt:lpstr>Сфера профессиональной деятельности</vt:lpstr>
      <vt:lpstr>Сфера профессиональной деятельности</vt:lpstr>
      <vt:lpstr>Объекты профессиональной деятельности</vt:lpstr>
      <vt:lpstr>Объекты профессиональной деятельности</vt:lpstr>
      <vt:lpstr>Виды профессиональной деятельности</vt:lpstr>
      <vt:lpstr>Задачи профессиональной деятельности</vt:lpstr>
      <vt:lpstr>Задачи профессиональной деятельности</vt:lpstr>
      <vt:lpstr>Задачи профессиональной деятельности</vt:lpstr>
      <vt:lpstr>Общие требования к уровню подготовки выпускника</vt:lpstr>
      <vt:lpstr>Выпускник должен уметь</vt:lpstr>
      <vt:lpstr>Выпускник должен владеть</vt:lpstr>
      <vt:lpstr>Слайд 23</vt:lpstr>
      <vt:lpstr>Слайд 24</vt:lpstr>
      <vt:lpstr>4. Структура и содержание учебного плана по специальности Водные биоресурсы и аквакультура сроком 4 года</vt:lpstr>
      <vt:lpstr>1 курс 1 семестр:</vt:lpstr>
      <vt:lpstr>Слайд 27</vt:lpstr>
      <vt:lpstr>2 курс 3 семестр:</vt:lpstr>
      <vt:lpstr>2 курс 4 семестр:</vt:lpstr>
      <vt:lpstr>3 курс 5 семестр:</vt:lpstr>
      <vt:lpstr>3 курс 6 семестр:</vt:lpstr>
      <vt:lpstr>4 курс 7 семестр:</vt:lpstr>
      <vt:lpstr>4 курс 8 семестр: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№1</dc:title>
  <dc:creator>сергей</dc:creator>
  <cp:lastModifiedBy>Кудрявец</cp:lastModifiedBy>
  <cp:revision>5</cp:revision>
  <dcterms:created xsi:type="dcterms:W3CDTF">2025-01-27T12:16:56Z</dcterms:created>
  <dcterms:modified xsi:type="dcterms:W3CDTF">2025-01-27T12:38:28Z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2025-01-27T00:00:00Z</vt:filetime>
  </property>
  <property fmtid="{D5CDD505-2E9C-101B-9397-08002B2CF9AE}" pid="5" name="Producer">
    <vt:lpwstr>3-Heights(TM) PDF Security Shell 4.8.25.2 (http://www.pdf-tools.com)</vt:lpwstr>
  </property>
</Properties>
</file>