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58" r:id="rId6"/>
    <p:sldId id="259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2" r:id="rId19"/>
    <p:sldId id="274" r:id="rId20"/>
    <p:sldId id="275" r:id="rId21"/>
    <p:sldId id="276" r:id="rId22"/>
    <p:sldId id="279" r:id="rId23"/>
    <p:sldId id="280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5001F-DA5A-BDC6-6651-665380D6E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DD40734-3ACF-2F1B-873E-2B47E1092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3C678-91B5-41CD-22ED-67460607E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0248F-E1CD-4D8F-AC2B-692A5A218238}" type="datetimeFigureOut">
              <a:rPr lang="en-US" smtClean="0"/>
              <a:t>03-Mar-24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F698AB-9DED-A7CD-C464-92E4A41A5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B90279-4CBB-CBA5-6799-670A7795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BA7BB-833E-466F-9C80-0C308A344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03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1D4B4-4BCF-05DC-567B-B110FEAED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7A3C73-6668-DCFB-4113-1C6130737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9EF3BE-11BB-9AAA-6A50-24847598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0248F-E1CD-4D8F-AC2B-692A5A218238}" type="datetimeFigureOut">
              <a:rPr lang="en-US" smtClean="0"/>
              <a:t>03-Mar-24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AE38C6-38F3-9654-1252-64072AE4B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505786-5816-C092-20A7-712A9640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BA7BB-833E-466F-9C80-0C308A344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05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FDC0B11-3961-CDE3-E7BC-AE1D1DE195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373A21-13D8-0DAD-2908-4384E0257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9CC23F-46D9-9C1B-E5C3-2A991D0F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0248F-E1CD-4D8F-AC2B-692A5A218238}" type="datetimeFigureOut">
              <a:rPr lang="en-US" smtClean="0"/>
              <a:t>03-Mar-24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CD0C52-A4A3-D30C-76D4-A89066ED9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F2CC34-05AE-3CA1-F0E7-7705B945D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BA7BB-833E-466F-9C80-0C308A344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7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C8CE5-AA46-697F-D076-5D3EF8E5D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25D39E-9879-6D93-23DC-7907A6885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4208FA-3A2C-9302-CA8F-2FB1DB73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0248F-E1CD-4D8F-AC2B-692A5A218238}" type="datetimeFigureOut">
              <a:rPr lang="en-US" smtClean="0"/>
              <a:t>03-Mar-24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F9E4B7-E220-778F-F2AE-A51207F2C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C77205-2AF0-2782-0FE1-C958D56D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BA7BB-833E-466F-9C80-0C308A344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8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3A8C36-D522-9CAD-8124-46E01365C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E00600-7CCA-C067-9D59-708F155E2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B61F2D-8112-638D-E34B-741EFA9EA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0248F-E1CD-4D8F-AC2B-692A5A218238}" type="datetimeFigureOut">
              <a:rPr lang="en-US" smtClean="0"/>
              <a:t>03-Mar-24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021CE6-C3F1-2F83-3EBE-F5DB3674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EF6ACB-CD75-F642-145E-661DDE937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BA7BB-833E-466F-9C80-0C308A344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4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357B5E-41B1-7A89-E6FC-1A5862D25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BD994E-AB52-579F-DC29-E213FBB0BE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FDAA42-0662-1378-6FC1-87AAE6B1F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B3736E-94B1-EFC3-AF83-00CC2664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0248F-E1CD-4D8F-AC2B-692A5A218238}" type="datetimeFigureOut">
              <a:rPr lang="en-US" smtClean="0"/>
              <a:t>03-Mar-24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D17AA0-7EBA-ED6B-EB4D-EC234E949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3A44AA-7F2D-21D7-DC11-2070155EC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BA7BB-833E-466F-9C80-0C308A344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3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A5109-7AA8-D631-701B-77C0F1869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8D30E7-B869-5641-0E44-903504CF3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CA68A4-6211-527A-A57A-C243FFC33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F9C78E-8EA8-1671-D1DA-A99F5E6D35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B51201-6740-A455-2DF6-90C26024D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33991AD-0F69-BDA9-2BB2-3377C4E01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0248F-E1CD-4D8F-AC2B-692A5A218238}" type="datetimeFigureOut">
              <a:rPr lang="en-US" smtClean="0"/>
              <a:t>03-Mar-24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2CBB2E4-8ECF-69F4-7E2C-2DD7F2F04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ED64A2-8848-9CC9-FFC6-AC77264A4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BA7BB-833E-466F-9C80-0C308A344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92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45027-6062-048C-4CF1-241E85D2E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0C05F0-E124-BDFE-DE88-540B4F01F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0248F-E1CD-4D8F-AC2B-692A5A218238}" type="datetimeFigureOut">
              <a:rPr lang="en-US" smtClean="0"/>
              <a:t>03-Mar-24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DAAA12-C440-594E-BCE6-ECF1B3692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BA41BC-558D-C8C9-45FC-5F0E2A5D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BA7BB-833E-466F-9C80-0C308A344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50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BD2FC72-A730-44FA-2A5B-5D6506C41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0248F-E1CD-4D8F-AC2B-692A5A218238}" type="datetimeFigureOut">
              <a:rPr lang="en-US" smtClean="0"/>
              <a:t>03-Mar-24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480F8C-5530-ED31-F4F0-74C84483D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D9C110-2128-DD79-841D-F3C4190D0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BA7BB-833E-466F-9C80-0C308A344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93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FC314-0BF7-1809-5C04-59B1B52D3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396712-33AD-3ECA-89F2-5EBD93CFA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F09271-B0E2-B672-DDCB-54E1BA279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9C96FF-9AC8-5AD7-B821-84AC140F9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0248F-E1CD-4D8F-AC2B-692A5A218238}" type="datetimeFigureOut">
              <a:rPr lang="en-US" smtClean="0"/>
              <a:t>03-Mar-24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799DE5-2395-528F-08E7-A5B7B57C0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F3AC56-699C-901A-0C59-957F66732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BA7BB-833E-466F-9C80-0C308A344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91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D15D3-0A0E-00EF-D279-990667A82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6D658BC-4C53-D149-B9B7-2CFDAC0934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2CCD27-1EEE-F81C-2677-B6D7B8344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14456-4835-89CE-3951-7CD3E43DA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0248F-E1CD-4D8F-AC2B-692A5A218238}" type="datetimeFigureOut">
              <a:rPr lang="en-US" smtClean="0"/>
              <a:t>03-Mar-24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662FEE-104E-1B7F-C7D9-8560D1C5D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7EB8DA-A933-7F68-60F2-52F4264A3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BA7BB-833E-466F-9C80-0C308A344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39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7A938-B1F6-B541-2499-272F9F8EF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C97079-5926-9278-F7C4-92160FEC8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75C363-BB2C-C6AF-610C-960996816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0248F-E1CD-4D8F-AC2B-692A5A218238}" type="datetimeFigureOut">
              <a:rPr lang="en-US" smtClean="0"/>
              <a:t>03-Mar-24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F8A6B7-70C4-D04A-8DB5-9B8A028806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0502C-BC75-91F0-3407-5BE06752E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BA7BB-833E-466F-9C80-0C308A344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0%D0%BA%D0%B2%D0%B0%D0%BF%D0%BE%D0%BD%D0%B8%D0%BA%D0%B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u.wikipedia.org/wiki/%D0%90%D0%BA%D0%B2%D0%B0%D0%BA%D1%83%D0%BB%D1%8C%D1%82%D1%83%D1%80%D0%B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ru.wikipedia.org/wiki/%D0%A0%D0%B0%D1%81%D1%81%D0%B0%D0%B4%D0%B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3%D0%B8%D0%B4%D1%80%D0%BE%D0%BF%D0%BE%D0%BD%D0%B8%D0%BA%D0%B0" TargetMode="External"/><Relationship Id="rId2" Type="http://schemas.openxmlformats.org/officeDocument/2006/relationships/hyperlink" Target="https://ru.wikipedia.org/wiki/%D0%9A%D1%83%D0%BB%D1%8C%D1%82%D1%83%D1%80%D0%BD%D1%8B%D0%B5_%D1%80%D0%B0%D1%81%D1%82%D0%B5%D0%BD%D0%B8%D1%8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u.wikipedia.org/wiki/%D0%90%D1%8D%D1%80%D0%BE%D0%BF%D0%BE%D0%BD%D0%B8%D0%BA%D0%B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3%D0%B5%D1%80%D0%B1%D0%B8%D1%86%D0%B8%D0%B4%D1%8B" TargetMode="External"/><Relationship Id="rId2" Type="http://schemas.openxmlformats.org/officeDocument/2006/relationships/hyperlink" Target="https://ru.wikipedia.org/wiki/%D0%9F%D0%B5%D1%81%D1%82%D0%B8%D1%86%D0%B8%D0%B4%D1%8B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u.wikipedia.org/wiki/%D0%98%D0%BD%D1%81%D0%B5%D0%BA%D1%82%D0%B8%D1%86%D0%B8%D0%B4%D1%8B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0%D1%8D%D1%80%D0%BE%D0%BF%D0%BE%D0%BD%D0%B8%D0%BA%D0%B0" TargetMode="External"/><Relationship Id="rId2" Type="http://schemas.openxmlformats.org/officeDocument/2006/relationships/hyperlink" Target="https://ru.wikipedia.org/wiki/%D0%93%D0%B8%D0%B4%D1%80%D0%BE%D0%BF%D0%BE%D0%BD%D0%B8%D0%BA%D0%B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u.wikipedia.org/wiki/%D0%90%D0%BA%D0%B2%D0%B0%D0%BF%D0%BE%D0%BD%D0%B8%D0%BA%D0%B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0%D1%8D%D1%80%D0%BE%D0%BF%D0%BE%D0%BD%D0%B8%D0%BA%D0%B0" TargetMode="External"/><Relationship Id="rId2" Type="http://schemas.openxmlformats.org/officeDocument/2006/relationships/hyperlink" Target="https://ru.wikipedia.org/wiki/%D0%93%D0%B8%D0%B4%D1%80%D0%BE%D0%BF%D0%BE%D0%BD%D0%B8%D0%BA%D0%B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871B8D-1FB6-59B2-8A0D-28CBB3EF1F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9947"/>
            <a:ext cx="9144000" cy="5822829"/>
          </a:xfrm>
        </p:spPr>
        <p:txBody>
          <a:bodyPr>
            <a:normAutofit/>
          </a:bodyPr>
          <a:lstStyle/>
          <a:p>
            <a:pPr indent="180340" algn="l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Сити-фермы как элемент </a:t>
            </a:r>
            <a:b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биоинженерных технологий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История и направления выращивание растений в городах.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Основные технологии и особенности сити-ферм.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Светокультура.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Особенности размещения сити-ферм и их эксплуатация.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5. Микроклимат в сити-ферм, его роль в формировании урожая.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10903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9AED42-7807-53EC-6BA8-68CD461AB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656" y="2251494"/>
            <a:ext cx="8189343" cy="460650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F52AD3-2C34-AAAC-581E-661C4D5F6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264" y="727434"/>
            <a:ext cx="11506200" cy="1325563"/>
          </a:xfrm>
        </p:spPr>
        <p:txBody>
          <a:bodyPr>
            <a:normAutofit fontScale="90000"/>
          </a:bodyPr>
          <a:lstStyle/>
          <a:p>
            <a:r>
              <a:rPr lang="ru-RU" sz="4400" u="none" strike="noStrike" kern="0" dirty="0" err="1">
                <a:solidFill>
                  <a:srgbClr val="0645A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Аквапоника"/>
              </a:rPr>
              <a:t>Аквапонные</a:t>
            </a:r>
            <a:r>
              <a:rPr lang="en-US" sz="44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системы, сочетающие выращивание</a:t>
            </a:r>
            <a:r>
              <a:rPr lang="en-US" sz="44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u="none" strike="noStrike" kern="0" dirty="0">
                <a:solidFill>
                  <a:srgbClr val="0645A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Аквакультура"/>
              </a:rPr>
              <a:t>аквакультуры</a:t>
            </a:r>
            <a:r>
              <a:rPr lang="en-US" sz="44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(рыбы или водных животных) и гидропонное</a:t>
            </a:r>
            <a:r>
              <a:rPr lang="en-US" sz="44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выращивание растений</a:t>
            </a:r>
            <a:br>
              <a:rPr lang="en-US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810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84DA47-A7CD-B814-15EE-F448427C4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Помещения проращивания, позволяющие обеспечить высокий процент всхожести семян для предварительной подготовки</a:t>
            </a:r>
            <a:r>
              <a:rPr lang="en-US" sz="24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u="none" strike="noStrike" kern="0" dirty="0">
                <a:solidFill>
                  <a:srgbClr val="0645A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Рассада"/>
              </a:rPr>
              <a:t>рассады</a:t>
            </a:r>
            <a:r>
              <a:rPr lang="en-US" sz="24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крупных тепличных комплексах;</a:t>
            </a:r>
            <a:endParaRPr lang="en-US" sz="24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323A408-6953-DDA7-250D-CE0A58051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24572" y="1782493"/>
            <a:ext cx="5801784" cy="45029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888A55-C990-F877-8431-0DB2D77EC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2493"/>
            <a:ext cx="6003985" cy="450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17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28C8A-84EC-8578-F324-9FBADD41F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Фермы контейнерного типа, перемещаемые с помощью грузового транспорта;</a:t>
            </a:r>
            <a:endParaRPr lang="en-US" sz="36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3688E2B-085A-CA48-4A9C-0EDA275C4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56802" y="1588660"/>
            <a:ext cx="3857625" cy="25717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71FDFF-0787-C3E6-9AAD-166605CE7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5462175" cy="35660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FBDB81-54FB-3FEE-5AD5-D0CBA988D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016" y="3893653"/>
            <a:ext cx="4585622" cy="27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14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D3F9DF-F7DF-7317-BF94-0114D8E44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b="1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Малообъёмные блоки доращивания, т.</a:t>
            </a:r>
            <a:r>
              <a:rPr lang="en-US" sz="2700" b="1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700" b="1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 «кропперы»</a:t>
            </a:r>
            <a:r>
              <a:rPr lang="ru-RU" sz="27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представляющие собой витрины для выращивания зелени на последней стадии дозревания, размещаемые в местах продаж</a:t>
            </a:r>
            <a:endParaRPr lang="en-US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8FC0373-E11C-2D24-417E-2D9DF8E0F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60130"/>
            <a:ext cx="6712170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F60763-F7DD-8CAB-458E-D0A515DEB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868" y="3053751"/>
            <a:ext cx="5468132" cy="32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31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35E2C-EB34-49D8-CFF3-9C8E13BD2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3. Светокультура</a:t>
            </a:r>
            <a:endParaRPr lang="en-US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61FD0B9E-DA74-CF75-14CA-27AF33610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723" y="1932752"/>
            <a:ext cx="5076825" cy="381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E8E744-9697-3C73-33D6-DF5F155CC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845" y="1837502"/>
            <a:ext cx="600075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65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D00FEF-1B67-DF6A-30A0-450436F13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Области применения светокультуры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356CEE-2F73-6B6B-8DF0-18CBFEDE0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Раннее выращивание рассады</a:t>
            </a:r>
          </a:p>
          <a:p>
            <a:r>
              <a:rPr lang="ru-RU" dirty="0"/>
              <a:t>Выращивание растений при коротком дне</a:t>
            </a:r>
          </a:p>
          <a:p>
            <a:r>
              <a:rPr lang="ru-RU" dirty="0"/>
              <a:t>Выгонка цветов</a:t>
            </a:r>
          </a:p>
          <a:p>
            <a:r>
              <a:rPr lang="ru-RU" dirty="0"/>
              <a:t>Селекция растений</a:t>
            </a:r>
          </a:p>
          <a:p>
            <a:r>
              <a:rPr lang="ru-RU" dirty="0"/>
              <a:t>Научные исследования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258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85833E2-D491-7900-4A64-7E46570945DE}"/>
              </a:ext>
            </a:extLst>
          </p:cNvPr>
          <p:cNvSpPr txBox="1"/>
          <p:nvPr/>
        </p:nvSpPr>
        <p:spPr>
          <a:xfrm>
            <a:off x="1164566" y="335846"/>
            <a:ext cx="1029994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Для нормального роста и развития растения при искусственном освещении интенсивность излучения в физиологическом диапазоне (380-710 </a:t>
            </a:r>
            <a:r>
              <a:rPr lang="ru-RU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нм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 должна составлять не менее 30-150 </a:t>
            </a:r>
            <a:r>
              <a:rPr lang="ru-RU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вт/м</a:t>
            </a:r>
            <a:r>
              <a:rPr lang="ru-RU" b="0" i="1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(в зависимости от вида или сорта растений); в спектре искусственного источника излучения должны отсутствовать ультрафиолетовые лучи (&lt;300 </a:t>
            </a:r>
            <a:r>
              <a:rPr lang="ru-RU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нм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</a:t>
            </a:r>
            <a:r>
              <a:rPr lang="ru-RU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Для устранения избыточного количества инфракрасных лучей, вызывающих перегрев растения, применяют водные экраны или снижают температуру воздуха в помещении. Существенное значение при С. имеют спектральный состав света, интенсивность радиации, длина фотопериода.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Наилучший эффект С. достигается при использовании ламп, видимый спектр излучения которых близок к солнечному (например, ксеноновые лампы).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Ускоряя или задерживая развитие семян или плодов (в зависимости от спектральной и фотопериодической чувствительности растений), можно получать высокие урожаи листьев (например, у салата, листовой капусты), корнеплодов (например, у редиса), плодов (например, томатов) или семян (например, зёрна яровой пшеницы).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Максимальный урожай может быть достигнут при длине дня 16-24 </a:t>
            </a:r>
            <a:r>
              <a:rPr lang="ru-RU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602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A73B3E-3AE2-32DE-01C8-F928AC78B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Преимущества светокультуры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E4A9DE-56F0-EAA2-6C97-0AD2F32EF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Независимость от сезонных факторов</a:t>
            </a:r>
          </a:p>
          <a:p>
            <a:r>
              <a:rPr lang="ru-RU" dirty="0"/>
              <a:t>Контроль за освещенностью</a:t>
            </a:r>
          </a:p>
          <a:p>
            <a:r>
              <a:rPr lang="ru-RU" dirty="0"/>
              <a:t>Повышение урожайности</a:t>
            </a:r>
          </a:p>
          <a:p>
            <a:r>
              <a:rPr lang="ru-RU" dirty="0"/>
              <a:t>Более эффективное (по сравнению с естественным освещением) использование площади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618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71D40-7FF7-E089-9155-DD598B69B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Недостатки светокультуры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F3B16C-D5C4-7DC9-C8B5-6E9CEDE8E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Затраты на электроэнергию</a:t>
            </a:r>
          </a:p>
          <a:p>
            <a:r>
              <a:rPr lang="ru-RU" dirty="0"/>
              <a:t>Необходимость специального оборудования</a:t>
            </a:r>
          </a:p>
          <a:p>
            <a:r>
              <a:rPr lang="ru-RU" dirty="0"/>
              <a:t>Потенциальный вред здоровью человека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454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2FDB1D-73D6-0D7D-AA42-CB45A7F90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Виды ламп для светокультуры</a:t>
            </a:r>
            <a:endParaRPr lang="en-US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D0B0D86-ADDD-D3A2-C26A-8082D19EF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2544" y="1444893"/>
            <a:ext cx="5802332" cy="487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23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BF79A93-030B-7ACA-BDC4-0F42E4800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1487"/>
            <a:ext cx="10515600" cy="549547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Сити-ферма (вертикальная ферма) - 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обобщённое название высокоавтоматизированного агропромышленного комплекса для выращивания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 tooltip="Культурные растения"/>
              </a:rPr>
              <a:t>культурных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 tooltip="Культурные растения"/>
              </a:rPr>
              <a:t> 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 tooltip="Культурные растения"/>
              </a:rPr>
              <a:t>растений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методами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 tooltip="Гидропоника"/>
              </a:rPr>
              <a:t>гидропоники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или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 tooltip="Аэропоника"/>
              </a:rPr>
              <a:t>аэропоники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в закрытых помещениях внутри специально спроектированного или адаптированного для этого здания. Главными отличиями вертикальных агропроизводств от традиционных тепличных хозяйств являются многоярусное размещение насаждений и полностью контролируемый в закрытом помещении климат.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798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171F440-A87B-950F-6006-32EA5FA61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Натриевые лампы</a:t>
            </a:r>
          </a:p>
          <a:p>
            <a:r>
              <a:rPr lang="ru-RU" dirty="0"/>
              <a:t>Металлогенные</a:t>
            </a:r>
          </a:p>
          <a:p>
            <a:r>
              <a:rPr lang="ru-RU" dirty="0"/>
              <a:t>Светодиодные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4CC5A3-49D2-17E1-925B-DC12537C4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793" y="1690688"/>
            <a:ext cx="2857500" cy="19145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6EDAD2-9440-ECDB-D5EC-8714FF7E5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996" y="3856007"/>
            <a:ext cx="4171073" cy="27828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8D554C-464D-E0CB-0FE9-D173CEBC6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876" y="3140015"/>
            <a:ext cx="3796185" cy="303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26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F5791-94D2-9712-A4B6-32468C75B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4. Эксплуатация сити-ферм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55985A-9D20-41CB-8F2C-D5E66A989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Уход за растениями</a:t>
            </a:r>
          </a:p>
          <a:p>
            <a:r>
              <a:rPr lang="ru-RU" dirty="0"/>
              <a:t>Контроль микроклимата</a:t>
            </a:r>
          </a:p>
          <a:p>
            <a:r>
              <a:rPr lang="ru-RU" dirty="0"/>
              <a:t>Сбор урожая</a:t>
            </a:r>
          </a:p>
          <a:p>
            <a:r>
              <a:rPr lang="ru-RU" dirty="0"/>
              <a:t>Реализация продукции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181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3448E-0D96-E515-882B-F65D228D1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5. Микроклимат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4A5570-A791-B8EA-94A4-CC2A703C0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Температура (20-25 с)</a:t>
            </a:r>
          </a:p>
          <a:p>
            <a:r>
              <a:rPr lang="ru-RU" dirty="0"/>
              <a:t>Влажность воздуха (…)</a:t>
            </a:r>
          </a:p>
          <a:p>
            <a:r>
              <a:rPr lang="ru-RU" dirty="0"/>
              <a:t>Газовый состав (искусственное внесение СО2)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218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DC75B-B8DF-95A8-43B6-3C576D79A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Оборудование для обеспечения оптимального микроклимата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83905F-AB41-C403-B4FD-2165040CE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Термометры</a:t>
            </a:r>
          </a:p>
          <a:p>
            <a:r>
              <a:rPr lang="ru-RU" dirty="0"/>
              <a:t>Гигрометры</a:t>
            </a:r>
          </a:p>
          <a:p>
            <a:r>
              <a:rPr lang="ru-RU" dirty="0"/>
              <a:t>Светильники</a:t>
            </a:r>
          </a:p>
          <a:p>
            <a:r>
              <a:rPr lang="ru-RU" dirty="0"/>
              <a:t>Системы вентиляции</a:t>
            </a:r>
          </a:p>
          <a:p>
            <a:r>
              <a:rPr lang="ru-RU" dirty="0"/>
              <a:t>Системы кондиционирования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549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45CFBAE-B2FE-D122-A01C-07B3DEE88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340" y="0"/>
            <a:ext cx="10561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64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BC9FA-9E69-73CE-96CB-85715ED44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E8C671B-F984-54C7-94F5-332A4443A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456" y="207034"/>
            <a:ext cx="11801087" cy="590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43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C4E55B-4267-1940-A78A-D0F817989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kern="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Проекты вертикальных ферм заявляют следующие характеристики: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25A64D-F7C6-874B-74CA-FB16E49C8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1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стабильность урожая, который не зависит от природных условий;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применение информационных технологий</a:t>
            </a:r>
            <a:r>
              <a:rPr lang="en-US" sz="1800" kern="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контроля и оптимизации роста урожая;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применение систем сбора и очистки воды, позволяющих снизить водопотребление на 95</a:t>
            </a:r>
            <a:r>
              <a:rPr lang="en-US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 относительно традиционных агропроизводств;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повышенное</a:t>
            </a:r>
            <a:r>
              <a:rPr lang="en-US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потребление</a:t>
            </a:r>
            <a:r>
              <a:rPr lang="en-US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углекислого</a:t>
            </a:r>
            <a:r>
              <a:rPr lang="en-US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газа</a:t>
            </a:r>
            <a:r>
              <a:rPr lang="en-US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замкнутый цикл вентиляции, очистка и ионизация воздуха в залах выращивания, позволяющий исключить возникновение вредител</a:t>
            </a:r>
            <a:r>
              <a:rPr lang="ru-RU" sz="1800" kern="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ей</a:t>
            </a:r>
            <a:r>
              <a:rPr lang="ru-RU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болезней, а следовательно,  исключить использование</a:t>
            </a:r>
            <a:r>
              <a:rPr lang="en-US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u="sng" kern="0" dirty="0">
                <a:solidFill>
                  <a:srgbClr val="0645A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Пестициды"/>
              </a:rPr>
              <a:t>пестицидов</a:t>
            </a:r>
            <a:r>
              <a:rPr lang="ru-RU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u="sng" kern="0" dirty="0">
                <a:solidFill>
                  <a:srgbClr val="0645A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Гербициды"/>
              </a:rPr>
              <a:t>гербицидов</a:t>
            </a:r>
            <a:r>
              <a:rPr lang="en-US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u="sng" kern="0" dirty="0">
                <a:solidFill>
                  <a:srgbClr val="0645A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Инсектициды"/>
              </a:rPr>
              <a:t>инсектицидов</a:t>
            </a:r>
            <a:r>
              <a:rPr lang="ru-RU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гибкая конструкция с возможностью лёгкого расширения производства;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возможность размещения в черте городов, в </a:t>
            </a:r>
            <a:r>
              <a:rPr lang="ru-RU" sz="1800" kern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перепрофилируемых</a:t>
            </a:r>
            <a:r>
              <a:rPr lang="ru-RU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объектах индустриальной инфраструктуры;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энергетическая независимость (при использовании солнечной и ветровой энергии).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3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6C3404E-2D23-BC37-DCB2-B064F8E4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7916" y="12862"/>
            <a:ext cx="10282687" cy="68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40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0D724C99-2008-7955-D50C-AA24BE914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160" y="0"/>
            <a:ext cx="10292146" cy="686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04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4D20EAF-69FB-A6E1-FBFC-7B3971D84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6657" y="0"/>
            <a:ext cx="8298612" cy="687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71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330050-1B3F-0E0C-842F-39B813A1F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kern="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типы вертикальных ферм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7782F-2236-F9B3-2C59-13D54B15F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600" u="none" strike="noStrike" kern="0" dirty="0">
                <a:solidFill>
                  <a:srgbClr val="0645A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Гидропоника"/>
              </a:rPr>
              <a:t>Гидропонные</a:t>
            </a:r>
            <a:r>
              <a:rPr lang="en-US" sz="36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(реже,</a:t>
            </a:r>
            <a:r>
              <a:rPr lang="en-US" sz="36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u="none" strike="noStrike" kern="0" dirty="0" err="1">
                <a:solidFill>
                  <a:srgbClr val="0645A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Аэропоника"/>
              </a:rPr>
              <a:t>аэропонные</a:t>
            </a:r>
            <a:r>
              <a:rPr lang="ru-RU" sz="36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агропроизводства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600" u="none" strike="noStrike" kern="0" dirty="0" err="1">
                <a:solidFill>
                  <a:srgbClr val="0645A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Аквапоника"/>
              </a:rPr>
              <a:t>Аквапонные</a:t>
            </a:r>
            <a:r>
              <a:rPr lang="en-US" sz="36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</a:p>
          <a:p>
            <a:pPr marL="342900" lvl="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6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Помещения проращивания</a:t>
            </a:r>
          </a:p>
          <a:p>
            <a:pPr marL="342900" lvl="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6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Фермы контейнерного типа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6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Малообъёмные блоки доращивания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205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D8F934-C490-5284-AD19-38F0CC0BB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u="none" strike="noStrike" kern="0" dirty="0">
                <a:solidFill>
                  <a:srgbClr val="0645A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Гидропоника"/>
              </a:rPr>
              <a:t>Гидропонные</a:t>
            </a:r>
            <a:r>
              <a:rPr lang="en-US" sz="20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(реже,</a:t>
            </a:r>
            <a:r>
              <a:rPr lang="en-US" sz="20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u="none" strike="noStrike" kern="0" dirty="0" err="1">
                <a:solidFill>
                  <a:srgbClr val="0645A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Аэропоника"/>
              </a:rPr>
              <a:t>аэропонные</a:t>
            </a:r>
            <a:r>
              <a:rPr lang="ru-RU" sz="20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агропроизводства, специализирующиеся на выращивание зелени, салатов, овощей, ягод, как правило располагающиеся в </a:t>
            </a:r>
            <a:r>
              <a:rPr lang="ru-RU" sz="2000" kern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перепрофилифилированных</a:t>
            </a:r>
            <a:r>
              <a:rPr lang="ru-RU" sz="20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торговых, складских, </a:t>
            </a:r>
            <a:r>
              <a:rPr lang="ru-RU" sz="2000" kern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легкопромышленных</a:t>
            </a:r>
            <a:r>
              <a:rPr lang="ru-RU" sz="20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помещениях</a:t>
            </a:r>
            <a:endParaRPr lang="en-US" sz="2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B300FB8-7DDA-B922-27D9-870B0A0F5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83434" y="1966733"/>
            <a:ext cx="5511156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2B1994-2E53-09CD-E2BC-A37E9A580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810310"/>
            <a:ext cx="371278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872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612</Words>
  <Application>Microsoft Office PowerPoint</Application>
  <PresentationFormat>Широкоэкранный</PresentationFormat>
  <Paragraphs>62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Georgia</vt:lpstr>
      <vt:lpstr>Symbol</vt:lpstr>
      <vt:lpstr>Times New Roman</vt:lpstr>
      <vt:lpstr>Тема Office</vt:lpstr>
      <vt:lpstr>Сити-фермы как элемент  биоинженерных технологий 1. История и направления выращивание растений в городах. 2. Основные технологии и особенности сити-ферм. 3. Светокультура. 4. Особенности размещения сити-ферм и их эксплуатация. 5. Микроклимат в сити-ферм, его роль в формировании урожая. </vt:lpstr>
      <vt:lpstr>Презентация PowerPoint</vt:lpstr>
      <vt:lpstr>Презентация PowerPoint</vt:lpstr>
      <vt:lpstr>Проекты вертикальных ферм заявляют следующие характеристики:</vt:lpstr>
      <vt:lpstr>Презентация PowerPoint</vt:lpstr>
      <vt:lpstr>Презентация PowerPoint</vt:lpstr>
      <vt:lpstr>Презентация PowerPoint</vt:lpstr>
      <vt:lpstr>Основные типы вертикальных ферм</vt:lpstr>
      <vt:lpstr>Гидропонные (реже, аэропонные) агропроизводства, специализирующиеся на выращивание зелени, салатов, овощей, ягод, как правило располагающиеся в перепрофилифилированных торговых, складских, легкопромышленных помещениях</vt:lpstr>
      <vt:lpstr>Аквапонные системы, сочетающие выращивание аквакультуры (рыбы или водных животных) и гидропонное выращивание растений </vt:lpstr>
      <vt:lpstr>Помещения проращивания, позволяющие обеспечить высокий процент всхожести семян для предварительной подготовки рассады в крупных тепличных комплексах;</vt:lpstr>
      <vt:lpstr>Фермы контейнерного типа, перемещаемые с помощью грузового транспорта;</vt:lpstr>
      <vt:lpstr>Малообъёмные блоки доращивания, т. н. «кропперы», представляющие собой витрины для выращивания зелени на последней стадии дозревания, размещаемые в местах продаж</vt:lpstr>
      <vt:lpstr>3. Светокультура</vt:lpstr>
      <vt:lpstr>Области применения светокультуры</vt:lpstr>
      <vt:lpstr>Презентация PowerPoint</vt:lpstr>
      <vt:lpstr>Преимущества светокультуры</vt:lpstr>
      <vt:lpstr>Недостатки светокультуры</vt:lpstr>
      <vt:lpstr>Виды ламп для светокультуры</vt:lpstr>
      <vt:lpstr>Презентация PowerPoint</vt:lpstr>
      <vt:lpstr>4. Эксплуатация сити-ферм</vt:lpstr>
      <vt:lpstr>5. Микроклимат</vt:lpstr>
      <vt:lpstr>Оборудование для обеспечения оптимального микроклимата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Сити-фермы как элемент биоинженерных технологий. 1. История и направления выращивание растений в городах. 2. Основные технологии и особенности сити-ферм. 3. Светокультура. 4. Особенности размещения сити-ферм и их эксплуатация. 5. Микроклимат в сити-ферм, его роль в формировании урожая. </dc:title>
  <dc:creator>Андрей Исаков</dc:creator>
  <cp:lastModifiedBy>Андрей Исаков</cp:lastModifiedBy>
  <cp:revision>5</cp:revision>
  <dcterms:created xsi:type="dcterms:W3CDTF">2024-02-17T08:56:14Z</dcterms:created>
  <dcterms:modified xsi:type="dcterms:W3CDTF">2024-03-03T07:34:07Z</dcterms:modified>
</cp:coreProperties>
</file>