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7" r:id="rId5"/>
    <p:sldId id="278" r:id="rId6"/>
    <p:sldId id="259" r:id="rId7"/>
    <p:sldId id="260" r:id="rId8"/>
    <p:sldId id="261" r:id="rId9"/>
    <p:sldId id="262" r:id="rId10"/>
    <p:sldId id="279" r:id="rId11"/>
    <p:sldId id="266" r:id="rId12"/>
    <p:sldId id="267" r:id="rId13"/>
    <p:sldId id="268" r:id="rId14"/>
    <p:sldId id="269" r:id="rId15"/>
    <p:sldId id="270" r:id="rId16"/>
    <p:sldId id="271" r:id="rId17"/>
    <p:sldId id="272" r:id="rId18"/>
    <p:sldId id="273" r:id="rId19"/>
    <p:sldId id="274" r:id="rId20"/>
    <p:sldId id="276" r:id="rId21"/>
    <p:sldId id="275" r:id="rId22"/>
    <p:sldId id="263" r:id="rId23"/>
    <p:sldId id="264" r:id="rId24"/>
    <p:sldId id="2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5" d="100"/>
          <a:sy n="105" d="100"/>
        </p:scale>
        <p:origin x="6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2B8222-00F6-93BA-03FB-BA933C655D9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Подзаголовок 2">
            <a:extLst>
              <a:ext uri="{FF2B5EF4-FFF2-40B4-BE49-F238E27FC236}">
                <a16:creationId xmlns:a16="http://schemas.microsoft.com/office/drawing/2014/main" id="{00F2EB87-D68F-DD8A-7089-20AB7FDA81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a:extLst>
              <a:ext uri="{FF2B5EF4-FFF2-40B4-BE49-F238E27FC236}">
                <a16:creationId xmlns:a16="http://schemas.microsoft.com/office/drawing/2014/main" id="{C1B69084-8ABF-D558-27F1-D21849B3A920}"/>
              </a:ext>
            </a:extLst>
          </p:cNvPr>
          <p:cNvSpPr>
            <a:spLocks noGrp="1"/>
          </p:cNvSpPr>
          <p:nvPr>
            <p:ph type="dt" sz="half" idx="10"/>
          </p:nvPr>
        </p:nvSpPr>
        <p:spPr/>
        <p:txBody>
          <a:bodyPr/>
          <a:lstStyle/>
          <a:p>
            <a:fld id="{A943CAB5-EACD-4571-BF0D-79554CC30211}" type="datetimeFigureOut">
              <a:rPr lang="en-US" smtClean="0"/>
              <a:t>31-Mar-24</a:t>
            </a:fld>
            <a:endParaRPr lang="en-US"/>
          </a:p>
        </p:txBody>
      </p:sp>
      <p:sp>
        <p:nvSpPr>
          <p:cNvPr id="5" name="Нижний колонтитул 4">
            <a:extLst>
              <a:ext uri="{FF2B5EF4-FFF2-40B4-BE49-F238E27FC236}">
                <a16:creationId xmlns:a16="http://schemas.microsoft.com/office/drawing/2014/main" id="{7CFFE280-72A9-3AE7-AEEF-F364695FF8F2}"/>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FFB561E4-2C78-E70B-F92F-2947AB9FF0EF}"/>
              </a:ext>
            </a:extLst>
          </p:cNvPr>
          <p:cNvSpPr>
            <a:spLocks noGrp="1"/>
          </p:cNvSpPr>
          <p:nvPr>
            <p:ph type="sldNum" sz="quarter" idx="12"/>
          </p:nvPr>
        </p:nvSpPr>
        <p:spPr/>
        <p:txBody>
          <a:bodyPr/>
          <a:lstStyle/>
          <a:p>
            <a:fld id="{DF52A36C-D38F-4679-8A26-0A611CDE53D9}" type="slidenum">
              <a:rPr lang="en-US" smtClean="0"/>
              <a:t>‹#›</a:t>
            </a:fld>
            <a:endParaRPr lang="en-US"/>
          </a:p>
        </p:txBody>
      </p:sp>
    </p:spTree>
    <p:extLst>
      <p:ext uri="{BB962C8B-B14F-4D97-AF65-F5344CB8AC3E}">
        <p14:creationId xmlns:p14="http://schemas.microsoft.com/office/powerpoint/2010/main" val="4208352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6501B3B-B1BD-FF98-42E9-85560AB3CA25}"/>
              </a:ext>
            </a:extLst>
          </p:cNvPr>
          <p:cNvSpPr>
            <a:spLocks noGrp="1"/>
          </p:cNvSpPr>
          <p:nvPr>
            <p:ph type="title"/>
          </p:nvPr>
        </p:nvSpPr>
        <p:spPr/>
        <p:txBody>
          <a:bodyPr/>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3AACEB69-4783-C6D5-C5EE-94F6576BF1A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9E8FCACB-E508-6DCD-A07C-17B447C8746F}"/>
              </a:ext>
            </a:extLst>
          </p:cNvPr>
          <p:cNvSpPr>
            <a:spLocks noGrp="1"/>
          </p:cNvSpPr>
          <p:nvPr>
            <p:ph type="dt" sz="half" idx="10"/>
          </p:nvPr>
        </p:nvSpPr>
        <p:spPr/>
        <p:txBody>
          <a:bodyPr/>
          <a:lstStyle/>
          <a:p>
            <a:fld id="{A943CAB5-EACD-4571-BF0D-79554CC30211}" type="datetimeFigureOut">
              <a:rPr lang="en-US" smtClean="0"/>
              <a:t>31-Mar-24</a:t>
            </a:fld>
            <a:endParaRPr lang="en-US"/>
          </a:p>
        </p:txBody>
      </p:sp>
      <p:sp>
        <p:nvSpPr>
          <p:cNvPr id="5" name="Нижний колонтитул 4">
            <a:extLst>
              <a:ext uri="{FF2B5EF4-FFF2-40B4-BE49-F238E27FC236}">
                <a16:creationId xmlns:a16="http://schemas.microsoft.com/office/drawing/2014/main" id="{5CD455D8-A37D-5AAE-2C3E-3B9D43B3182B}"/>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BDB071B6-8C1B-7B15-A9E8-8BFFDD6CD211}"/>
              </a:ext>
            </a:extLst>
          </p:cNvPr>
          <p:cNvSpPr>
            <a:spLocks noGrp="1"/>
          </p:cNvSpPr>
          <p:nvPr>
            <p:ph type="sldNum" sz="quarter" idx="12"/>
          </p:nvPr>
        </p:nvSpPr>
        <p:spPr/>
        <p:txBody>
          <a:bodyPr/>
          <a:lstStyle/>
          <a:p>
            <a:fld id="{DF52A36C-D38F-4679-8A26-0A611CDE53D9}" type="slidenum">
              <a:rPr lang="en-US" smtClean="0"/>
              <a:t>‹#›</a:t>
            </a:fld>
            <a:endParaRPr lang="en-US"/>
          </a:p>
        </p:txBody>
      </p:sp>
    </p:spTree>
    <p:extLst>
      <p:ext uri="{BB962C8B-B14F-4D97-AF65-F5344CB8AC3E}">
        <p14:creationId xmlns:p14="http://schemas.microsoft.com/office/powerpoint/2010/main" val="2387729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0E1CED3-C9F8-1FC9-ADDF-86310742D20D}"/>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DF42B4E0-C4F2-D64E-AAC1-EBDA7B7FA47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8F138223-0C02-8EDC-8A3D-3699CF5B56A3}"/>
              </a:ext>
            </a:extLst>
          </p:cNvPr>
          <p:cNvSpPr>
            <a:spLocks noGrp="1"/>
          </p:cNvSpPr>
          <p:nvPr>
            <p:ph type="dt" sz="half" idx="10"/>
          </p:nvPr>
        </p:nvSpPr>
        <p:spPr/>
        <p:txBody>
          <a:bodyPr/>
          <a:lstStyle/>
          <a:p>
            <a:fld id="{A943CAB5-EACD-4571-BF0D-79554CC30211}" type="datetimeFigureOut">
              <a:rPr lang="en-US" smtClean="0"/>
              <a:t>31-Mar-24</a:t>
            </a:fld>
            <a:endParaRPr lang="en-US"/>
          </a:p>
        </p:txBody>
      </p:sp>
      <p:sp>
        <p:nvSpPr>
          <p:cNvPr id="5" name="Нижний колонтитул 4">
            <a:extLst>
              <a:ext uri="{FF2B5EF4-FFF2-40B4-BE49-F238E27FC236}">
                <a16:creationId xmlns:a16="http://schemas.microsoft.com/office/drawing/2014/main" id="{6E774DD0-599F-6634-56B5-53254E03EFDC}"/>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097C1115-BA9B-D976-4428-50D841FB5AED}"/>
              </a:ext>
            </a:extLst>
          </p:cNvPr>
          <p:cNvSpPr>
            <a:spLocks noGrp="1"/>
          </p:cNvSpPr>
          <p:nvPr>
            <p:ph type="sldNum" sz="quarter" idx="12"/>
          </p:nvPr>
        </p:nvSpPr>
        <p:spPr/>
        <p:txBody>
          <a:bodyPr/>
          <a:lstStyle/>
          <a:p>
            <a:fld id="{DF52A36C-D38F-4679-8A26-0A611CDE53D9}" type="slidenum">
              <a:rPr lang="en-US" smtClean="0"/>
              <a:t>‹#›</a:t>
            </a:fld>
            <a:endParaRPr lang="en-US"/>
          </a:p>
        </p:txBody>
      </p:sp>
    </p:spTree>
    <p:extLst>
      <p:ext uri="{BB962C8B-B14F-4D97-AF65-F5344CB8AC3E}">
        <p14:creationId xmlns:p14="http://schemas.microsoft.com/office/powerpoint/2010/main" val="1237526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5A8B2B-3119-9DAC-A5E1-882A29E8C3FD}"/>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95065F1A-C82C-53CE-A593-D5C7892A668E}"/>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9F69B6F5-A4BE-B7B3-5545-4E12C47D851E}"/>
              </a:ext>
            </a:extLst>
          </p:cNvPr>
          <p:cNvSpPr>
            <a:spLocks noGrp="1"/>
          </p:cNvSpPr>
          <p:nvPr>
            <p:ph type="dt" sz="half" idx="10"/>
          </p:nvPr>
        </p:nvSpPr>
        <p:spPr/>
        <p:txBody>
          <a:bodyPr/>
          <a:lstStyle/>
          <a:p>
            <a:fld id="{A943CAB5-EACD-4571-BF0D-79554CC30211}" type="datetimeFigureOut">
              <a:rPr lang="en-US" smtClean="0"/>
              <a:t>31-Mar-24</a:t>
            </a:fld>
            <a:endParaRPr lang="en-US"/>
          </a:p>
        </p:txBody>
      </p:sp>
      <p:sp>
        <p:nvSpPr>
          <p:cNvPr id="5" name="Нижний колонтитул 4">
            <a:extLst>
              <a:ext uri="{FF2B5EF4-FFF2-40B4-BE49-F238E27FC236}">
                <a16:creationId xmlns:a16="http://schemas.microsoft.com/office/drawing/2014/main" id="{3F874C03-52AD-8F66-A9D0-DB5352874A12}"/>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8E74BC33-91E9-BE6B-311C-72D3B796FA5E}"/>
              </a:ext>
            </a:extLst>
          </p:cNvPr>
          <p:cNvSpPr>
            <a:spLocks noGrp="1"/>
          </p:cNvSpPr>
          <p:nvPr>
            <p:ph type="sldNum" sz="quarter" idx="12"/>
          </p:nvPr>
        </p:nvSpPr>
        <p:spPr/>
        <p:txBody>
          <a:bodyPr/>
          <a:lstStyle/>
          <a:p>
            <a:fld id="{DF52A36C-D38F-4679-8A26-0A611CDE53D9}" type="slidenum">
              <a:rPr lang="en-US" smtClean="0"/>
              <a:t>‹#›</a:t>
            </a:fld>
            <a:endParaRPr lang="en-US"/>
          </a:p>
        </p:txBody>
      </p:sp>
    </p:spTree>
    <p:extLst>
      <p:ext uri="{BB962C8B-B14F-4D97-AF65-F5344CB8AC3E}">
        <p14:creationId xmlns:p14="http://schemas.microsoft.com/office/powerpoint/2010/main" val="1862381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C08F85-65C5-D763-DF58-9D4F67C9575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Текст 2">
            <a:extLst>
              <a:ext uri="{FF2B5EF4-FFF2-40B4-BE49-F238E27FC236}">
                <a16:creationId xmlns:a16="http://schemas.microsoft.com/office/drawing/2014/main" id="{F018F045-7F6C-D123-78E0-28ECF37B79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E153B35-BC4A-A123-551D-8A69C5EAEEB1}"/>
              </a:ext>
            </a:extLst>
          </p:cNvPr>
          <p:cNvSpPr>
            <a:spLocks noGrp="1"/>
          </p:cNvSpPr>
          <p:nvPr>
            <p:ph type="dt" sz="half" idx="10"/>
          </p:nvPr>
        </p:nvSpPr>
        <p:spPr/>
        <p:txBody>
          <a:bodyPr/>
          <a:lstStyle/>
          <a:p>
            <a:fld id="{A943CAB5-EACD-4571-BF0D-79554CC30211}" type="datetimeFigureOut">
              <a:rPr lang="en-US" smtClean="0"/>
              <a:t>31-Mar-24</a:t>
            </a:fld>
            <a:endParaRPr lang="en-US"/>
          </a:p>
        </p:txBody>
      </p:sp>
      <p:sp>
        <p:nvSpPr>
          <p:cNvPr id="5" name="Нижний колонтитул 4">
            <a:extLst>
              <a:ext uri="{FF2B5EF4-FFF2-40B4-BE49-F238E27FC236}">
                <a16:creationId xmlns:a16="http://schemas.microsoft.com/office/drawing/2014/main" id="{C7C2F9E2-6894-E6BE-2556-E2AA0322BCFE}"/>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28421388-5A3D-5071-55F7-06234652C7E7}"/>
              </a:ext>
            </a:extLst>
          </p:cNvPr>
          <p:cNvSpPr>
            <a:spLocks noGrp="1"/>
          </p:cNvSpPr>
          <p:nvPr>
            <p:ph type="sldNum" sz="quarter" idx="12"/>
          </p:nvPr>
        </p:nvSpPr>
        <p:spPr/>
        <p:txBody>
          <a:bodyPr/>
          <a:lstStyle/>
          <a:p>
            <a:fld id="{DF52A36C-D38F-4679-8A26-0A611CDE53D9}" type="slidenum">
              <a:rPr lang="en-US" smtClean="0"/>
              <a:t>‹#›</a:t>
            </a:fld>
            <a:endParaRPr lang="en-US"/>
          </a:p>
        </p:txBody>
      </p:sp>
    </p:spTree>
    <p:extLst>
      <p:ext uri="{BB962C8B-B14F-4D97-AF65-F5344CB8AC3E}">
        <p14:creationId xmlns:p14="http://schemas.microsoft.com/office/powerpoint/2010/main" val="387332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3EA967-1B7A-4808-DD8A-52771EBC3B58}"/>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EE517C75-8FAD-4774-7965-A4CDED251B5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a:extLst>
              <a:ext uri="{FF2B5EF4-FFF2-40B4-BE49-F238E27FC236}">
                <a16:creationId xmlns:a16="http://schemas.microsoft.com/office/drawing/2014/main" id="{7246A2E1-B652-F201-CD94-E9E2F96EC2A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a:extLst>
              <a:ext uri="{FF2B5EF4-FFF2-40B4-BE49-F238E27FC236}">
                <a16:creationId xmlns:a16="http://schemas.microsoft.com/office/drawing/2014/main" id="{88B45D11-F139-FEEA-7505-848F08E85838}"/>
              </a:ext>
            </a:extLst>
          </p:cNvPr>
          <p:cNvSpPr>
            <a:spLocks noGrp="1"/>
          </p:cNvSpPr>
          <p:nvPr>
            <p:ph type="dt" sz="half" idx="10"/>
          </p:nvPr>
        </p:nvSpPr>
        <p:spPr/>
        <p:txBody>
          <a:bodyPr/>
          <a:lstStyle/>
          <a:p>
            <a:fld id="{A943CAB5-EACD-4571-BF0D-79554CC30211}" type="datetimeFigureOut">
              <a:rPr lang="en-US" smtClean="0"/>
              <a:t>31-Mar-24</a:t>
            </a:fld>
            <a:endParaRPr lang="en-US"/>
          </a:p>
        </p:txBody>
      </p:sp>
      <p:sp>
        <p:nvSpPr>
          <p:cNvPr id="6" name="Нижний колонтитул 5">
            <a:extLst>
              <a:ext uri="{FF2B5EF4-FFF2-40B4-BE49-F238E27FC236}">
                <a16:creationId xmlns:a16="http://schemas.microsoft.com/office/drawing/2014/main" id="{911405B6-198D-762B-456A-A1D773451D5F}"/>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CE247E21-2D98-CE81-F785-AD8FD42DF007}"/>
              </a:ext>
            </a:extLst>
          </p:cNvPr>
          <p:cNvSpPr>
            <a:spLocks noGrp="1"/>
          </p:cNvSpPr>
          <p:nvPr>
            <p:ph type="sldNum" sz="quarter" idx="12"/>
          </p:nvPr>
        </p:nvSpPr>
        <p:spPr/>
        <p:txBody>
          <a:bodyPr/>
          <a:lstStyle/>
          <a:p>
            <a:fld id="{DF52A36C-D38F-4679-8A26-0A611CDE53D9}" type="slidenum">
              <a:rPr lang="en-US" smtClean="0"/>
              <a:t>‹#›</a:t>
            </a:fld>
            <a:endParaRPr lang="en-US"/>
          </a:p>
        </p:txBody>
      </p:sp>
    </p:spTree>
    <p:extLst>
      <p:ext uri="{BB962C8B-B14F-4D97-AF65-F5344CB8AC3E}">
        <p14:creationId xmlns:p14="http://schemas.microsoft.com/office/powerpoint/2010/main" val="2860476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657EA3-39F8-27CF-3E12-EDC3DC046E6B}"/>
              </a:ext>
            </a:extLst>
          </p:cNvPr>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Текст 2">
            <a:extLst>
              <a:ext uri="{FF2B5EF4-FFF2-40B4-BE49-F238E27FC236}">
                <a16:creationId xmlns:a16="http://schemas.microsoft.com/office/drawing/2014/main" id="{41A34185-2B61-ACFC-8927-BE379815A1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49CFE784-1CFC-DB0B-B22F-393C04CBCB8A}"/>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a:extLst>
              <a:ext uri="{FF2B5EF4-FFF2-40B4-BE49-F238E27FC236}">
                <a16:creationId xmlns:a16="http://schemas.microsoft.com/office/drawing/2014/main" id="{278A5D94-0D9C-7CC9-823E-A0E58A6D87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156C75F5-344B-737E-069F-6EE84FAADC2B}"/>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a:extLst>
              <a:ext uri="{FF2B5EF4-FFF2-40B4-BE49-F238E27FC236}">
                <a16:creationId xmlns:a16="http://schemas.microsoft.com/office/drawing/2014/main" id="{8F20AD7B-2E5F-9A8D-67EC-644E2F65AF0E}"/>
              </a:ext>
            </a:extLst>
          </p:cNvPr>
          <p:cNvSpPr>
            <a:spLocks noGrp="1"/>
          </p:cNvSpPr>
          <p:nvPr>
            <p:ph type="dt" sz="half" idx="10"/>
          </p:nvPr>
        </p:nvSpPr>
        <p:spPr/>
        <p:txBody>
          <a:bodyPr/>
          <a:lstStyle/>
          <a:p>
            <a:fld id="{A943CAB5-EACD-4571-BF0D-79554CC30211}" type="datetimeFigureOut">
              <a:rPr lang="en-US" smtClean="0"/>
              <a:t>31-Mar-24</a:t>
            </a:fld>
            <a:endParaRPr lang="en-US"/>
          </a:p>
        </p:txBody>
      </p:sp>
      <p:sp>
        <p:nvSpPr>
          <p:cNvPr id="8" name="Нижний колонтитул 7">
            <a:extLst>
              <a:ext uri="{FF2B5EF4-FFF2-40B4-BE49-F238E27FC236}">
                <a16:creationId xmlns:a16="http://schemas.microsoft.com/office/drawing/2014/main" id="{448D155C-25EF-7419-EE4A-43C2DE948FBE}"/>
              </a:ext>
            </a:extLst>
          </p:cNvPr>
          <p:cNvSpPr>
            <a:spLocks noGrp="1"/>
          </p:cNvSpPr>
          <p:nvPr>
            <p:ph type="ftr" sz="quarter" idx="11"/>
          </p:nvPr>
        </p:nvSpPr>
        <p:spPr/>
        <p:txBody>
          <a:bodyPr/>
          <a:lstStyle/>
          <a:p>
            <a:endParaRPr lang="en-US"/>
          </a:p>
        </p:txBody>
      </p:sp>
      <p:sp>
        <p:nvSpPr>
          <p:cNvPr id="9" name="Номер слайда 8">
            <a:extLst>
              <a:ext uri="{FF2B5EF4-FFF2-40B4-BE49-F238E27FC236}">
                <a16:creationId xmlns:a16="http://schemas.microsoft.com/office/drawing/2014/main" id="{1A0C3E44-2F6A-AAAE-1170-EF76B60CE0EC}"/>
              </a:ext>
            </a:extLst>
          </p:cNvPr>
          <p:cNvSpPr>
            <a:spLocks noGrp="1"/>
          </p:cNvSpPr>
          <p:nvPr>
            <p:ph type="sldNum" sz="quarter" idx="12"/>
          </p:nvPr>
        </p:nvSpPr>
        <p:spPr/>
        <p:txBody>
          <a:bodyPr/>
          <a:lstStyle/>
          <a:p>
            <a:fld id="{DF52A36C-D38F-4679-8A26-0A611CDE53D9}" type="slidenum">
              <a:rPr lang="en-US" smtClean="0"/>
              <a:t>‹#›</a:t>
            </a:fld>
            <a:endParaRPr lang="en-US"/>
          </a:p>
        </p:txBody>
      </p:sp>
    </p:spTree>
    <p:extLst>
      <p:ext uri="{BB962C8B-B14F-4D97-AF65-F5344CB8AC3E}">
        <p14:creationId xmlns:p14="http://schemas.microsoft.com/office/powerpoint/2010/main" val="4125080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4D44ED-1FD0-C370-0F1E-AB52A51CC845}"/>
              </a:ext>
            </a:extLst>
          </p:cNvPr>
          <p:cNvSpPr>
            <a:spLocks noGrp="1"/>
          </p:cNvSpPr>
          <p:nvPr>
            <p:ph type="title"/>
          </p:nvPr>
        </p:nvSpPr>
        <p:spPr/>
        <p:txBody>
          <a:bodyPr/>
          <a:lstStyle/>
          <a:p>
            <a:r>
              <a:rPr lang="ru-RU"/>
              <a:t>Образец заголовка</a:t>
            </a:r>
            <a:endParaRPr lang="en-US"/>
          </a:p>
        </p:txBody>
      </p:sp>
      <p:sp>
        <p:nvSpPr>
          <p:cNvPr id="3" name="Дата 2">
            <a:extLst>
              <a:ext uri="{FF2B5EF4-FFF2-40B4-BE49-F238E27FC236}">
                <a16:creationId xmlns:a16="http://schemas.microsoft.com/office/drawing/2014/main" id="{18180749-C452-94F3-8291-919A2D3D0ED5}"/>
              </a:ext>
            </a:extLst>
          </p:cNvPr>
          <p:cNvSpPr>
            <a:spLocks noGrp="1"/>
          </p:cNvSpPr>
          <p:nvPr>
            <p:ph type="dt" sz="half" idx="10"/>
          </p:nvPr>
        </p:nvSpPr>
        <p:spPr/>
        <p:txBody>
          <a:bodyPr/>
          <a:lstStyle/>
          <a:p>
            <a:fld id="{A943CAB5-EACD-4571-BF0D-79554CC30211}" type="datetimeFigureOut">
              <a:rPr lang="en-US" smtClean="0"/>
              <a:t>31-Mar-24</a:t>
            </a:fld>
            <a:endParaRPr lang="en-US"/>
          </a:p>
        </p:txBody>
      </p:sp>
      <p:sp>
        <p:nvSpPr>
          <p:cNvPr id="4" name="Нижний колонтитул 3">
            <a:extLst>
              <a:ext uri="{FF2B5EF4-FFF2-40B4-BE49-F238E27FC236}">
                <a16:creationId xmlns:a16="http://schemas.microsoft.com/office/drawing/2014/main" id="{4BDC21EE-889B-32C2-AC5B-76B6A2CECC06}"/>
              </a:ext>
            </a:extLst>
          </p:cNvPr>
          <p:cNvSpPr>
            <a:spLocks noGrp="1"/>
          </p:cNvSpPr>
          <p:nvPr>
            <p:ph type="ftr" sz="quarter" idx="11"/>
          </p:nvPr>
        </p:nvSpPr>
        <p:spPr/>
        <p:txBody>
          <a:bodyPr/>
          <a:lstStyle/>
          <a:p>
            <a:endParaRPr lang="en-US"/>
          </a:p>
        </p:txBody>
      </p:sp>
      <p:sp>
        <p:nvSpPr>
          <p:cNvPr id="5" name="Номер слайда 4">
            <a:extLst>
              <a:ext uri="{FF2B5EF4-FFF2-40B4-BE49-F238E27FC236}">
                <a16:creationId xmlns:a16="http://schemas.microsoft.com/office/drawing/2014/main" id="{F682D091-20C6-AFB4-2DDD-8E75DEDBD997}"/>
              </a:ext>
            </a:extLst>
          </p:cNvPr>
          <p:cNvSpPr>
            <a:spLocks noGrp="1"/>
          </p:cNvSpPr>
          <p:nvPr>
            <p:ph type="sldNum" sz="quarter" idx="12"/>
          </p:nvPr>
        </p:nvSpPr>
        <p:spPr/>
        <p:txBody>
          <a:bodyPr/>
          <a:lstStyle/>
          <a:p>
            <a:fld id="{DF52A36C-D38F-4679-8A26-0A611CDE53D9}" type="slidenum">
              <a:rPr lang="en-US" smtClean="0"/>
              <a:t>‹#›</a:t>
            </a:fld>
            <a:endParaRPr lang="en-US"/>
          </a:p>
        </p:txBody>
      </p:sp>
    </p:spTree>
    <p:extLst>
      <p:ext uri="{BB962C8B-B14F-4D97-AF65-F5344CB8AC3E}">
        <p14:creationId xmlns:p14="http://schemas.microsoft.com/office/powerpoint/2010/main" val="353546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B066C4A-AF0C-458C-DBD3-E21666AE80AA}"/>
              </a:ext>
            </a:extLst>
          </p:cNvPr>
          <p:cNvSpPr>
            <a:spLocks noGrp="1"/>
          </p:cNvSpPr>
          <p:nvPr>
            <p:ph type="dt" sz="half" idx="10"/>
          </p:nvPr>
        </p:nvSpPr>
        <p:spPr/>
        <p:txBody>
          <a:bodyPr/>
          <a:lstStyle/>
          <a:p>
            <a:fld id="{A943CAB5-EACD-4571-BF0D-79554CC30211}" type="datetimeFigureOut">
              <a:rPr lang="en-US" smtClean="0"/>
              <a:t>31-Mar-24</a:t>
            </a:fld>
            <a:endParaRPr lang="en-US"/>
          </a:p>
        </p:txBody>
      </p:sp>
      <p:sp>
        <p:nvSpPr>
          <p:cNvPr id="3" name="Нижний колонтитул 2">
            <a:extLst>
              <a:ext uri="{FF2B5EF4-FFF2-40B4-BE49-F238E27FC236}">
                <a16:creationId xmlns:a16="http://schemas.microsoft.com/office/drawing/2014/main" id="{C8F2487E-1B2D-AD34-A5D0-8A1446DF3BE9}"/>
              </a:ext>
            </a:extLst>
          </p:cNvPr>
          <p:cNvSpPr>
            <a:spLocks noGrp="1"/>
          </p:cNvSpPr>
          <p:nvPr>
            <p:ph type="ftr" sz="quarter" idx="11"/>
          </p:nvPr>
        </p:nvSpPr>
        <p:spPr/>
        <p:txBody>
          <a:bodyPr/>
          <a:lstStyle/>
          <a:p>
            <a:endParaRPr lang="en-US"/>
          </a:p>
        </p:txBody>
      </p:sp>
      <p:sp>
        <p:nvSpPr>
          <p:cNvPr id="4" name="Номер слайда 3">
            <a:extLst>
              <a:ext uri="{FF2B5EF4-FFF2-40B4-BE49-F238E27FC236}">
                <a16:creationId xmlns:a16="http://schemas.microsoft.com/office/drawing/2014/main" id="{7F0672BF-57E8-CF42-1497-C15A2BDA14AD}"/>
              </a:ext>
            </a:extLst>
          </p:cNvPr>
          <p:cNvSpPr>
            <a:spLocks noGrp="1"/>
          </p:cNvSpPr>
          <p:nvPr>
            <p:ph type="sldNum" sz="quarter" idx="12"/>
          </p:nvPr>
        </p:nvSpPr>
        <p:spPr/>
        <p:txBody>
          <a:bodyPr/>
          <a:lstStyle/>
          <a:p>
            <a:fld id="{DF52A36C-D38F-4679-8A26-0A611CDE53D9}" type="slidenum">
              <a:rPr lang="en-US" smtClean="0"/>
              <a:t>‹#›</a:t>
            </a:fld>
            <a:endParaRPr lang="en-US"/>
          </a:p>
        </p:txBody>
      </p:sp>
    </p:spTree>
    <p:extLst>
      <p:ext uri="{BB962C8B-B14F-4D97-AF65-F5344CB8AC3E}">
        <p14:creationId xmlns:p14="http://schemas.microsoft.com/office/powerpoint/2010/main" val="2410523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F2AE6E-B145-EF48-AEBB-28C0C1EE4D9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Объект 2">
            <a:extLst>
              <a:ext uri="{FF2B5EF4-FFF2-40B4-BE49-F238E27FC236}">
                <a16:creationId xmlns:a16="http://schemas.microsoft.com/office/drawing/2014/main" id="{D8FFC74B-8A89-4764-948F-580ABE72EC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a:extLst>
              <a:ext uri="{FF2B5EF4-FFF2-40B4-BE49-F238E27FC236}">
                <a16:creationId xmlns:a16="http://schemas.microsoft.com/office/drawing/2014/main" id="{C7480B49-0A4C-E941-A3B0-06ACDC101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1A6CA3F-974D-1776-0618-0B464FA53559}"/>
              </a:ext>
            </a:extLst>
          </p:cNvPr>
          <p:cNvSpPr>
            <a:spLocks noGrp="1"/>
          </p:cNvSpPr>
          <p:nvPr>
            <p:ph type="dt" sz="half" idx="10"/>
          </p:nvPr>
        </p:nvSpPr>
        <p:spPr/>
        <p:txBody>
          <a:bodyPr/>
          <a:lstStyle/>
          <a:p>
            <a:fld id="{A943CAB5-EACD-4571-BF0D-79554CC30211}" type="datetimeFigureOut">
              <a:rPr lang="en-US" smtClean="0"/>
              <a:t>31-Mar-24</a:t>
            </a:fld>
            <a:endParaRPr lang="en-US"/>
          </a:p>
        </p:txBody>
      </p:sp>
      <p:sp>
        <p:nvSpPr>
          <p:cNvPr id="6" name="Нижний колонтитул 5">
            <a:extLst>
              <a:ext uri="{FF2B5EF4-FFF2-40B4-BE49-F238E27FC236}">
                <a16:creationId xmlns:a16="http://schemas.microsoft.com/office/drawing/2014/main" id="{E0A09173-4AC2-1B60-148B-09E92BC835F4}"/>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2E1DA358-CA3D-B826-5FCC-7DA09269EDE8}"/>
              </a:ext>
            </a:extLst>
          </p:cNvPr>
          <p:cNvSpPr>
            <a:spLocks noGrp="1"/>
          </p:cNvSpPr>
          <p:nvPr>
            <p:ph type="sldNum" sz="quarter" idx="12"/>
          </p:nvPr>
        </p:nvSpPr>
        <p:spPr/>
        <p:txBody>
          <a:bodyPr/>
          <a:lstStyle/>
          <a:p>
            <a:fld id="{DF52A36C-D38F-4679-8A26-0A611CDE53D9}" type="slidenum">
              <a:rPr lang="en-US" smtClean="0"/>
              <a:t>‹#›</a:t>
            </a:fld>
            <a:endParaRPr lang="en-US"/>
          </a:p>
        </p:txBody>
      </p:sp>
    </p:spTree>
    <p:extLst>
      <p:ext uri="{BB962C8B-B14F-4D97-AF65-F5344CB8AC3E}">
        <p14:creationId xmlns:p14="http://schemas.microsoft.com/office/powerpoint/2010/main" val="262925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E1CDA3-3FF1-3360-07C9-B59630F072D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Рисунок 2">
            <a:extLst>
              <a:ext uri="{FF2B5EF4-FFF2-40B4-BE49-F238E27FC236}">
                <a16:creationId xmlns:a16="http://schemas.microsoft.com/office/drawing/2014/main" id="{D056793D-E0E7-E2EC-42B4-3697E704D4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a:extLst>
              <a:ext uri="{FF2B5EF4-FFF2-40B4-BE49-F238E27FC236}">
                <a16:creationId xmlns:a16="http://schemas.microsoft.com/office/drawing/2014/main" id="{0AC4AD01-CDFA-F14C-CE1E-CE9670067E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9DD69B7A-44C7-5AC2-BD49-56E1787CB4DF}"/>
              </a:ext>
            </a:extLst>
          </p:cNvPr>
          <p:cNvSpPr>
            <a:spLocks noGrp="1"/>
          </p:cNvSpPr>
          <p:nvPr>
            <p:ph type="dt" sz="half" idx="10"/>
          </p:nvPr>
        </p:nvSpPr>
        <p:spPr/>
        <p:txBody>
          <a:bodyPr/>
          <a:lstStyle/>
          <a:p>
            <a:fld id="{A943CAB5-EACD-4571-BF0D-79554CC30211}" type="datetimeFigureOut">
              <a:rPr lang="en-US" smtClean="0"/>
              <a:t>31-Mar-24</a:t>
            </a:fld>
            <a:endParaRPr lang="en-US"/>
          </a:p>
        </p:txBody>
      </p:sp>
      <p:sp>
        <p:nvSpPr>
          <p:cNvPr id="6" name="Нижний колонтитул 5">
            <a:extLst>
              <a:ext uri="{FF2B5EF4-FFF2-40B4-BE49-F238E27FC236}">
                <a16:creationId xmlns:a16="http://schemas.microsoft.com/office/drawing/2014/main" id="{93ED35FA-AC00-E598-E1CD-2D7E1304AE60}"/>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7D8685F3-629A-2C91-7543-BCB4FDBB6FFD}"/>
              </a:ext>
            </a:extLst>
          </p:cNvPr>
          <p:cNvSpPr>
            <a:spLocks noGrp="1"/>
          </p:cNvSpPr>
          <p:nvPr>
            <p:ph type="sldNum" sz="quarter" idx="12"/>
          </p:nvPr>
        </p:nvSpPr>
        <p:spPr/>
        <p:txBody>
          <a:bodyPr/>
          <a:lstStyle/>
          <a:p>
            <a:fld id="{DF52A36C-D38F-4679-8A26-0A611CDE53D9}" type="slidenum">
              <a:rPr lang="en-US" smtClean="0"/>
              <a:t>‹#›</a:t>
            </a:fld>
            <a:endParaRPr lang="en-US"/>
          </a:p>
        </p:txBody>
      </p:sp>
    </p:spTree>
    <p:extLst>
      <p:ext uri="{BB962C8B-B14F-4D97-AF65-F5344CB8AC3E}">
        <p14:creationId xmlns:p14="http://schemas.microsoft.com/office/powerpoint/2010/main" val="1235076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2D49FD-F327-A5AD-8B79-F73DB90021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a:extLst>
              <a:ext uri="{FF2B5EF4-FFF2-40B4-BE49-F238E27FC236}">
                <a16:creationId xmlns:a16="http://schemas.microsoft.com/office/drawing/2014/main" id="{41C4F2B1-FA9D-1933-BB28-8959CB9D5F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583E9FE5-4BEF-4AE6-E32F-3CB3287DC9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3CAB5-EACD-4571-BF0D-79554CC30211}" type="datetimeFigureOut">
              <a:rPr lang="en-US" smtClean="0"/>
              <a:t>31-Mar-24</a:t>
            </a:fld>
            <a:endParaRPr lang="en-US"/>
          </a:p>
        </p:txBody>
      </p:sp>
      <p:sp>
        <p:nvSpPr>
          <p:cNvPr id="5" name="Нижний колонтитул 4">
            <a:extLst>
              <a:ext uri="{FF2B5EF4-FFF2-40B4-BE49-F238E27FC236}">
                <a16:creationId xmlns:a16="http://schemas.microsoft.com/office/drawing/2014/main" id="{441F0680-12C6-D9C7-560A-773FCE5885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a:extLst>
              <a:ext uri="{FF2B5EF4-FFF2-40B4-BE49-F238E27FC236}">
                <a16:creationId xmlns:a16="http://schemas.microsoft.com/office/drawing/2014/main" id="{3E51AD80-DD8F-5D2C-DD0F-299B70E975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2A36C-D38F-4679-8A26-0A611CDE53D9}" type="slidenum">
              <a:rPr lang="en-US" smtClean="0"/>
              <a:t>‹#›</a:t>
            </a:fld>
            <a:endParaRPr lang="en-US"/>
          </a:p>
        </p:txBody>
      </p:sp>
    </p:spTree>
    <p:extLst>
      <p:ext uri="{BB962C8B-B14F-4D97-AF65-F5344CB8AC3E}">
        <p14:creationId xmlns:p14="http://schemas.microsoft.com/office/powerpoint/2010/main" val="3416575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gavrishprof.ru/catalog/bazilik-luchano" TargetMode="External"/><Relationship Id="rId2" Type="http://schemas.openxmlformats.org/officeDocument/2006/relationships/hyperlink" Target="https://gavrishprof.ru/info/publications/rukola-ochen-kulturnaya-vostrebovannaya-i-poleznaya" TargetMode="External"/><Relationship Id="rId1" Type="http://schemas.openxmlformats.org/officeDocument/2006/relationships/slideLayout" Target="../slideLayouts/slideLayout2.xml"/><Relationship Id="rId4" Type="http://schemas.openxmlformats.org/officeDocument/2006/relationships/hyperlink" Target="https://gavrishprof.ru/info/publications/kress-salat-polza-i-vkus-vesny"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958851E-8872-8707-4146-510233DC650D}"/>
              </a:ext>
            </a:extLst>
          </p:cNvPr>
          <p:cNvPicPr>
            <a:picLocks noChangeAspect="1"/>
          </p:cNvPicPr>
          <p:nvPr/>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DD3B4FD8-0B44-B8B0-262A-B5FA9CD7746F}"/>
              </a:ext>
            </a:extLst>
          </p:cNvPr>
          <p:cNvSpPr>
            <a:spLocks noGrp="1"/>
          </p:cNvSpPr>
          <p:nvPr>
            <p:ph type="ctrTitle"/>
          </p:nvPr>
        </p:nvSpPr>
        <p:spPr>
          <a:xfrm>
            <a:off x="1633728" y="3602038"/>
            <a:ext cx="9144000" cy="2387600"/>
          </a:xfrm>
        </p:spPr>
        <p:txBody>
          <a:bodyPr>
            <a:normAutofit/>
          </a:bodyPr>
          <a:lstStyle/>
          <a:p>
            <a:r>
              <a:rPr lang="ru-RU" sz="8000" dirty="0"/>
              <a:t>Выращивание </a:t>
            </a:r>
            <a:r>
              <a:rPr lang="ru-RU" sz="8000" dirty="0" err="1"/>
              <a:t>микрозелени</a:t>
            </a:r>
            <a:endParaRPr lang="en-US" sz="8000" dirty="0"/>
          </a:p>
        </p:txBody>
      </p:sp>
    </p:spTree>
    <p:extLst>
      <p:ext uri="{BB962C8B-B14F-4D97-AF65-F5344CB8AC3E}">
        <p14:creationId xmlns:p14="http://schemas.microsoft.com/office/powerpoint/2010/main" val="3172389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B2B9CC-2671-6FFC-E106-CE8D4EE5A1C2}"/>
              </a:ext>
            </a:extLst>
          </p:cNvPr>
          <p:cNvSpPr>
            <a:spLocks noGrp="1"/>
          </p:cNvSpPr>
          <p:nvPr>
            <p:ph type="title"/>
          </p:nvPr>
        </p:nvSpPr>
        <p:spPr/>
        <p:txBody>
          <a:bodyPr/>
          <a:lstStyle/>
          <a:p>
            <a:endParaRPr lang="en-US"/>
          </a:p>
        </p:txBody>
      </p:sp>
      <p:sp>
        <p:nvSpPr>
          <p:cNvPr id="3" name="Объект 2">
            <a:extLst>
              <a:ext uri="{FF2B5EF4-FFF2-40B4-BE49-F238E27FC236}">
                <a16:creationId xmlns:a16="http://schemas.microsoft.com/office/drawing/2014/main" id="{38D29865-5090-DFDA-9521-3571E729B6F5}"/>
              </a:ext>
            </a:extLst>
          </p:cNvPr>
          <p:cNvSpPr>
            <a:spLocks noGrp="1"/>
          </p:cNvSpPr>
          <p:nvPr>
            <p:ph idx="1"/>
          </p:nvPr>
        </p:nvSpPr>
        <p:spPr/>
        <p:txBody>
          <a:bodyPr/>
          <a:lstStyle/>
          <a:p>
            <a:endParaRPr lang="ru-RU" dirty="0"/>
          </a:p>
          <a:p>
            <a:r>
              <a:rPr lang="ru-RU" dirty="0"/>
              <a:t>Основным недостатком является необходимость постоянной закупки семян, причём к семенам предъявляются высокие требования по чистоте: они не должны содержать токсичных следов протравки, пестицидов, гербицидов и так далее.</a:t>
            </a:r>
            <a:endParaRPr lang="en-US" dirty="0"/>
          </a:p>
          <a:p>
            <a:pPr marL="0" indent="0">
              <a:buNone/>
            </a:pPr>
            <a:endParaRPr lang="en-US" dirty="0"/>
          </a:p>
        </p:txBody>
      </p:sp>
    </p:spTree>
    <p:extLst>
      <p:ext uri="{BB962C8B-B14F-4D97-AF65-F5344CB8AC3E}">
        <p14:creationId xmlns:p14="http://schemas.microsoft.com/office/powerpoint/2010/main" val="3281327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00E312-E6BE-7295-B9FE-ADF53643E1FA}"/>
              </a:ext>
            </a:extLst>
          </p:cNvPr>
          <p:cNvSpPr>
            <a:spLocks noGrp="1"/>
          </p:cNvSpPr>
          <p:nvPr>
            <p:ph type="title"/>
          </p:nvPr>
        </p:nvSpPr>
        <p:spPr/>
        <p:txBody>
          <a:bodyPr/>
          <a:lstStyle/>
          <a:p>
            <a:pPr algn="ctr"/>
            <a:r>
              <a:rPr lang="ru-RU" dirty="0"/>
              <a:t>Польза</a:t>
            </a:r>
            <a:endParaRPr lang="en-US" dirty="0"/>
          </a:p>
        </p:txBody>
      </p:sp>
      <p:sp>
        <p:nvSpPr>
          <p:cNvPr id="3" name="Объект 2">
            <a:extLst>
              <a:ext uri="{FF2B5EF4-FFF2-40B4-BE49-F238E27FC236}">
                <a16:creationId xmlns:a16="http://schemas.microsoft.com/office/drawing/2014/main" id="{5FA8E728-D6A6-4213-C7D6-FA9EA5DB45D6}"/>
              </a:ext>
            </a:extLst>
          </p:cNvPr>
          <p:cNvSpPr>
            <a:spLocks noGrp="1"/>
          </p:cNvSpPr>
          <p:nvPr>
            <p:ph idx="1"/>
          </p:nvPr>
        </p:nvSpPr>
        <p:spPr>
          <a:xfrm>
            <a:off x="838200" y="1399032"/>
            <a:ext cx="10515600" cy="4777931"/>
          </a:xfrm>
        </p:spPr>
        <p:txBody>
          <a:bodyPr>
            <a:normAutofit fontScale="85000" lnSpcReduction="20000"/>
          </a:bodyPr>
          <a:lstStyle/>
          <a:p>
            <a:r>
              <a:rPr lang="ru-RU" dirty="0"/>
              <a:t>Во всех молодых растениях содержатся высокие дозы витаминов C, E, K, минералов и антиоксидантов, причём, как правило, в гораздо больших количествах, чем во взрослой зелени. Согласно исследованиям учёных США мыши, употреблявшие </a:t>
            </a:r>
            <a:r>
              <a:rPr lang="ru-RU" dirty="0" err="1"/>
              <a:t>микрозелень</a:t>
            </a:r>
            <a:r>
              <a:rPr lang="ru-RU" dirty="0"/>
              <a:t> капусты, имели более низкий уровень «плохого» холестерина, чем их сородичи, употреблявшие такую же капусту, только во взрослом виде.</a:t>
            </a:r>
          </a:p>
          <a:p>
            <a:r>
              <a:rPr lang="ru-RU" dirty="0"/>
              <a:t>Среди 25 образцов </a:t>
            </a:r>
            <a:r>
              <a:rPr lang="ru-RU" dirty="0" err="1"/>
              <a:t>микрозелени</a:t>
            </a:r>
            <a:r>
              <a:rPr lang="ru-RU" dirty="0"/>
              <a:t> самые высокие концентрации витамина C, каротиноидов, витамина K и витамина E имели соответственно красная капуста, кинза, гранатовый амарант и зелёный дайкон. В целом, </a:t>
            </a:r>
            <a:r>
              <a:rPr lang="ru-RU" dirty="0" err="1"/>
              <a:t>микрозелень</a:t>
            </a:r>
            <a:r>
              <a:rPr lang="ru-RU" dirty="0"/>
              <a:t> содержала заметно большие уровни витаминов и каротиноидов, примерно в 5 раз выше, чем их взрослые экземпляры, демонстрируя то, что </a:t>
            </a:r>
            <a:r>
              <a:rPr lang="ru-RU" dirty="0" err="1"/>
              <a:t>микрозелень</a:t>
            </a:r>
            <a:r>
              <a:rPr lang="ru-RU" dirty="0"/>
              <a:t>, возможно, стоит стараться доставлять как можно свежей, учитывая время её короткой жизни.</a:t>
            </a:r>
          </a:p>
          <a:p>
            <a:r>
              <a:rPr lang="ru-RU" dirty="0"/>
              <a:t>Ряд видов </a:t>
            </a:r>
            <a:r>
              <a:rPr lang="ru-RU" dirty="0" err="1"/>
              <a:t>микрозелени</a:t>
            </a:r>
            <a:r>
              <a:rPr lang="ru-RU" dirty="0"/>
              <a:t> содержат уникальные только для них вещества: так, </a:t>
            </a:r>
            <a:r>
              <a:rPr lang="ru-RU" dirty="0" err="1"/>
              <a:t>микрозелень</a:t>
            </a:r>
            <a:r>
              <a:rPr lang="ru-RU" dirty="0"/>
              <a:t> конопли содержит </a:t>
            </a:r>
            <a:r>
              <a:rPr lang="ru-RU" dirty="0" err="1"/>
              <a:t>эдестин</a:t>
            </a:r>
            <a:r>
              <a:rPr lang="ru-RU" dirty="0"/>
              <a:t>, который помогает укреплять иммунитет.</a:t>
            </a:r>
            <a:endParaRPr lang="en-US" dirty="0"/>
          </a:p>
        </p:txBody>
      </p:sp>
    </p:spTree>
    <p:extLst>
      <p:ext uri="{BB962C8B-B14F-4D97-AF65-F5344CB8AC3E}">
        <p14:creationId xmlns:p14="http://schemas.microsoft.com/office/powerpoint/2010/main" val="1273405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163CAC-3330-04D8-6404-27E4549127F9}"/>
              </a:ext>
            </a:extLst>
          </p:cNvPr>
          <p:cNvSpPr>
            <a:spLocks noGrp="1"/>
          </p:cNvSpPr>
          <p:nvPr>
            <p:ph type="title"/>
          </p:nvPr>
        </p:nvSpPr>
        <p:spPr/>
        <p:txBody>
          <a:bodyPr/>
          <a:lstStyle/>
          <a:p>
            <a:pPr algn="ctr"/>
            <a:r>
              <a:rPr lang="ru-RU" dirty="0"/>
              <a:t>Особенности семян для </a:t>
            </a:r>
            <a:r>
              <a:rPr lang="ru-RU" dirty="0" err="1"/>
              <a:t>микрозелени</a:t>
            </a:r>
            <a:r>
              <a:rPr lang="ru-RU" dirty="0"/>
              <a:t> и их подготовка</a:t>
            </a:r>
            <a:endParaRPr lang="en-US" dirty="0"/>
          </a:p>
        </p:txBody>
      </p:sp>
      <p:sp>
        <p:nvSpPr>
          <p:cNvPr id="3" name="Объект 2">
            <a:extLst>
              <a:ext uri="{FF2B5EF4-FFF2-40B4-BE49-F238E27FC236}">
                <a16:creationId xmlns:a16="http://schemas.microsoft.com/office/drawing/2014/main" id="{4C8E687B-B629-453E-7796-E6CD817311DC}"/>
              </a:ext>
            </a:extLst>
          </p:cNvPr>
          <p:cNvSpPr>
            <a:spLocks noGrp="1"/>
          </p:cNvSpPr>
          <p:nvPr>
            <p:ph idx="1"/>
          </p:nvPr>
        </p:nvSpPr>
        <p:spPr/>
        <p:txBody>
          <a:bodyPr/>
          <a:lstStyle/>
          <a:p>
            <a:r>
              <a:rPr lang="ru-RU" dirty="0"/>
              <a:t>Семена должны быть органическими (не протравленными)</a:t>
            </a:r>
          </a:p>
          <a:p>
            <a:r>
              <a:rPr lang="ru-RU" dirty="0"/>
              <a:t>замачивание противопоказано для таких семян культур как </a:t>
            </a:r>
            <a:r>
              <a:rPr lang="ru-RU" dirty="0" err="1">
                <a:hlinkClick r:id="rId2">
                  <a:extLst>
                    <a:ext uri="{A12FA001-AC4F-418D-AE19-62706E023703}">
                      <ahyp:hlinkClr xmlns:ahyp="http://schemas.microsoft.com/office/drawing/2018/hyperlinkcolor" val="tx"/>
                    </a:ext>
                  </a:extLst>
                </a:hlinkClick>
              </a:rPr>
              <a:t>рукола</a:t>
            </a:r>
            <a:r>
              <a:rPr lang="ru-RU" dirty="0"/>
              <a:t>, </a:t>
            </a:r>
            <a:r>
              <a:rPr lang="ru-RU" dirty="0">
                <a:hlinkClick r:id="rId3">
                  <a:extLst>
                    <a:ext uri="{A12FA001-AC4F-418D-AE19-62706E023703}">
                      <ahyp:hlinkClr xmlns:ahyp="http://schemas.microsoft.com/office/drawing/2018/hyperlinkcolor" val="tx"/>
                    </a:ext>
                  </a:extLst>
                </a:hlinkClick>
              </a:rPr>
              <a:t>базилик</a:t>
            </a:r>
            <a:r>
              <a:rPr lang="ru-RU" dirty="0"/>
              <a:t>, </a:t>
            </a:r>
            <a:r>
              <a:rPr lang="ru-RU" dirty="0" err="1"/>
              <a:t>чиа</a:t>
            </a:r>
            <a:r>
              <a:rPr lang="ru-RU" dirty="0"/>
              <a:t>, </a:t>
            </a:r>
            <a:r>
              <a:rPr lang="ru-RU" dirty="0">
                <a:hlinkClick r:id="rId4">
                  <a:extLst>
                    <a:ext uri="{A12FA001-AC4F-418D-AE19-62706E023703}">
                      <ahyp:hlinkClr xmlns:ahyp="http://schemas.microsoft.com/office/drawing/2018/hyperlinkcolor" val="tx"/>
                    </a:ext>
                  </a:extLst>
                </a:hlinkClick>
              </a:rPr>
              <a:t>кресс-салат</a:t>
            </a:r>
            <a:r>
              <a:rPr lang="ru-RU" dirty="0"/>
              <a:t> и лен</a:t>
            </a:r>
          </a:p>
          <a:p>
            <a:r>
              <a:rPr lang="ru-RU" dirty="0"/>
              <a:t>Необходимо строго следить за фитосанитарным состоянием семян, хранить их в закрытых контейнерах</a:t>
            </a:r>
          </a:p>
          <a:p>
            <a:endParaRPr lang="ru-RU" dirty="0"/>
          </a:p>
          <a:p>
            <a:endParaRPr lang="en-US" dirty="0"/>
          </a:p>
        </p:txBody>
      </p:sp>
    </p:spTree>
    <p:extLst>
      <p:ext uri="{BB962C8B-B14F-4D97-AF65-F5344CB8AC3E}">
        <p14:creationId xmlns:p14="http://schemas.microsoft.com/office/powerpoint/2010/main" val="1769772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09AC08-7E08-02F5-9C9D-C6B55DE8B180}"/>
              </a:ext>
            </a:extLst>
          </p:cNvPr>
          <p:cNvSpPr>
            <a:spLocks noGrp="1"/>
          </p:cNvSpPr>
          <p:nvPr>
            <p:ph type="title"/>
          </p:nvPr>
        </p:nvSpPr>
        <p:spPr/>
        <p:txBody>
          <a:bodyPr/>
          <a:lstStyle/>
          <a:p>
            <a:endParaRPr lang="en-US"/>
          </a:p>
        </p:txBody>
      </p:sp>
      <p:sp>
        <p:nvSpPr>
          <p:cNvPr id="3" name="Объект 2">
            <a:extLst>
              <a:ext uri="{FF2B5EF4-FFF2-40B4-BE49-F238E27FC236}">
                <a16:creationId xmlns:a16="http://schemas.microsoft.com/office/drawing/2014/main" id="{F9B777E1-5C8A-D5CF-FA30-5984300B1375}"/>
              </a:ext>
            </a:extLst>
          </p:cNvPr>
          <p:cNvSpPr>
            <a:spLocks noGrp="1"/>
          </p:cNvSpPr>
          <p:nvPr>
            <p:ph idx="1"/>
          </p:nvPr>
        </p:nvSpPr>
        <p:spPr/>
        <p:txBody>
          <a:bodyPr/>
          <a:lstStyle/>
          <a:p>
            <a:r>
              <a:rPr lang="ru-RU" b="0" i="0" dirty="0">
                <a:solidFill>
                  <a:srgbClr val="333333"/>
                </a:solidFill>
                <a:effectLst/>
                <a:latin typeface="Segoe UI Regular"/>
              </a:rPr>
              <a:t>Прорастить сочную </a:t>
            </a:r>
            <a:r>
              <a:rPr lang="ru-RU" b="0" i="0" dirty="0" err="1">
                <a:solidFill>
                  <a:srgbClr val="333333"/>
                </a:solidFill>
                <a:effectLst/>
                <a:latin typeface="Segoe UI Regular"/>
              </a:rPr>
              <a:t>микрозелень</a:t>
            </a:r>
            <a:r>
              <a:rPr lang="ru-RU" b="0" i="0" dirty="0">
                <a:solidFill>
                  <a:srgbClr val="333333"/>
                </a:solidFill>
                <a:effectLst/>
                <a:latin typeface="Segoe UI Regular"/>
              </a:rPr>
              <a:t> помогут стандартные в таких случаях лотки размером 25x50 см или 20-рядные посевные ящики, причём можно сделать это без почвы, или проще говоря вообще без земли. А значит проростки в контейнере или лотке будут предельно чистыми. Это неудивительно. Вместо почвы в них — легкая, стерильная смесь, засыпанная с глубиной 2-5 см.</a:t>
            </a:r>
            <a:endParaRPr lang="en-US" dirty="0"/>
          </a:p>
        </p:txBody>
      </p:sp>
    </p:spTree>
    <p:extLst>
      <p:ext uri="{BB962C8B-B14F-4D97-AF65-F5344CB8AC3E}">
        <p14:creationId xmlns:p14="http://schemas.microsoft.com/office/powerpoint/2010/main" val="3498840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626A26B6-EB5B-BF3B-1DE9-9076600E0364}"/>
              </a:ext>
            </a:extLst>
          </p:cNvPr>
          <p:cNvPicPr>
            <a:picLocks noChangeAspect="1"/>
          </p:cNvPicPr>
          <p:nvPr/>
        </p:nvPicPr>
        <p:blipFill>
          <a:blip r:embed="rId2"/>
          <a:stretch>
            <a:fillRect/>
          </a:stretch>
        </p:blipFill>
        <p:spPr>
          <a:xfrm>
            <a:off x="5325417" y="0"/>
            <a:ext cx="6866583" cy="6858000"/>
          </a:xfrm>
          <a:prstGeom prst="rect">
            <a:avLst/>
          </a:prstGeom>
        </p:spPr>
      </p:pic>
      <p:pic>
        <p:nvPicPr>
          <p:cNvPr id="4" name="Объект 3">
            <a:extLst>
              <a:ext uri="{FF2B5EF4-FFF2-40B4-BE49-F238E27FC236}">
                <a16:creationId xmlns:a16="http://schemas.microsoft.com/office/drawing/2014/main" id="{58D1725A-8373-F319-EC0F-CA377AC6FA67}"/>
              </a:ext>
            </a:extLst>
          </p:cNvPr>
          <p:cNvPicPr>
            <a:picLocks noGrp="1" noChangeAspect="1"/>
          </p:cNvPicPr>
          <p:nvPr>
            <p:ph idx="1"/>
          </p:nvPr>
        </p:nvPicPr>
        <p:blipFill>
          <a:blip r:embed="rId3"/>
          <a:stretch>
            <a:fillRect/>
          </a:stretch>
        </p:blipFill>
        <p:spPr>
          <a:xfrm>
            <a:off x="0" y="2506662"/>
            <a:ext cx="4351338" cy="4351338"/>
          </a:xfrm>
          <a:prstGeom prst="rect">
            <a:avLst/>
          </a:prstGeom>
        </p:spPr>
      </p:pic>
      <p:pic>
        <p:nvPicPr>
          <p:cNvPr id="5" name="Рисунок 4">
            <a:extLst>
              <a:ext uri="{FF2B5EF4-FFF2-40B4-BE49-F238E27FC236}">
                <a16:creationId xmlns:a16="http://schemas.microsoft.com/office/drawing/2014/main" id="{6C7DC639-6B45-77BD-5164-25D7EDB73C17}"/>
              </a:ext>
            </a:extLst>
          </p:cNvPr>
          <p:cNvPicPr>
            <a:picLocks noChangeAspect="1"/>
          </p:cNvPicPr>
          <p:nvPr/>
        </p:nvPicPr>
        <p:blipFill>
          <a:blip r:embed="rId4"/>
          <a:stretch>
            <a:fillRect/>
          </a:stretch>
        </p:blipFill>
        <p:spPr>
          <a:xfrm>
            <a:off x="88267" y="0"/>
            <a:ext cx="5130674" cy="3429000"/>
          </a:xfrm>
          <a:prstGeom prst="rect">
            <a:avLst/>
          </a:prstGeom>
        </p:spPr>
      </p:pic>
    </p:spTree>
    <p:extLst>
      <p:ext uri="{BB962C8B-B14F-4D97-AF65-F5344CB8AC3E}">
        <p14:creationId xmlns:p14="http://schemas.microsoft.com/office/powerpoint/2010/main" val="2402163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C02AFA-68DE-3C75-7B76-73F373EB1DB0}"/>
              </a:ext>
            </a:extLst>
          </p:cNvPr>
          <p:cNvSpPr>
            <a:spLocks noGrp="1"/>
          </p:cNvSpPr>
          <p:nvPr>
            <p:ph type="title"/>
          </p:nvPr>
        </p:nvSpPr>
        <p:spPr/>
        <p:txBody>
          <a:bodyPr/>
          <a:lstStyle/>
          <a:p>
            <a:pPr algn="ctr"/>
            <a:r>
              <a:rPr lang="ru-RU" b="1" i="0" dirty="0">
                <a:solidFill>
                  <a:srgbClr val="333333"/>
                </a:solidFill>
                <a:effectLst/>
                <a:latin typeface="Segoe UI Regular"/>
              </a:rPr>
              <a:t>Субстраты для </a:t>
            </a:r>
            <a:r>
              <a:rPr lang="ru-RU" b="1" i="0" dirty="0" err="1">
                <a:solidFill>
                  <a:srgbClr val="333333"/>
                </a:solidFill>
                <a:effectLst/>
                <a:latin typeface="Segoe UI Regular"/>
              </a:rPr>
              <a:t>микрозелени</a:t>
            </a:r>
            <a:br>
              <a:rPr lang="ru-RU" b="0" i="0" dirty="0">
                <a:solidFill>
                  <a:srgbClr val="333333"/>
                </a:solidFill>
                <a:effectLst/>
                <a:latin typeface="Segoe UI Regular"/>
              </a:rPr>
            </a:br>
            <a:endParaRPr lang="en-US" dirty="0"/>
          </a:p>
        </p:txBody>
      </p:sp>
      <p:pic>
        <p:nvPicPr>
          <p:cNvPr id="4" name="Объект 3">
            <a:extLst>
              <a:ext uri="{FF2B5EF4-FFF2-40B4-BE49-F238E27FC236}">
                <a16:creationId xmlns:a16="http://schemas.microsoft.com/office/drawing/2014/main" id="{217BA7A1-F2A8-837E-367F-37D2FEDF7887}"/>
              </a:ext>
            </a:extLst>
          </p:cNvPr>
          <p:cNvPicPr>
            <a:picLocks noGrp="1" noChangeAspect="1"/>
          </p:cNvPicPr>
          <p:nvPr>
            <p:ph idx="1"/>
          </p:nvPr>
        </p:nvPicPr>
        <p:blipFill>
          <a:blip r:embed="rId2"/>
          <a:stretch>
            <a:fillRect/>
          </a:stretch>
        </p:blipFill>
        <p:spPr>
          <a:xfrm>
            <a:off x="1044702" y="2382234"/>
            <a:ext cx="4762500" cy="3457575"/>
          </a:xfrm>
          <a:prstGeom prst="rect">
            <a:avLst/>
          </a:prstGeom>
        </p:spPr>
      </p:pic>
      <p:sp>
        <p:nvSpPr>
          <p:cNvPr id="6" name="TextBox 5">
            <a:extLst>
              <a:ext uri="{FF2B5EF4-FFF2-40B4-BE49-F238E27FC236}">
                <a16:creationId xmlns:a16="http://schemas.microsoft.com/office/drawing/2014/main" id="{19F7CC03-9573-A3F5-B2AC-7A18A8B0E9FB}"/>
              </a:ext>
            </a:extLst>
          </p:cNvPr>
          <p:cNvSpPr txBox="1"/>
          <p:nvPr/>
        </p:nvSpPr>
        <p:spPr>
          <a:xfrm>
            <a:off x="6591300" y="2064526"/>
            <a:ext cx="4762500" cy="3139321"/>
          </a:xfrm>
          <a:prstGeom prst="rect">
            <a:avLst/>
          </a:prstGeom>
          <a:noFill/>
        </p:spPr>
        <p:txBody>
          <a:bodyPr wrap="square">
            <a:spAutoFit/>
          </a:bodyPr>
          <a:lstStyle/>
          <a:p>
            <a:r>
              <a:rPr lang="ru-RU" dirty="0"/>
              <a:t>Для выращивания </a:t>
            </a:r>
            <a:r>
              <a:rPr lang="ru-RU" dirty="0" err="1"/>
              <a:t>мз</a:t>
            </a:r>
            <a:r>
              <a:rPr lang="ru-RU" dirty="0"/>
              <a:t> созданы новые перспективные субстраты: синтетические фибровые среды (полиэтилентерефталат — ПЭТ) и природные волокнистые среды (джутовое волокно). Существуют и низкозатратные альтернативы природного и возобновляемого происхождения (волокна хлопка, джута, конопли, кенафа или целлюлоза). Однако здесь важно также помнить — это потенциальные растущие микробные среды.</a:t>
            </a:r>
            <a:endParaRPr lang="en-US" dirty="0"/>
          </a:p>
        </p:txBody>
      </p:sp>
    </p:spTree>
    <p:extLst>
      <p:ext uri="{BB962C8B-B14F-4D97-AF65-F5344CB8AC3E}">
        <p14:creationId xmlns:p14="http://schemas.microsoft.com/office/powerpoint/2010/main" val="2585044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089EE7-147C-0157-3710-C889C76D18B4}"/>
              </a:ext>
            </a:extLst>
          </p:cNvPr>
          <p:cNvSpPr>
            <a:spLocks noGrp="1"/>
          </p:cNvSpPr>
          <p:nvPr>
            <p:ph type="title"/>
          </p:nvPr>
        </p:nvSpPr>
        <p:spPr/>
        <p:txBody>
          <a:bodyPr/>
          <a:lstStyle/>
          <a:p>
            <a:pPr algn="ctr"/>
            <a:r>
              <a:rPr lang="ru-RU" dirty="0"/>
              <a:t>Посев семян</a:t>
            </a:r>
            <a:endParaRPr lang="en-US" dirty="0"/>
          </a:p>
        </p:txBody>
      </p:sp>
      <p:sp>
        <p:nvSpPr>
          <p:cNvPr id="3" name="Объект 2">
            <a:extLst>
              <a:ext uri="{FF2B5EF4-FFF2-40B4-BE49-F238E27FC236}">
                <a16:creationId xmlns:a16="http://schemas.microsoft.com/office/drawing/2014/main" id="{955AC02C-30E3-526E-DAE3-8F6CF9B9B4A0}"/>
              </a:ext>
            </a:extLst>
          </p:cNvPr>
          <p:cNvSpPr>
            <a:spLocks noGrp="1"/>
          </p:cNvSpPr>
          <p:nvPr>
            <p:ph idx="1"/>
          </p:nvPr>
        </p:nvSpPr>
        <p:spPr/>
        <p:txBody>
          <a:bodyPr/>
          <a:lstStyle/>
          <a:p>
            <a:r>
              <a:rPr lang="ru-RU" b="0" i="0" dirty="0">
                <a:solidFill>
                  <a:srgbClr val="333333"/>
                </a:solidFill>
                <a:effectLst/>
                <a:latin typeface="arial" panose="020B0604020202020204" pitchFamily="34" charset="0"/>
              </a:rPr>
              <a:t>Небольшие семена, как правило, высаживают с плотностью 15-18 штук на 10 см</a:t>
            </a:r>
            <a:r>
              <a:rPr lang="ru-RU" b="0" i="0" baseline="30000" dirty="0">
                <a:solidFill>
                  <a:srgbClr val="333333"/>
                </a:solidFill>
                <a:effectLst/>
                <a:latin typeface="arial" panose="020B0604020202020204" pitchFamily="34" charset="0"/>
              </a:rPr>
              <a:t>2</a:t>
            </a:r>
            <a:r>
              <a:rPr lang="ru-RU" b="0" i="0" dirty="0">
                <a:solidFill>
                  <a:srgbClr val="333333"/>
                </a:solidFill>
                <a:effectLst/>
                <a:latin typeface="arial" panose="020B0604020202020204" pitchFamily="34" charset="0"/>
              </a:rPr>
              <a:t> поверхности лотка, семена большего или среднего размера - 10-12 штук на ту же площадь. После посева маленьких семян кладется слой бумажных полотенец, небольшое количество беспочвенного субстрата или тонко просеянного вермикулита. Крупные семена можно укрыть легким слоем субстрата. Далее лотки или коврики проращивания закрываются белым или прозрачным пластиковым куполом — он сохраняет влажность и помогает в прорастании семян.</a:t>
            </a:r>
            <a:endParaRPr lang="en-US" dirty="0"/>
          </a:p>
        </p:txBody>
      </p:sp>
    </p:spTree>
    <p:extLst>
      <p:ext uri="{BB962C8B-B14F-4D97-AF65-F5344CB8AC3E}">
        <p14:creationId xmlns:p14="http://schemas.microsoft.com/office/powerpoint/2010/main" val="4087027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D7001D-24AF-38B4-7B45-DB9E7DC58985}"/>
              </a:ext>
            </a:extLst>
          </p:cNvPr>
          <p:cNvSpPr>
            <a:spLocks noGrp="1"/>
          </p:cNvSpPr>
          <p:nvPr>
            <p:ph type="title"/>
          </p:nvPr>
        </p:nvSpPr>
        <p:spPr/>
        <p:txBody>
          <a:bodyPr>
            <a:normAutofit/>
          </a:bodyPr>
          <a:lstStyle/>
          <a:p>
            <a:pPr algn="ctr"/>
            <a:r>
              <a:rPr lang="ru-RU" b="1" i="0" dirty="0">
                <a:solidFill>
                  <a:srgbClr val="333333"/>
                </a:solidFill>
                <a:effectLst/>
                <a:latin typeface="Segoe UI Regular"/>
              </a:rPr>
              <a:t>Частые проблемы при выращивании </a:t>
            </a:r>
            <a:r>
              <a:rPr lang="ru-RU" b="1" i="0" dirty="0" err="1">
                <a:solidFill>
                  <a:srgbClr val="333333"/>
                </a:solidFill>
                <a:effectLst/>
                <a:latin typeface="Segoe UI Regular"/>
              </a:rPr>
              <a:t>микрозелени</a:t>
            </a:r>
            <a:endParaRPr lang="en-US" dirty="0"/>
          </a:p>
        </p:txBody>
      </p:sp>
      <p:sp>
        <p:nvSpPr>
          <p:cNvPr id="3" name="Объект 2">
            <a:extLst>
              <a:ext uri="{FF2B5EF4-FFF2-40B4-BE49-F238E27FC236}">
                <a16:creationId xmlns:a16="http://schemas.microsoft.com/office/drawing/2014/main" id="{A2912AD6-2784-46E3-D7F0-1E23FCD0F4EB}"/>
              </a:ext>
            </a:extLst>
          </p:cNvPr>
          <p:cNvSpPr>
            <a:spLocks noGrp="1"/>
          </p:cNvSpPr>
          <p:nvPr>
            <p:ph idx="1"/>
          </p:nvPr>
        </p:nvSpPr>
        <p:spPr/>
        <p:txBody>
          <a:bodyPr/>
          <a:lstStyle/>
          <a:p>
            <a:r>
              <a:rPr lang="ru-RU" b="1" dirty="0"/>
              <a:t>Появляются болезни и трудности в прорастании</a:t>
            </a:r>
          </a:p>
          <a:p>
            <a:r>
              <a:rPr lang="ru-RU" dirty="0"/>
              <a:t>Удостоверьтесь, что поддерживаете верную температуру почвы и воздуха. Для каждой культуры она своя, но диапазон +18...+24° С обычно всегда оказывается благоприятным. Если же температура выше +24° С, появление разного рода неприятностей неизбежно.</a:t>
            </a:r>
            <a:endParaRPr lang="en-US" dirty="0"/>
          </a:p>
        </p:txBody>
      </p:sp>
    </p:spTree>
    <p:extLst>
      <p:ext uri="{BB962C8B-B14F-4D97-AF65-F5344CB8AC3E}">
        <p14:creationId xmlns:p14="http://schemas.microsoft.com/office/powerpoint/2010/main" val="4091155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360CF8-DCC2-25D1-F5FE-826E706FC44F}"/>
              </a:ext>
            </a:extLst>
          </p:cNvPr>
          <p:cNvSpPr>
            <a:spLocks noGrp="1"/>
          </p:cNvSpPr>
          <p:nvPr>
            <p:ph type="title"/>
          </p:nvPr>
        </p:nvSpPr>
        <p:spPr/>
        <p:txBody>
          <a:bodyPr/>
          <a:lstStyle/>
          <a:p>
            <a:endParaRPr lang="en-US"/>
          </a:p>
        </p:txBody>
      </p:sp>
      <p:sp>
        <p:nvSpPr>
          <p:cNvPr id="3" name="Объект 2">
            <a:extLst>
              <a:ext uri="{FF2B5EF4-FFF2-40B4-BE49-F238E27FC236}">
                <a16:creationId xmlns:a16="http://schemas.microsoft.com/office/drawing/2014/main" id="{3B514BBB-DF01-F8C1-B903-2F0D23DDC907}"/>
              </a:ext>
            </a:extLst>
          </p:cNvPr>
          <p:cNvSpPr>
            <a:spLocks noGrp="1"/>
          </p:cNvSpPr>
          <p:nvPr>
            <p:ph idx="1"/>
          </p:nvPr>
        </p:nvSpPr>
        <p:spPr/>
        <p:txBody>
          <a:bodyPr/>
          <a:lstStyle/>
          <a:p>
            <a:r>
              <a:rPr lang="ru-RU" b="1" dirty="0"/>
              <a:t>Смещение семян </a:t>
            </a:r>
            <a:r>
              <a:rPr lang="ru-RU" b="1" dirty="0" err="1"/>
              <a:t>микрозелени</a:t>
            </a:r>
            <a:endParaRPr lang="ru-RU" b="1" dirty="0"/>
          </a:p>
          <a:p>
            <a:r>
              <a:rPr lang="ru-RU" dirty="0"/>
              <a:t>Возможно, при начальном поливе семян во время прорастания не используются распылительные насадки. Они помогают избежать смещения семян и удовлетворить растущие потребности растений в воде: 500 мл воды в день на лоток размером 25x50 см.</a:t>
            </a:r>
            <a:endParaRPr lang="en-US" dirty="0"/>
          </a:p>
        </p:txBody>
      </p:sp>
    </p:spTree>
    <p:extLst>
      <p:ext uri="{BB962C8B-B14F-4D97-AF65-F5344CB8AC3E}">
        <p14:creationId xmlns:p14="http://schemas.microsoft.com/office/powerpoint/2010/main" val="3238563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C7264C-1AEC-1A8A-47A8-89927F191177}"/>
              </a:ext>
            </a:extLst>
          </p:cNvPr>
          <p:cNvSpPr>
            <a:spLocks noGrp="1"/>
          </p:cNvSpPr>
          <p:nvPr>
            <p:ph type="title"/>
          </p:nvPr>
        </p:nvSpPr>
        <p:spPr/>
        <p:txBody>
          <a:bodyPr/>
          <a:lstStyle/>
          <a:p>
            <a:endParaRPr lang="en-US"/>
          </a:p>
        </p:txBody>
      </p:sp>
      <p:sp>
        <p:nvSpPr>
          <p:cNvPr id="3" name="Объект 2">
            <a:extLst>
              <a:ext uri="{FF2B5EF4-FFF2-40B4-BE49-F238E27FC236}">
                <a16:creationId xmlns:a16="http://schemas.microsoft.com/office/drawing/2014/main" id="{D18CA1F6-24D0-93B8-A879-A40DAF65804E}"/>
              </a:ext>
            </a:extLst>
          </p:cNvPr>
          <p:cNvSpPr>
            <a:spLocks noGrp="1"/>
          </p:cNvSpPr>
          <p:nvPr>
            <p:ph idx="1"/>
          </p:nvPr>
        </p:nvSpPr>
        <p:spPr/>
        <p:txBody>
          <a:bodyPr/>
          <a:lstStyle/>
          <a:p>
            <a:r>
              <a:rPr lang="ru-RU" b="1" dirty="0"/>
              <a:t>Растения вытягиваются, а листья бледнеют</a:t>
            </a:r>
          </a:p>
          <a:p>
            <a:r>
              <a:rPr lang="ru-RU" dirty="0"/>
              <a:t>Продолжительность освещения, его интенсивность и удаленность — все это может сильно повлиять на рост и качество растения. Удалите источник света от культуры — и растение будет вытягиваться. Уменьшите интенсивность света — и цвет листьев окажется размытым. Поэтому убедитесь, что растения получают адекватный уровень светового излучения.</a:t>
            </a:r>
            <a:endParaRPr lang="en-US" dirty="0"/>
          </a:p>
        </p:txBody>
      </p:sp>
    </p:spTree>
    <p:extLst>
      <p:ext uri="{BB962C8B-B14F-4D97-AF65-F5344CB8AC3E}">
        <p14:creationId xmlns:p14="http://schemas.microsoft.com/office/powerpoint/2010/main" val="2262801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009FAD0-3612-990C-F095-DCE150552AC8}"/>
              </a:ext>
            </a:extLst>
          </p:cNvPr>
          <p:cNvSpPr>
            <a:spLocks noGrp="1"/>
          </p:cNvSpPr>
          <p:nvPr>
            <p:ph idx="1"/>
          </p:nvPr>
        </p:nvSpPr>
        <p:spPr>
          <a:xfrm>
            <a:off x="0" y="0"/>
            <a:ext cx="3905250" cy="5102352"/>
          </a:xfrm>
        </p:spPr>
        <p:txBody>
          <a:bodyPr>
            <a:normAutofit/>
          </a:bodyPr>
          <a:lstStyle/>
          <a:p>
            <a:r>
              <a:rPr lang="ru-RU" b="1" dirty="0" err="1"/>
              <a:t>Микрозелень</a:t>
            </a:r>
            <a:r>
              <a:rPr lang="ru-RU" dirty="0"/>
              <a:t> — молодые побеги растений, которые используются как в пищу, так и для украшения блюд. Её используют в салатах, супах, коктейлях, смузи, других напитках и блюдах.</a:t>
            </a:r>
            <a:endParaRPr lang="en-US" dirty="0"/>
          </a:p>
        </p:txBody>
      </p:sp>
      <p:pic>
        <p:nvPicPr>
          <p:cNvPr id="4" name="Рисунок 3">
            <a:extLst>
              <a:ext uri="{FF2B5EF4-FFF2-40B4-BE49-F238E27FC236}">
                <a16:creationId xmlns:a16="http://schemas.microsoft.com/office/drawing/2014/main" id="{71467A89-4BDB-988D-AE88-43643B663813}"/>
              </a:ext>
            </a:extLst>
          </p:cNvPr>
          <p:cNvPicPr>
            <a:picLocks noChangeAspect="1"/>
          </p:cNvPicPr>
          <p:nvPr/>
        </p:nvPicPr>
        <p:blipFill>
          <a:blip r:embed="rId2"/>
          <a:stretch>
            <a:fillRect/>
          </a:stretch>
        </p:blipFill>
        <p:spPr>
          <a:xfrm>
            <a:off x="3905250" y="1485900"/>
            <a:ext cx="8286750" cy="5372100"/>
          </a:xfrm>
          <a:prstGeom prst="rect">
            <a:avLst/>
          </a:prstGeom>
        </p:spPr>
      </p:pic>
    </p:spTree>
    <p:extLst>
      <p:ext uri="{BB962C8B-B14F-4D97-AF65-F5344CB8AC3E}">
        <p14:creationId xmlns:p14="http://schemas.microsoft.com/office/powerpoint/2010/main" val="2363279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068FD3-3D37-F5E3-079C-EE777CF28C56}"/>
              </a:ext>
            </a:extLst>
          </p:cNvPr>
          <p:cNvSpPr>
            <a:spLocks noGrp="1"/>
          </p:cNvSpPr>
          <p:nvPr>
            <p:ph type="title"/>
          </p:nvPr>
        </p:nvSpPr>
        <p:spPr/>
        <p:txBody>
          <a:bodyPr/>
          <a:lstStyle/>
          <a:p>
            <a:endParaRPr lang="en-US"/>
          </a:p>
        </p:txBody>
      </p:sp>
      <p:sp>
        <p:nvSpPr>
          <p:cNvPr id="3" name="Объект 2">
            <a:extLst>
              <a:ext uri="{FF2B5EF4-FFF2-40B4-BE49-F238E27FC236}">
                <a16:creationId xmlns:a16="http://schemas.microsoft.com/office/drawing/2014/main" id="{85049833-9727-A7CC-F0D4-7AD6C177E930}"/>
              </a:ext>
            </a:extLst>
          </p:cNvPr>
          <p:cNvSpPr>
            <a:spLocks noGrp="1"/>
          </p:cNvSpPr>
          <p:nvPr>
            <p:ph idx="1"/>
          </p:nvPr>
        </p:nvSpPr>
        <p:spPr/>
        <p:txBody>
          <a:bodyPr/>
          <a:lstStyle/>
          <a:p>
            <a:r>
              <a:rPr lang="ru-RU" b="1" dirty="0" err="1"/>
              <a:t>Микрозелень</a:t>
            </a:r>
            <a:r>
              <a:rPr lang="ru-RU" b="1" dirty="0"/>
              <a:t> быстро желтеет и быстро вянет</a:t>
            </a:r>
          </a:p>
          <a:p>
            <a:r>
              <a:rPr lang="ru-RU" dirty="0"/>
              <a:t>К сожалению, ткань этих растений очень нежная, а сам их срок годности — не очень большой. Чтобы </a:t>
            </a:r>
            <a:r>
              <a:rPr lang="ru-RU" dirty="0" err="1"/>
              <a:t>микрозелень</a:t>
            </a:r>
            <a:r>
              <a:rPr lang="ru-RU" dirty="0"/>
              <a:t> сохранялась свежей до 7 дней, эксперты советуют сразу после срезки охлаждать растения в вакуум-кулерах. Для начинающих производителей — достаточно и холодильника.</a:t>
            </a:r>
          </a:p>
          <a:p>
            <a:endParaRPr lang="ru-RU" dirty="0"/>
          </a:p>
          <a:p>
            <a:r>
              <a:rPr lang="ru-RU" dirty="0"/>
              <a:t>В этом случае лотки с </a:t>
            </a:r>
            <a:r>
              <a:rPr lang="ru-RU" dirty="0" err="1"/>
              <a:t>микрозеленью</a:t>
            </a:r>
            <a:r>
              <a:rPr lang="ru-RU" dirty="0"/>
              <a:t> нужно поставить перед срезкой в холодильник, охладить их до + 4° С, достаточно увлажнить, срезать и запаковать продукцию</a:t>
            </a:r>
            <a:endParaRPr lang="en-US" dirty="0"/>
          </a:p>
        </p:txBody>
      </p:sp>
    </p:spTree>
    <p:extLst>
      <p:ext uri="{BB962C8B-B14F-4D97-AF65-F5344CB8AC3E}">
        <p14:creationId xmlns:p14="http://schemas.microsoft.com/office/powerpoint/2010/main" val="1393281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949958-9039-E7B5-6048-833E1CF47C60}"/>
              </a:ext>
            </a:extLst>
          </p:cNvPr>
          <p:cNvSpPr>
            <a:spLocks noGrp="1"/>
          </p:cNvSpPr>
          <p:nvPr>
            <p:ph type="title"/>
          </p:nvPr>
        </p:nvSpPr>
        <p:spPr/>
        <p:txBody>
          <a:bodyPr/>
          <a:lstStyle/>
          <a:p>
            <a:endParaRPr lang="en-US"/>
          </a:p>
        </p:txBody>
      </p:sp>
      <p:sp>
        <p:nvSpPr>
          <p:cNvPr id="3" name="Объект 2">
            <a:extLst>
              <a:ext uri="{FF2B5EF4-FFF2-40B4-BE49-F238E27FC236}">
                <a16:creationId xmlns:a16="http://schemas.microsoft.com/office/drawing/2014/main" id="{3B79C09E-EF9F-DEF0-7324-5852AE09E199}"/>
              </a:ext>
            </a:extLst>
          </p:cNvPr>
          <p:cNvSpPr>
            <a:spLocks noGrp="1"/>
          </p:cNvSpPr>
          <p:nvPr>
            <p:ph idx="1"/>
          </p:nvPr>
        </p:nvSpPr>
        <p:spPr/>
        <p:txBody>
          <a:bodyPr/>
          <a:lstStyle/>
          <a:p>
            <a:r>
              <a:rPr lang="ru-RU" b="1" dirty="0"/>
              <a:t>Растения желтеют во время прорастания</a:t>
            </a:r>
          </a:p>
          <a:p>
            <a:r>
              <a:rPr lang="ru-RU" dirty="0"/>
              <a:t>При появлении такой проблемы помочь может внесение небольших доз подкормок удобрений — так считают некоторые производители </a:t>
            </a:r>
            <a:r>
              <a:rPr lang="ru-RU" dirty="0" err="1"/>
              <a:t>микрозелени</a:t>
            </a:r>
            <a:r>
              <a:rPr lang="ru-RU" dirty="0"/>
              <a:t>. Они используют растворимые удобрения в поливной воде или в нижней подаче.</a:t>
            </a:r>
            <a:endParaRPr lang="en-US" dirty="0"/>
          </a:p>
        </p:txBody>
      </p:sp>
    </p:spTree>
    <p:extLst>
      <p:ext uri="{BB962C8B-B14F-4D97-AF65-F5344CB8AC3E}">
        <p14:creationId xmlns:p14="http://schemas.microsoft.com/office/powerpoint/2010/main" val="182585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C5CC5C58-EEF8-AA7A-6BFC-DD7B1BF9F036}"/>
              </a:ext>
            </a:extLst>
          </p:cNvPr>
          <p:cNvPicPr>
            <a:picLocks noGrp="1" noChangeAspect="1"/>
          </p:cNvPicPr>
          <p:nvPr>
            <p:ph idx="1"/>
          </p:nvPr>
        </p:nvPicPr>
        <p:blipFill>
          <a:blip r:embed="rId2"/>
          <a:stretch>
            <a:fillRect/>
          </a:stretch>
        </p:blipFill>
        <p:spPr>
          <a:xfrm>
            <a:off x="1170657" y="960120"/>
            <a:ext cx="9609047" cy="4380595"/>
          </a:xfrm>
        </p:spPr>
      </p:pic>
    </p:spTree>
    <p:extLst>
      <p:ext uri="{BB962C8B-B14F-4D97-AF65-F5344CB8AC3E}">
        <p14:creationId xmlns:p14="http://schemas.microsoft.com/office/powerpoint/2010/main" val="3053808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CD1E9B69-E8EE-1B33-A8B3-642795720827}"/>
              </a:ext>
            </a:extLst>
          </p:cNvPr>
          <p:cNvPicPr>
            <a:picLocks noGrp="1" noChangeAspect="1"/>
          </p:cNvPicPr>
          <p:nvPr>
            <p:ph idx="1"/>
          </p:nvPr>
        </p:nvPicPr>
        <p:blipFill>
          <a:blip r:embed="rId2"/>
          <a:stretch>
            <a:fillRect/>
          </a:stretch>
        </p:blipFill>
        <p:spPr>
          <a:xfrm>
            <a:off x="408295" y="859536"/>
            <a:ext cx="11375410" cy="4498847"/>
          </a:xfrm>
        </p:spPr>
      </p:pic>
    </p:spTree>
    <p:extLst>
      <p:ext uri="{BB962C8B-B14F-4D97-AF65-F5344CB8AC3E}">
        <p14:creationId xmlns:p14="http://schemas.microsoft.com/office/powerpoint/2010/main" val="1901557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097438-82D9-5D28-F705-2BE4A393F0ED}"/>
              </a:ext>
            </a:extLst>
          </p:cNvPr>
          <p:cNvSpPr>
            <a:spLocks noGrp="1"/>
          </p:cNvSpPr>
          <p:nvPr>
            <p:ph type="title"/>
          </p:nvPr>
        </p:nvSpPr>
        <p:spPr/>
        <p:txBody>
          <a:bodyPr/>
          <a:lstStyle/>
          <a:p>
            <a:endParaRPr lang="en-US"/>
          </a:p>
        </p:txBody>
      </p:sp>
      <p:sp>
        <p:nvSpPr>
          <p:cNvPr id="3" name="Объект 2">
            <a:extLst>
              <a:ext uri="{FF2B5EF4-FFF2-40B4-BE49-F238E27FC236}">
                <a16:creationId xmlns:a16="http://schemas.microsoft.com/office/drawing/2014/main" id="{0D677E55-548F-E7DE-A2A3-2AA0D2E47047}"/>
              </a:ext>
            </a:extLst>
          </p:cNvPr>
          <p:cNvSpPr>
            <a:spLocks noGrp="1"/>
          </p:cNvSpPr>
          <p:nvPr>
            <p:ph idx="1"/>
          </p:nvPr>
        </p:nvSpPr>
        <p:spPr/>
        <p:txBody>
          <a:bodyPr/>
          <a:lstStyle/>
          <a:p>
            <a:r>
              <a:rPr lang="ru-RU" dirty="0"/>
              <a:t>В настоящее время существуют мобильные приложения и боты для выращивания </a:t>
            </a:r>
            <a:r>
              <a:rPr lang="ru-RU" dirty="0" err="1"/>
              <a:t>микрозелени</a:t>
            </a:r>
            <a:r>
              <a:rPr lang="ru-RU" dirty="0"/>
              <a:t>, что позволяет заниматься этим не только специалистам, но и всем желающим.</a:t>
            </a:r>
            <a:endParaRPr lang="en-US" dirty="0"/>
          </a:p>
        </p:txBody>
      </p:sp>
    </p:spTree>
    <p:extLst>
      <p:ext uri="{BB962C8B-B14F-4D97-AF65-F5344CB8AC3E}">
        <p14:creationId xmlns:p14="http://schemas.microsoft.com/office/powerpoint/2010/main" val="3237301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7CDC8EF-2972-D8AA-03B5-FA765B9DFDC6}"/>
              </a:ext>
            </a:extLst>
          </p:cNvPr>
          <p:cNvSpPr>
            <a:spLocks noGrp="1"/>
          </p:cNvSpPr>
          <p:nvPr>
            <p:ph idx="1"/>
          </p:nvPr>
        </p:nvSpPr>
        <p:spPr>
          <a:xfrm>
            <a:off x="1359408" y="365125"/>
            <a:ext cx="9256776" cy="1978279"/>
          </a:xfrm>
        </p:spPr>
        <p:txBody>
          <a:bodyPr>
            <a:normAutofit/>
          </a:bodyPr>
          <a:lstStyle/>
          <a:p>
            <a:r>
              <a:rPr lang="ru-RU" dirty="0" err="1"/>
              <a:t>Микрозеленью</a:t>
            </a:r>
            <a:r>
              <a:rPr lang="ru-RU" dirty="0"/>
              <a:t> называются пророщенные растения в фазе листьев семядоли + 1-2 настоящих листа. Высота такого растения составляет около 5-15 см. Обычно от посева до сбора урожая проходит 5-12 дней.</a:t>
            </a:r>
          </a:p>
          <a:p>
            <a:endParaRPr lang="ru-RU" dirty="0"/>
          </a:p>
        </p:txBody>
      </p:sp>
      <p:pic>
        <p:nvPicPr>
          <p:cNvPr id="4" name="Рисунок 3">
            <a:extLst>
              <a:ext uri="{FF2B5EF4-FFF2-40B4-BE49-F238E27FC236}">
                <a16:creationId xmlns:a16="http://schemas.microsoft.com/office/drawing/2014/main" id="{5768CFE7-0F17-7E5D-A8BF-494919A411E7}"/>
              </a:ext>
            </a:extLst>
          </p:cNvPr>
          <p:cNvPicPr>
            <a:picLocks noChangeAspect="1"/>
          </p:cNvPicPr>
          <p:nvPr/>
        </p:nvPicPr>
        <p:blipFill>
          <a:blip r:embed="rId2"/>
          <a:stretch>
            <a:fillRect/>
          </a:stretch>
        </p:blipFill>
        <p:spPr>
          <a:xfrm>
            <a:off x="1655064" y="2095500"/>
            <a:ext cx="8077200" cy="4762500"/>
          </a:xfrm>
          <a:prstGeom prst="rect">
            <a:avLst/>
          </a:prstGeom>
        </p:spPr>
      </p:pic>
    </p:spTree>
    <p:extLst>
      <p:ext uri="{BB962C8B-B14F-4D97-AF65-F5344CB8AC3E}">
        <p14:creationId xmlns:p14="http://schemas.microsoft.com/office/powerpoint/2010/main" val="1874802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4557577-1282-0846-0805-297152EE0FC4}"/>
              </a:ext>
            </a:extLst>
          </p:cNvPr>
          <p:cNvSpPr>
            <a:spLocks noGrp="1"/>
          </p:cNvSpPr>
          <p:nvPr>
            <p:ph idx="1"/>
          </p:nvPr>
        </p:nvSpPr>
        <p:spPr>
          <a:xfrm>
            <a:off x="838200" y="627761"/>
            <a:ext cx="10515600" cy="1210183"/>
          </a:xfrm>
        </p:spPr>
        <p:txBody>
          <a:bodyPr>
            <a:normAutofit lnSpcReduction="10000"/>
          </a:bodyPr>
          <a:lstStyle/>
          <a:p>
            <a:r>
              <a:rPr lang="ru-RU" dirty="0" err="1"/>
              <a:t>Микрозелень</a:t>
            </a:r>
            <a:r>
              <a:rPr lang="ru-RU" dirty="0"/>
              <a:t> следует отличать от проростков, которые обычно имеют только выпущенный корешок. Также её следует отличать от взрослой зелени.</a:t>
            </a:r>
          </a:p>
          <a:p>
            <a:endParaRPr lang="ru-RU" dirty="0"/>
          </a:p>
          <a:p>
            <a:endParaRPr lang="en-US" dirty="0"/>
          </a:p>
        </p:txBody>
      </p:sp>
      <p:pic>
        <p:nvPicPr>
          <p:cNvPr id="4" name="Рисунок 3">
            <a:extLst>
              <a:ext uri="{FF2B5EF4-FFF2-40B4-BE49-F238E27FC236}">
                <a16:creationId xmlns:a16="http://schemas.microsoft.com/office/drawing/2014/main" id="{C0657500-7AE8-79F6-8E03-C845BE973964}"/>
              </a:ext>
            </a:extLst>
          </p:cNvPr>
          <p:cNvPicPr>
            <a:picLocks noChangeAspect="1"/>
          </p:cNvPicPr>
          <p:nvPr/>
        </p:nvPicPr>
        <p:blipFill>
          <a:blip r:embed="rId2"/>
          <a:stretch>
            <a:fillRect/>
          </a:stretch>
        </p:blipFill>
        <p:spPr>
          <a:xfrm>
            <a:off x="2189629" y="1682496"/>
            <a:ext cx="7313654" cy="4924044"/>
          </a:xfrm>
          <a:prstGeom prst="rect">
            <a:avLst/>
          </a:prstGeom>
        </p:spPr>
      </p:pic>
    </p:spTree>
    <p:extLst>
      <p:ext uri="{BB962C8B-B14F-4D97-AF65-F5344CB8AC3E}">
        <p14:creationId xmlns:p14="http://schemas.microsoft.com/office/powerpoint/2010/main" val="3931887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36D1A87-C2A1-0ACE-D91D-D20B52F90741}"/>
              </a:ext>
            </a:extLst>
          </p:cNvPr>
          <p:cNvSpPr>
            <a:spLocks noGrp="1"/>
          </p:cNvSpPr>
          <p:nvPr>
            <p:ph idx="1"/>
          </p:nvPr>
        </p:nvSpPr>
        <p:spPr>
          <a:xfrm>
            <a:off x="774192" y="536321"/>
            <a:ext cx="10515600" cy="2069719"/>
          </a:xfrm>
        </p:spPr>
        <p:txBody>
          <a:bodyPr/>
          <a:lstStyle/>
          <a:p>
            <a:r>
              <a:rPr lang="ru-RU" dirty="0"/>
              <a:t>В качестве </a:t>
            </a:r>
            <a:r>
              <a:rPr lang="ru-RU" dirty="0" err="1"/>
              <a:t>микрозелени</a:t>
            </a:r>
            <a:r>
              <a:rPr lang="ru-RU" dirty="0"/>
              <a:t> выращивают как традиционную зелень: салат, лук, </a:t>
            </a:r>
            <a:r>
              <a:rPr lang="ru-RU" dirty="0" err="1"/>
              <a:t>бораго</a:t>
            </a:r>
            <a:r>
              <a:rPr lang="ru-RU" dirty="0"/>
              <a:t>, укроп, петрушка, кинза и прочие пряные травы, так и растения, в качестве зелени используемые редко: редис, дайкон, свёкла, или не используемые вообще: злаки, амарант, подсолнечник, нут, капуста.</a:t>
            </a:r>
            <a:endParaRPr lang="en-US" dirty="0"/>
          </a:p>
          <a:p>
            <a:endParaRPr lang="en-US" dirty="0"/>
          </a:p>
        </p:txBody>
      </p:sp>
      <p:pic>
        <p:nvPicPr>
          <p:cNvPr id="4" name="Рисунок 3">
            <a:extLst>
              <a:ext uri="{FF2B5EF4-FFF2-40B4-BE49-F238E27FC236}">
                <a16:creationId xmlns:a16="http://schemas.microsoft.com/office/drawing/2014/main" id="{6D125E55-4BC0-BEB1-A27B-00607193FDE7}"/>
              </a:ext>
            </a:extLst>
          </p:cNvPr>
          <p:cNvPicPr>
            <a:picLocks noChangeAspect="1"/>
          </p:cNvPicPr>
          <p:nvPr/>
        </p:nvPicPr>
        <p:blipFill>
          <a:blip r:embed="rId2"/>
          <a:stretch>
            <a:fillRect/>
          </a:stretch>
        </p:blipFill>
        <p:spPr>
          <a:xfrm>
            <a:off x="7059168" y="2272285"/>
            <a:ext cx="4736592" cy="3959352"/>
          </a:xfrm>
          <a:prstGeom prst="rect">
            <a:avLst/>
          </a:prstGeom>
        </p:spPr>
      </p:pic>
    </p:spTree>
    <p:extLst>
      <p:ext uri="{BB962C8B-B14F-4D97-AF65-F5344CB8AC3E}">
        <p14:creationId xmlns:p14="http://schemas.microsoft.com/office/powerpoint/2010/main" val="1794959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92ACC9-1650-83BE-9929-6551FB63D3D3}"/>
              </a:ext>
            </a:extLst>
          </p:cNvPr>
          <p:cNvSpPr>
            <a:spLocks noGrp="1"/>
          </p:cNvSpPr>
          <p:nvPr>
            <p:ph type="title"/>
          </p:nvPr>
        </p:nvSpPr>
        <p:spPr/>
        <p:txBody>
          <a:bodyPr/>
          <a:lstStyle/>
          <a:p>
            <a:pPr algn="ctr"/>
            <a:r>
              <a:rPr lang="en-US" dirty="0"/>
              <a:t>History</a:t>
            </a:r>
          </a:p>
        </p:txBody>
      </p:sp>
      <p:sp>
        <p:nvSpPr>
          <p:cNvPr id="3" name="Объект 2">
            <a:extLst>
              <a:ext uri="{FF2B5EF4-FFF2-40B4-BE49-F238E27FC236}">
                <a16:creationId xmlns:a16="http://schemas.microsoft.com/office/drawing/2014/main" id="{F064A10E-232B-D5DB-0029-160C5B82F585}"/>
              </a:ext>
            </a:extLst>
          </p:cNvPr>
          <p:cNvSpPr>
            <a:spLocks noGrp="1"/>
          </p:cNvSpPr>
          <p:nvPr>
            <p:ph idx="1"/>
          </p:nvPr>
        </p:nvSpPr>
        <p:spPr/>
        <p:txBody>
          <a:bodyPr/>
          <a:lstStyle/>
          <a:p>
            <a:r>
              <a:rPr lang="ru-RU" dirty="0"/>
              <a:t>Считается, что впервые </a:t>
            </a:r>
            <a:r>
              <a:rPr lang="ru-RU" dirty="0" err="1"/>
              <a:t>микрозелень</a:t>
            </a:r>
            <a:r>
              <a:rPr lang="ru-RU" dirty="0"/>
              <a:t> появилась в начале 1980-х в Сан-Франциско, где шеф-повара дорогих ресторанов стали добавлять её в свои блюда. К середине 1990-х мода распространилась по всей Южной Калифорнии. </a:t>
            </a:r>
            <a:endParaRPr lang="en-US" dirty="0"/>
          </a:p>
          <a:p>
            <a:r>
              <a:rPr lang="ru-RU" dirty="0"/>
              <a:t>Изначально набор </a:t>
            </a:r>
            <a:r>
              <a:rPr lang="ru-RU" dirty="0" err="1"/>
              <a:t>микрозелени</a:t>
            </a:r>
            <a:r>
              <a:rPr lang="ru-RU" dirty="0"/>
              <a:t> был невелик: </a:t>
            </a:r>
            <a:r>
              <a:rPr lang="ru-RU" dirty="0" err="1"/>
              <a:t>рукола</a:t>
            </a:r>
            <a:r>
              <a:rPr lang="ru-RU" dirty="0"/>
              <a:t>, базилик, свёкла, кориандр, кудрявая капуста и набор, называемый «радужная смесь» (англ. </a:t>
            </a:r>
            <a:r>
              <a:rPr lang="ru-RU" dirty="0" err="1"/>
              <a:t>Rainbow</a:t>
            </a:r>
            <a:r>
              <a:rPr lang="ru-RU" dirty="0"/>
              <a:t> </a:t>
            </a:r>
            <a:r>
              <a:rPr lang="ru-RU" dirty="0" err="1"/>
              <a:t>mix</a:t>
            </a:r>
            <a:r>
              <a:rPr lang="ru-RU" dirty="0"/>
              <a:t>). </a:t>
            </a:r>
            <a:endParaRPr lang="en-US" dirty="0"/>
          </a:p>
          <a:p>
            <a:r>
              <a:rPr lang="ru-RU" dirty="0"/>
              <a:t>В настоящее время ассортимент насчитывает десятки различных культур.</a:t>
            </a:r>
            <a:endParaRPr lang="en-US" dirty="0"/>
          </a:p>
        </p:txBody>
      </p:sp>
    </p:spTree>
    <p:extLst>
      <p:ext uri="{BB962C8B-B14F-4D97-AF65-F5344CB8AC3E}">
        <p14:creationId xmlns:p14="http://schemas.microsoft.com/office/powerpoint/2010/main" val="3637849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8B1F85F-FC6C-55F8-CA0A-FEA9357DEE1E}"/>
              </a:ext>
            </a:extLst>
          </p:cNvPr>
          <p:cNvSpPr>
            <a:spLocks noGrp="1"/>
          </p:cNvSpPr>
          <p:nvPr>
            <p:ph idx="1"/>
          </p:nvPr>
        </p:nvSpPr>
        <p:spPr>
          <a:xfrm>
            <a:off x="838200" y="694944"/>
            <a:ext cx="10515600" cy="5482019"/>
          </a:xfrm>
        </p:spPr>
        <p:txBody>
          <a:bodyPr>
            <a:normAutofit lnSpcReduction="10000"/>
          </a:bodyPr>
          <a:lstStyle/>
          <a:p>
            <a:r>
              <a:rPr lang="ru-RU" dirty="0"/>
              <a:t>Выращивать </a:t>
            </a:r>
            <a:r>
              <a:rPr lang="ru-RU" dirty="0" err="1"/>
              <a:t>микрозелень</a:t>
            </a:r>
            <a:r>
              <a:rPr lang="ru-RU" dirty="0"/>
              <a:t> относительно легко. Многие небольшие хозяйства выросли, продавая свою зелень на фермерских рынках или в ресторанах. Мелкий пластиковый контейнер с дренажными отверстиями облегчит прорастание и дальнейший рост в небольших масштабах. Для выращивания </a:t>
            </a:r>
            <a:r>
              <a:rPr lang="ru-RU" dirty="0" err="1"/>
              <a:t>микрозелени</a:t>
            </a:r>
            <a:r>
              <a:rPr lang="ru-RU" dirty="0"/>
              <a:t> не обязательно требуется искусственное освещение, потому что она может расти при различных условиях освещения, в том числе при непрямом естественном свете, при специальном искусственном свете для растений или даже в полной темноте. Различные условия освещения могут изменить вкус выращиваемых </a:t>
            </a:r>
            <a:r>
              <a:rPr lang="ru-RU" dirty="0" err="1"/>
              <a:t>микрозеленых</a:t>
            </a:r>
            <a:r>
              <a:rPr lang="ru-RU" dirty="0"/>
              <a:t> растений. Например, </a:t>
            </a:r>
            <a:r>
              <a:rPr lang="ru-RU" dirty="0" err="1"/>
              <a:t>микрозелень</a:t>
            </a:r>
            <a:r>
              <a:rPr lang="ru-RU" dirty="0"/>
              <a:t> кукурузы будет сладкой при выращивании в темноте, либо горькой при воздействии света (в результате процессов фотосинтеза, происходящих в прорастающих растениях). </a:t>
            </a:r>
          </a:p>
        </p:txBody>
      </p:sp>
    </p:spTree>
    <p:extLst>
      <p:ext uri="{BB962C8B-B14F-4D97-AF65-F5344CB8AC3E}">
        <p14:creationId xmlns:p14="http://schemas.microsoft.com/office/powerpoint/2010/main" val="1613522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DEA7E3-F082-49CE-33D9-2CC24E048F79}"/>
              </a:ext>
            </a:extLst>
          </p:cNvPr>
          <p:cNvSpPr>
            <a:spLocks noGrp="1"/>
          </p:cNvSpPr>
          <p:nvPr>
            <p:ph type="title"/>
          </p:nvPr>
        </p:nvSpPr>
        <p:spPr/>
        <p:txBody>
          <a:bodyPr/>
          <a:lstStyle/>
          <a:p>
            <a:endParaRPr lang="en-US"/>
          </a:p>
        </p:txBody>
      </p:sp>
      <p:sp>
        <p:nvSpPr>
          <p:cNvPr id="3" name="Объект 2">
            <a:extLst>
              <a:ext uri="{FF2B5EF4-FFF2-40B4-BE49-F238E27FC236}">
                <a16:creationId xmlns:a16="http://schemas.microsoft.com/office/drawing/2014/main" id="{80B8BCE3-BD1E-8AB5-6883-F95AEAEF1C2B}"/>
              </a:ext>
            </a:extLst>
          </p:cNvPr>
          <p:cNvSpPr>
            <a:spLocks noGrp="1"/>
          </p:cNvSpPr>
          <p:nvPr>
            <p:ph idx="1"/>
          </p:nvPr>
        </p:nvSpPr>
        <p:spPr/>
        <p:txBody>
          <a:bodyPr/>
          <a:lstStyle/>
          <a:p>
            <a:r>
              <a:rPr lang="ru-RU" dirty="0"/>
              <a:t>Растения семейства пасленовых, такие как картофель, томат, баклажаны и перец, не следует выращивать и употреблять как </a:t>
            </a:r>
            <a:r>
              <a:rPr lang="ru-RU" dirty="0" err="1"/>
              <a:t>микрозелень</a:t>
            </a:r>
            <a:r>
              <a:rPr lang="ru-RU" dirty="0"/>
              <a:t>, поскольку ростки пасленовых растений ядовиты. Также стоит воздержаться от тыквенных (арбуз, огурец, дыня, тыква) — их проростки ...</a:t>
            </a:r>
          </a:p>
          <a:p>
            <a:endParaRPr lang="en-US" dirty="0"/>
          </a:p>
        </p:txBody>
      </p:sp>
    </p:spTree>
    <p:extLst>
      <p:ext uri="{BB962C8B-B14F-4D97-AF65-F5344CB8AC3E}">
        <p14:creationId xmlns:p14="http://schemas.microsoft.com/office/powerpoint/2010/main" val="4255728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369872-BF15-00AF-468D-ED7078B4FDB5}"/>
              </a:ext>
            </a:extLst>
          </p:cNvPr>
          <p:cNvSpPr>
            <a:spLocks noGrp="1"/>
          </p:cNvSpPr>
          <p:nvPr>
            <p:ph type="title"/>
          </p:nvPr>
        </p:nvSpPr>
        <p:spPr/>
        <p:txBody>
          <a:bodyPr/>
          <a:lstStyle/>
          <a:p>
            <a:pPr algn="ctr"/>
            <a:r>
              <a:rPr lang="ru-RU" dirty="0"/>
              <a:t>Преимущества и недостатки</a:t>
            </a:r>
            <a:endParaRPr lang="en-US" dirty="0"/>
          </a:p>
        </p:txBody>
      </p:sp>
      <p:sp>
        <p:nvSpPr>
          <p:cNvPr id="3" name="Объект 2">
            <a:extLst>
              <a:ext uri="{FF2B5EF4-FFF2-40B4-BE49-F238E27FC236}">
                <a16:creationId xmlns:a16="http://schemas.microsoft.com/office/drawing/2014/main" id="{29A7EF00-C4C2-E73B-151F-B0A2A4D1F33B}"/>
              </a:ext>
            </a:extLst>
          </p:cNvPr>
          <p:cNvSpPr>
            <a:spLocks noGrp="1"/>
          </p:cNvSpPr>
          <p:nvPr>
            <p:ph idx="1"/>
          </p:nvPr>
        </p:nvSpPr>
        <p:spPr/>
        <p:txBody>
          <a:bodyPr>
            <a:normAutofit fontScale="92500" lnSpcReduction="20000"/>
          </a:bodyPr>
          <a:lstStyle/>
          <a:p>
            <a:endParaRPr lang="ru-RU" dirty="0"/>
          </a:p>
          <a:p>
            <a:r>
              <a:rPr lang="ru-RU" dirty="0"/>
              <a:t>Первым основным преимуществом </a:t>
            </a:r>
            <a:r>
              <a:rPr lang="ru-RU" dirty="0" err="1"/>
              <a:t>микрозелени</a:t>
            </a:r>
            <a:r>
              <a:rPr lang="ru-RU" dirty="0"/>
              <a:t> является нетребовательность к условиям производства: проращивание не требует много места, света и тепла. Заниматься выращиванием зелени можно даже на городской ферме в квартире, как для личных нужд, так и на продажу. </a:t>
            </a:r>
          </a:p>
          <a:p>
            <a:r>
              <a:rPr lang="ru-RU" dirty="0"/>
              <a:t>Вторым преимуществом является быстрая оборачиваемость посевного материала и большинство болезней растений просто не успевают развиваться за время, проходящего от посева до сбора урожая.</a:t>
            </a:r>
          </a:p>
          <a:p>
            <a:r>
              <a:rPr lang="ru-RU" dirty="0"/>
              <a:t>Поскольку для проращивания </a:t>
            </a:r>
            <a:r>
              <a:rPr lang="ru-RU" dirty="0" err="1"/>
              <a:t>микрозелени</a:t>
            </a:r>
            <a:r>
              <a:rPr lang="ru-RU" dirty="0"/>
              <a:t> обычно нужно очень мало света, она растёт быстро, она может выращиваться там, где существует острая нехватка витаминов, например в условиях полярной ночи, Крайнего севера или Юга.</a:t>
            </a:r>
          </a:p>
        </p:txBody>
      </p:sp>
    </p:spTree>
    <p:extLst>
      <p:ext uri="{BB962C8B-B14F-4D97-AF65-F5344CB8AC3E}">
        <p14:creationId xmlns:p14="http://schemas.microsoft.com/office/powerpoint/2010/main" val="415712915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1209</Words>
  <Application>Microsoft Office PowerPoint</Application>
  <PresentationFormat>Широкоэкранный</PresentationFormat>
  <Paragraphs>45</Paragraphs>
  <Slides>24</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24</vt:i4>
      </vt:variant>
    </vt:vector>
  </HeadingPairs>
  <TitlesOfParts>
    <vt:vector size="30" baseType="lpstr">
      <vt:lpstr>Arial</vt:lpstr>
      <vt:lpstr>Arial</vt:lpstr>
      <vt:lpstr>Calibri</vt:lpstr>
      <vt:lpstr>Calibri Light</vt:lpstr>
      <vt:lpstr>Segoe UI Regular</vt:lpstr>
      <vt:lpstr>Тема Office</vt:lpstr>
      <vt:lpstr>Выращивание микрозелени</vt:lpstr>
      <vt:lpstr>Презентация PowerPoint</vt:lpstr>
      <vt:lpstr>Презентация PowerPoint</vt:lpstr>
      <vt:lpstr>Презентация PowerPoint</vt:lpstr>
      <vt:lpstr>Презентация PowerPoint</vt:lpstr>
      <vt:lpstr>History</vt:lpstr>
      <vt:lpstr>Презентация PowerPoint</vt:lpstr>
      <vt:lpstr>Презентация PowerPoint</vt:lpstr>
      <vt:lpstr>Преимущества и недостатки</vt:lpstr>
      <vt:lpstr>Презентация PowerPoint</vt:lpstr>
      <vt:lpstr>Польза</vt:lpstr>
      <vt:lpstr>Особенности семян для микрозелени и их подготовка</vt:lpstr>
      <vt:lpstr>Презентация PowerPoint</vt:lpstr>
      <vt:lpstr>Презентация PowerPoint</vt:lpstr>
      <vt:lpstr>Субстраты для микрозелени </vt:lpstr>
      <vt:lpstr>Посев семян</vt:lpstr>
      <vt:lpstr>Частые проблемы при выращивании микрозелени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Выращивание микрозелени</dc:title>
  <dc:creator>Андрей Исаков</dc:creator>
  <cp:lastModifiedBy>Андрей Исаков</cp:lastModifiedBy>
  <cp:revision>2</cp:revision>
  <dcterms:created xsi:type="dcterms:W3CDTF">2024-03-31T11:42:22Z</dcterms:created>
  <dcterms:modified xsi:type="dcterms:W3CDTF">2024-03-31T12:26:12Z</dcterms:modified>
</cp:coreProperties>
</file>